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8"/>
  </p:notesMasterIdLst>
  <p:sldIdLst>
    <p:sldId id="257" r:id="rId2"/>
    <p:sldId id="307" r:id="rId3"/>
    <p:sldId id="331" r:id="rId4"/>
    <p:sldId id="326" r:id="rId5"/>
    <p:sldId id="301" r:id="rId6"/>
    <p:sldId id="277" r:id="rId7"/>
    <p:sldId id="278" r:id="rId8"/>
    <p:sldId id="327" r:id="rId9"/>
    <p:sldId id="281" r:id="rId10"/>
    <p:sldId id="282" r:id="rId11"/>
    <p:sldId id="309" r:id="rId12"/>
    <p:sldId id="295" r:id="rId13"/>
    <p:sldId id="296" r:id="rId14"/>
    <p:sldId id="310" r:id="rId15"/>
    <p:sldId id="316" r:id="rId16"/>
    <p:sldId id="317" r:id="rId17"/>
    <p:sldId id="318" r:id="rId18"/>
    <p:sldId id="330" r:id="rId19"/>
    <p:sldId id="314" r:id="rId20"/>
    <p:sldId id="319" r:id="rId21"/>
    <p:sldId id="320" r:id="rId22"/>
    <p:sldId id="329" r:id="rId23"/>
    <p:sldId id="322" r:id="rId24"/>
    <p:sldId id="323" r:id="rId25"/>
    <p:sldId id="332" r:id="rId26"/>
    <p:sldId id="333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EE1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9D176-EB5F-48ED-8865-5AA0C60B34F2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909C8-FFF2-4404-855A-8F2A301486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36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204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90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321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22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351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741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727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226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978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CE70-4EBE-4598-8EB2-B9C65F4CAC59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9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888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438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732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992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847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357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024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184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218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739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215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50AF-41A8-49A6-B375-BA6612A9186B}" type="datetimeFigureOut">
              <a:rPr lang="es-ES" smtClean="0"/>
              <a:t>15/05/2020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118F7-A0E9-4B24-B7CF-5006FF1241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667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1588"/>
            <a:ext cx="45635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Diseño\power point\Sin título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4068" y="296333"/>
            <a:ext cx="386660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4563532" y="1512765"/>
            <a:ext cx="4580467" cy="5778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Facultad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Humanidades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63533" y="3224375"/>
            <a:ext cx="45804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/>
              <a:t>Ajustes para la Culminación de Estudios y la continuidad del proceso de formación de pregrado (2019-2020).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3672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788257"/>
              </p:ext>
            </p:extLst>
          </p:nvPr>
        </p:nvGraphicFramePr>
        <p:xfrm>
          <a:off x="423581" y="1046484"/>
          <a:ext cx="8401053" cy="515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1213">
                  <a:extLst>
                    <a:ext uri="{9D8B030D-6E8A-4147-A177-3AD203B41FA5}">
                      <a16:colId xmlns:a16="http://schemas.microsoft.com/office/drawing/2014/main" xmlns="" val="1213640935"/>
                    </a:ext>
                  </a:extLst>
                </a:gridCol>
                <a:gridCol w="470794">
                  <a:extLst>
                    <a:ext uri="{9D8B030D-6E8A-4147-A177-3AD203B41FA5}">
                      <a16:colId xmlns:a16="http://schemas.microsoft.com/office/drawing/2014/main" xmlns="" val="2948360850"/>
                    </a:ext>
                  </a:extLst>
                </a:gridCol>
                <a:gridCol w="470794">
                  <a:extLst>
                    <a:ext uri="{9D8B030D-6E8A-4147-A177-3AD203B41FA5}">
                      <a16:colId xmlns:a16="http://schemas.microsoft.com/office/drawing/2014/main" xmlns="" val="4158413645"/>
                    </a:ext>
                  </a:extLst>
                </a:gridCol>
                <a:gridCol w="471666">
                  <a:extLst>
                    <a:ext uri="{9D8B030D-6E8A-4147-A177-3AD203B41FA5}">
                      <a16:colId xmlns:a16="http://schemas.microsoft.com/office/drawing/2014/main" xmlns="" val="771352422"/>
                    </a:ext>
                  </a:extLst>
                </a:gridCol>
                <a:gridCol w="471666">
                  <a:extLst>
                    <a:ext uri="{9D8B030D-6E8A-4147-A177-3AD203B41FA5}">
                      <a16:colId xmlns:a16="http://schemas.microsoft.com/office/drawing/2014/main" xmlns="" val="358638160"/>
                    </a:ext>
                  </a:extLst>
                </a:gridCol>
                <a:gridCol w="470794">
                  <a:extLst>
                    <a:ext uri="{9D8B030D-6E8A-4147-A177-3AD203B41FA5}">
                      <a16:colId xmlns:a16="http://schemas.microsoft.com/office/drawing/2014/main" xmlns="" val="4130074483"/>
                    </a:ext>
                  </a:extLst>
                </a:gridCol>
                <a:gridCol w="470794">
                  <a:extLst>
                    <a:ext uri="{9D8B030D-6E8A-4147-A177-3AD203B41FA5}">
                      <a16:colId xmlns:a16="http://schemas.microsoft.com/office/drawing/2014/main" xmlns="" val="2829350671"/>
                    </a:ext>
                  </a:extLst>
                </a:gridCol>
                <a:gridCol w="471666">
                  <a:extLst>
                    <a:ext uri="{9D8B030D-6E8A-4147-A177-3AD203B41FA5}">
                      <a16:colId xmlns:a16="http://schemas.microsoft.com/office/drawing/2014/main" xmlns="" val="366784820"/>
                    </a:ext>
                  </a:extLst>
                </a:gridCol>
                <a:gridCol w="471666">
                  <a:extLst>
                    <a:ext uri="{9D8B030D-6E8A-4147-A177-3AD203B41FA5}">
                      <a16:colId xmlns:a16="http://schemas.microsoft.com/office/drawing/2014/main" xmlns="" val="709022977"/>
                    </a:ext>
                  </a:extLst>
                </a:gridCol>
              </a:tblGrid>
              <a:tr h="312743">
                <a:tc row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CULMINACIÓN DE ESTUDIOS  (AÑOS TERMINALES)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SEMANAS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718344"/>
                  </a:ext>
                </a:extLst>
              </a:tr>
              <a:tr h="3127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61562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Selección</a:t>
                      </a:r>
                      <a:r>
                        <a:rPr lang="es-MX" sz="2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los estudiantes integrales de carreras y facultades. FEU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9009923"/>
                  </a:ext>
                </a:extLst>
              </a:tr>
              <a:tr h="312743"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Aprobación  de integrales de la UO-FEU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9562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Asamblea de discusión  de la</a:t>
                      </a:r>
                      <a:r>
                        <a:rPr lang="es-MX" sz="2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formación continua para la </a:t>
                      </a:r>
                      <a:r>
                        <a:rPr lang="es-MX" sz="2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etapa de preparación para el empleo en cada carrera, con la presencia de los empleadores.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1955284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2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Acto de graduación de la UO (Títulos de Oro, Premios al Mérito Científico, Integrales)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863114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2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Acto de graduación de la facultad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2154514"/>
                  </a:ext>
                </a:extLst>
              </a:tr>
              <a:tr h="3127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2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Presentación en la ubicación laboral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9211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11300"/>
              </p:ext>
            </p:extLst>
          </p:nvPr>
        </p:nvGraphicFramePr>
        <p:xfrm>
          <a:off x="1472207" y="1206873"/>
          <a:ext cx="5990902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111">
                  <a:extLst>
                    <a:ext uri="{9D8B030D-6E8A-4147-A177-3AD203B41FA5}">
                      <a16:colId xmlns:a16="http://schemas.microsoft.com/office/drawing/2014/main" xmlns="" val="2196672319"/>
                    </a:ext>
                  </a:extLst>
                </a:gridCol>
                <a:gridCol w="498111">
                  <a:extLst>
                    <a:ext uri="{9D8B030D-6E8A-4147-A177-3AD203B41FA5}">
                      <a16:colId xmlns:a16="http://schemas.microsoft.com/office/drawing/2014/main" xmlns="" val="2096365939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1770633651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146056944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14846022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2129205637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3290290303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1112411355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2605417141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4178311805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771163431"/>
                    </a:ext>
                  </a:extLst>
                </a:gridCol>
                <a:gridCol w="499468">
                  <a:extLst>
                    <a:ext uri="{9D8B030D-6E8A-4147-A177-3AD203B41FA5}">
                      <a16:colId xmlns:a16="http://schemas.microsoft.com/office/drawing/2014/main" xmlns="" val="3609868276"/>
                    </a:ext>
                  </a:extLst>
                </a:gridCol>
              </a:tblGrid>
              <a:tr h="809755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12  SEMANAS  LECTIVAS</a:t>
                      </a:r>
                      <a:endParaRPr lang="es-MX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8150675"/>
                  </a:ext>
                </a:extLst>
              </a:tr>
              <a:tr h="714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6613506"/>
                  </a:ext>
                </a:extLst>
              </a:tr>
              <a:tr h="142838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CLASES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EO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EE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EEFC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PLI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0758699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1458761" y="4455036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Exámenes ordinarios     </a:t>
            </a:r>
            <a:r>
              <a:rPr lang="es-MX" sz="2400" b="1" dirty="0" smtClean="0"/>
              <a:t>EO</a:t>
            </a:r>
          </a:p>
          <a:p>
            <a:r>
              <a:rPr lang="es-MX" sz="2400" dirty="0" smtClean="0"/>
              <a:t>Exámenes extraordinarios del semestre   </a:t>
            </a:r>
            <a:r>
              <a:rPr lang="es-MX" sz="2400" b="1" dirty="0" smtClean="0"/>
              <a:t>EE</a:t>
            </a:r>
          </a:p>
          <a:p>
            <a:r>
              <a:rPr lang="es-MX" sz="2400" dirty="0" smtClean="0"/>
              <a:t>Exámenes extraordinarios de fin de curso  y de premio </a:t>
            </a:r>
            <a:r>
              <a:rPr lang="es-MX" sz="2400" b="1" dirty="0" smtClean="0"/>
              <a:t>EEFC</a:t>
            </a:r>
          </a:p>
          <a:p>
            <a:r>
              <a:rPr lang="es-MX" sz="2400" dirty="0" smtClean="0"/>
              <a:t>Práctica laboral concentrada o sistemática   </a:t>
            </a:r>
            <a:r>
              <a:rPr lang="es-MX" sz="2400" b="1" dirty="0" smtClean="0"/>
              <a:t>PLI</a:t>
            </a:r>
            <a:endParaRPr lang="es-MX" sz="2400" b="1" dirty="0"/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48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58021" y="1946666"/>
            <a:ext cx="8107010" cy="5404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 colectivo de carrera realizará un profundo análisis de los objetivos de cada año académico con el fin de argumentar las variantes de ajuste para las disciplinas y la reorganización de sus asignaturas en el 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currículo base</a:t>
            </a:r>
            <a:r>
              <a:rPr lang="es-MX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todos los tipos de curso.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carrera deberá analizar y proponer los ajustes a los programas de la práctica laboral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las recomendaciones para los estudiantes continuantes en los años subsiguientes y los de los años terminales para la etapa de preparación para el empleo.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racionalidad de las evaluaciones frecuentes y parciales, así como los exámenes finales integradores que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reducen a 2 en el semestre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modificando la modalidad en algunas asignaturas en los años académicos que se requiera.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ES" sz="1600" dirty="0"/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MX" sz="16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E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2700" b="1" dirty="0" smtClean="0"/>
              <a:t>  </a:t>
            </a:r>
            <a:endParaRPr lang="es-MX" sz="2700" b="1" dirty="0"/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875267" y="326201"/>
            <a:ext cx="6429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Puntualizaciones</a:t>
            </a:r>
            <a:endParaRPr lang="es-E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5117" y="1841694"/>
            <a:ext cx="8110085" cy="6283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ES" dirty="0">
                <a:ea typeface="Calibri" panose="020F0502020204030204" pitchFamily="34" charset="0"/>
                <a:cs typeface="Calibri" panose="020F0502020204030204" pitchFamily="34" charset="0"/>
              </a:rPr>
              <a:t>Cada </a:t>
            </a:r>
            <a:r>
              <a:rPr lang="es-ES" b="1" dirty="0">
                <a:ea typeface="Calibri" panose="020F0502020204030204" pitchFamily="34" charset="0"/>
                <a:cs typeface="Calibri" panose="020F0502020204030204" pitchFamily="34" charset="0"/>
              </a:rPr>
              <a:t>disciplina docente </a:t>
            </a:r>
            <a:r>
              <a:rPr lang="es-ES" dirty="0">
                <a:ea typeface="Calibri" panose="020F0502020204030204" pitchFamily="34" charset="0"/>
                <a:cs typeface="Calibri" panose="020F0502020204030204" pitchFamily="34" charset="0"/>
              </a:rPr>
              <a:t>en cada carrera y </a:t>
            </a:r>
            <a:r>
              <a:rPr lang="es-ES" dirty="0" smtClean="0">
                <a:ea typeface="Calibri" panose="020F0502020204030204" pitchFamily="34" charset="0"/>
                <a:cs typeface="Calibri" panose="020F0502020204030204" pitchFamily="34" charset="0"/>
              </a:rPr>
              <a:t>programa </a:t>
            </a:r>
            <a:r>
              <a:rPr lang="es-ES" dirty="0">
                <a:ea typeface="Calibri" panose="020F0502020204030204" pitchFamily="34" charset="0"/>
                <a:cs typeface="Calibri" panose="020F0502020204030204" pitchFamily="34" charset="0"/>
              </a:rPr>
              <a:t>de ciclo corto del curso diurno debe evaluar para tomar decisiones</a:t>
            </a:r>
            <a:r>
              <a:rPr lang="es-ES" b="1" dirty="0"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s-E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es-ES" dirty="0">
                <a:ea typeface="Calibri" panose="020F0502020204030204" pitchFamily="34" charset="0"/>
                <a:cs typeface="Calibri" panose="020F0502020204030204" pitchFamily="34" charset="0"/>
              </a:rPr>
              <a:t>Los objetivos y contenidos esenciales del currículo base que son de obligatorio cumplimiento.</a:t>
            </a:r>
            <a:endParaRPr lang="es-E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es-ES" dirty="0">
                <a:ea typeface="Calibri" panose="020F0502020204030204" pitchFamily="34" charset="0"/>
                <a:cs typeface="Calibri" panose="020F0502020204030204" pitchFamily="34" charset="0"/>
              </a:rPr>
              <a:t>Las formas organizativas de la docencia para lograrlo.</a:t>
            </a:r>
            <a:endParaRPr lang="es-E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ES" dirty="0" smtClean="0"/>
              <a:t>Diseñar </a:t>
            </a:r>
            <a:r>
              <a:rPr lang="es-ES" dirty="0"/>
              <a:t>los ajustes a las condiciones del </a:t>
            </a:r>
            <a:r>
              <a:rPr lang="es-ES" b="1" dirty="0"/>
              <a:t>curso por encuentros</a:t>
            </a:r>
            <a:r>
              <a:rPr lang="es-ES" dirty="0" smtClean="0"/>
              <a:t>.</a:t>
            </a:r>
            <a:endParaRPr lang="es-ES" dirty="0"/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MX" dirty="0">
                <a:ea typeface="Calibri" panose="020F0502020204030204" pitchFamily="34" charset="0"/>
                <a:cs typeface="Calibri" panose="020F0502020204030204" pitchFamily="34" charset="0"/>
              </a:rPr>
              <a:t>La propuesta final del </a:t>
            </a:r>
            <a:r>
              <a:rPr lang="es-MX" u="sng" dirty="0">
                <a:ea typeface="Calibri" panose="020F0502020204030204" pitchFamily="34" charset="0"/>
                <a:cs typeface="Calibri" panose="020F0502020204030204" pitchFamily="34" charset="0"/>
              </a:rPr>
              <a:t>plan del proceso docente</a:t>
            </a:r>
            <a:r>
              <a:rPr lang="es-MX" dirty="0">
                <a:ea typeface="Calibri" panose="020F0502020204030204" pitchFamily="34" charset="0"/>
                <a:cs typeface="Calibri" panose="020F0502020204030204" pitchFamily="34" charset="0"/>
              </a:rPr>
              <a:t> que se aplicará en cada tipo de curso se presentará por el </a:t>
            </a:r>
            <a:r>
              <a:rPr lang="es-MX" b="1" dirty="0">
                <a:ea typeface="Calibri" panose="020F0502020204030204" pitchFamily="34" charset="0"/>
                <a:cs typeface="Calibri" panose="020F0502020204030204" pitchFamily="34" charset="0"/>
              </a:rPr>
              <a:t>coordinador del colectivo de la carrera al Decano de la facultad correspondiente, para su aprobación por la Rectora</a:t>
            </a:r>
            <a:r>
              <a:rPr lang="es-MX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MX" dirty="0"/>
              <a:t>Se tomarán como punto de partida, los PPD diseñados para </a:t>
            </a:r>
            <a:r>
              <a:rPr lang="es-MX" b="1" dirty="0"/>
              <a:t>situaciones </a:t>
            </a:r>
            <a:r>
              <a:rPr lang="es-MX" b="1" dirty="0" smtClean="0"/>
              <a:t>excepcionales</a:t>
            </a:r>
            <a:r>
              <a:rPr lang="es-MX" dirty="0" smtClean="0"/>
              <a:t>.</a:t>
            </a:r>
            <a:endParaRPr lang="es-MX" dirty="0"/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endParaRPr lang="es-ES" sz="1600" dirty="0"/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ES" sz="1600" dirty="0"/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MX" sz="16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E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2700" b="1" dirty="0" smtClean="0"/>
              <a:t>  </a:t>
            </a:r>
            <a:endParaRPr lang="es-MX" sz="2700" b="1" dirty="0"/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875267" y="326201"/>
            <a:ext cx="6429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Puntualizaciones</a:t>
            </a:r>
            <a:endParaRPr lang="es-E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20187"/>
              </p:ext>
            </p:extLst>
          </p:nvPr>
        </p:nvGraphicFramePr>
        <p:xfrm>
          <a:off x="672353" y="1606636"/>
          <a:ext cx="7947284" cy="4433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4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31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9344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4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Años académicos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Exámenes a realizar con el ajuste (hasta 2)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ASIGNATURAS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80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 Filosofía y Sociedad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2do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80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- Teoría</a:t>
                      </a:r>
                      <a:r>
                        <a:rPr lang="es-MX" sz="1800" baseline="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 de la Comunicación II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9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80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Economía</a:t>
                      </a:r>
                      <a:r>
                        <a:rPr lang="es-MX" sz="1800" baseline="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 Política 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4to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- Historia de la prensa en Cuba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7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5to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- Culminación de Estudio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91705"/>
            <a:ext cx="6429388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 smtClean="0">
                <a:solidFill>
                  <a:schemeClr val="bg1"/>
                </a:solidFill>
              </a:rPr>
              <a:t>Periodismo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26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8827"/>
              </p:ext>
            </p:extLst>
          </p:nvPr>
        </p:nvGraphicFramePr>
        <p:xfrm>
          <a:off x="806824" y="1519517"/>
          <a:ext cx="7920390" cy="483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8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62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593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Años académicos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Exámenes a realizar con el ajuste (hasta 2)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ASIGNATURAS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8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1ro (Plan E)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Arte II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8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-Arte Latinoamericano 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8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2do (Plan E)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MX" sz="1800" dirty="0" smtClean="0">
                          <a:effectLst/>
                        </a:rPr>
                        <a:t>Arte </a:t>
                      </a:r>
                      <a:r>
                        <a:rPr lang="es-MX" sz="1800" dirty="0">
                          <a:effectLst/>
                        </a:rPr>
                        <a:t>IV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8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 - Arte </a:t>
                      </a:r>
                      <a:r>
                        <a:rPr lang="es-MX" sz="1800" dirty="0">
                          <a:effectLst/>
                        </a:rPr>
                        <a:t>Cubano II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58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3ro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  - Arte Cubano</a:t>
                      </a:r>
                      <a:r>
                        <a:rPr lang="es-ES" sz="1800" baseline="0" dirty="0" smtClean="0">
                          <a:effectLst/>
                        </a:rPr>
                        <a:t> III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175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 Arte del Caribe III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1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4to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800" dirty="0" smtClean="0">
                          <a:effectLst/>
                        </a:rPr>
                        <a:t> - Cine Cubano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800" dirty="0" smtClean="0">
                          <a:effectLst/>
                        </a:rPr>
                        <a:t> 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MX" sz="1800" dirty="0" smtClean="0">
                          <a:effectLst/>
                        </a:rPr>
                        <a:t>Televisión y Video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67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5to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- </a:t>
                      </a: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Culminación de Estudios</a:t>
                      </a:r>
                      <a:endParaRPr lang="es-ES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91705"/>
            <a:ext cx="6429388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 smtClean="0">
                <a:solidFill>
                  <a:schemeClr val="bg1"/>
                </a:solidFill>
              </a:rPr>
              <a:t>Historia del Arte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86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251064"/>
              </p:ext>
            </p:extLst>
          </p:nvPr>
        </p:nvGraphicFramePr>
        <p:xfrm>
          <a:off x="578223" y="1636603"/>
          <a:ext cx="8256567" cy="4350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6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9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587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Años académicos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Exámenes a realizar con el ajuste (hasta 2)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ASIGNATURAS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8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1ro (Plan E)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Latín II 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8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-Gramática</a:t>
                      </a:r>
                      <a:r>
                        <a:rPr lang="es-MX" sz="1800" baseline="0" dirty="0" smtClean="0">
                          <a:effectLst/>
                        </a:rPr>
                        <a:t> Española II</a:t>
                      </a:r>
                      <a:r>
                        <a:rPr lang="es-MX" sz="1800" dirty="0" smtClean="0">
                          <a:effectLst/>
                        </a:rPr>
                        <a:t> </a:t>
                      </a:r>
                      <a:endParaRPr lang="es-ES" sz="1800" dirty="0">
                        <a:solidFill>
                          <a:schemeClr val="bg2"/>
                        </a:solidFill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8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2do (Plan E)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-</a:t>
                      </a:r>
                      <a:r>
                        <a:rPr lang="es-MX" sz="1800" baseline="0" dirty="0" smtClean="0">
                          <a:effectLst/>
                        </a:rPr>
                        <a:t> Lingüística general </a:t>
                      </a:r>
                      <a:r>
                        <a:rPr lang="es-MX" sz="1800" dirty="0" smtClean="0">
                          <a:effectLst/>
                        </a:rPr>
                        <a:t> II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8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 - Griego</a:t>
                      </a:r>
                      <a:r>
                        <a:rPr lang="es-MX" sz="1800" baseline="0" dirty="0" smtClean="0">
                          <a:effectLst/>
                        </a:rPr>
                        <a:t> I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58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3ro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  - Economía</a:t>
                      </a:r>
                      <a:r>
                        <a:rPr lang="es-ES" sz="1800" baseline="0" dirty="0" smtClean="0">
                          <a:effectLst/>
                        </a:rPr>
                        <a:t> política de la construcción del Socialismo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1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4to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800" dirty="0" smtClean="0">
                          <a:effectLst/>
                        </a:rPr>
                        <a:t>No</a:t>
                      </a:r>
                      <a:r>
                        <a:rPr lang="es-MX" sz="1800" baseline="0" dirty="0" smtClean="0">
                          <a:effectLst/>
                        </a:rPr>
                        <a:t> c</a:t>
                      </a:r>
                      <a:r>
                        <a:rPr lang="es-MX" sz="1800" dirty="0" smtClean="0">
                          <a:effectLst/>
                        </a:rPr>
                        <a:t>uenta con exámenes finales, evaluará</a:t>
                      </a:r>
                      <a:r>
                        <a:rPr lang="es-MX" sz="1800" baseline="0" dirty="0" smtClean="0">
                          <a:effectLst/>
                        </a:rPr>
                        <a:t> a través de trabajos finales y de curso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67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5to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- </a:t>
                      </a: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Culminación de Estudios</a:t>
                      </a:r>
                      <a:endParaRPr lang="es-ES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91705"/>
            <a:ext cx="6429388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 smtClean="0">
                <a:solidFill>
                  <a:schemeClr val="bg1"/>
                </a:solidFill>
              </a:rPr>
              <a:t>Letras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40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16066"/>
              </p:ext>
            </p:extLst>
          </p:nvPr>
        </p:nvGraphicFramePr>
        <p:xfrm>
          <a:off x="564777" y="1223648"/>
          <a:ext cx="8208084" cy="5406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82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88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Años académicos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Exámenes a realizar con el ajuste (hasta 2)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ASIGNATURAS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3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1ro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Economía Política (TC)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3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Psicología </a:t>
                      </a:r>
                      <a:r>
                        <a:rPr lang="es-MX" sz="1800" dirty="0" smtClean="0">
                          <a:effectLst/>
                        </a:rPr>
                        <a:t> II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10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2do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-</a:t>
                      </a:r>
                      <a:r>
                        <a:rPr lang="es-MX" sz="1800" baseline="0" dirty="0" smtClean="0">
                          <a:effectLst/>
                        </a:rPr>
                        <a:t> Didáctica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21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 - Adiestramiento</a:t>
                      </a:r>
                      <a:r>
                        <a:rPr lang="es-MX" sz="1800" baseline="0" dirty="0" smtClean="0">
                          <a:effectLst/>
                        </a:rPr>
                        <a:t> artístico</a:t>
                      </a:r>
                      <a:r>
                        <a:rPr lang="es-MX" sz="1800" dirty="0" smtClean="0">
                          <a:effectLst/>
                        </a:rPr>
                        <a:t> </a:t>
                      </a:r>
                      <a:r>
                        <a:rPr lang="es-MX" sz="1800" dirty="0">
                          <a:effectLst/>
                        </a:rPr>
                        <a:t>II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3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3ro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  - Adiestramiento</a:t>
                      </a:r>
                      <a:r>
                        <a:rPr lang="es-ES" sz="1800" baseline="0" dirty="0" smtClean="0">
                          <a:effectLst/>
                        </a:rPr>
                        <a:t> artístico IV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031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 Didáctica</a:t>
                      </a:r>
                      <a:r>
                        <a:rPr lang="es-MX" sz="1800" baseline="0" dirty="0" smtClean="0">
                          <a:effectLst/>
                        </a:rPr>
                        <a:t> de la Educación Plástica o Educación Musical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210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4to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800" dirty="0" smtClean="0">
                          <a:effectLst/>
                        </a:rPr>
                        <a:t> - Desarrollo</a:t>
                      </a:r>
                      <a:r>
                        <a:rPr lang="es-MX" sz="1800" baseline="0" dirty="0" smtClean="0">
                          <a:effectLst/>
                        </a:rPr>
                        <a:t> Local y trabajo comunitario (TC)</a:t>
                      </a:r>
                      <a:endParaRPr lang="es-MX" sz="1800" dirty="0" smtClean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66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-  Análisis y Crítica literarios (TC)</a:t>
                      </a:r>
                      <a:endParaRPr lang="es-ES" sz="1800" dirty="0" smtClean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97924517"/>
                  </a:ext>
                </a:extLst>
              </a:tr>
              <a:tr h="4375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1ro CPE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(Plan E)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Filosofía Marxista-Leninista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21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Historia de Cuba Básica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6811214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91705"/>
            <a:ext cx="6429388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 smtClean="0">
                <a:solidFill>
                  <a:schemeClr val="bg1"/>
                </a:solidFill>
              </a:rPr>
              <a:t>Educación Artística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39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791708"/>
              </p:ext>
            </p:extLst>
          </p:nvPr>
        </p:nvGraphicFramePr>
        <p:xfrm>
          <a:off x="1336028" y="1820418"/>
          <a:ext cx="6418708" cy="3129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30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7927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0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Años académicos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Exámenes a realizar con el ajuste (hasta 2)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ASIGNATURAS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7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1ro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MX" sz="1800" kern="1200" baseline="0" dirty="0" smtClean="0">
                          <a:effectLst/>
                        </a:rPr>
                        <a:t>Comprensión y construcción de textos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79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kern="1200" dirty="0" smtClean="0">
                          <a:effectLst/>
                        </a:rPr>
                        <a:t>Literatura</a:t>
                      </a:r>
                      <a:r>
                        <a:rPr lang="es-MX" sz="1800" kern="1200" baseline="0" dirty="0" smtClean="0">
                          <a:effectLst/>
                        </a:rPr>
                        <a:t> universal 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51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2do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- Pedagogía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93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 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MX" sz="1800" kern="1200" baseline="0" dirty="0" smtClean="0">
                          <a:effectLst/>
                        </a:rPr>
                        <a:t>Didáctica</a:t>
                      </a:r>
                      <a:endParaRPr lang="es-ES" sz="18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7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3ro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Lingüística General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91705"/>
            <a:ext cx="6429388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>
                <a:solidFill>
                  <a:schemeClr val="bg1"/>
                </a:solidFill>
              </a:rPr>
              <a:t>LIC. EDUCACIÓN </a:t>
            </a:r>
            <a:r>
              <a:rPr lang="es-MX" sz="2000" b="1" dirty="0" smtClean="0">
                <a:solidFill>
                  <a:schemeClr val="bg1"/>
                </a:solidFill>
              </a:rPr>
              <a:t>ESPAÑOL-LITERATURA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55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11316"/>
              </p:ext>
            </p:extLst>
          </p:nvPr>
        </p:nvGraphicFramePr>
        <p:xfrm>
          <a:off x="739588" y="1326647"/>
          <a:ext cx="7974105" cy="5264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1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53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215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12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chemeClr val="tx1"/>
                          </a:solidFill>
                          <a:effectLst/>
                        </a:rPr>
                        <a:t>Años académicos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Modalidad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Exámenes a realizar con el ajuste (hasta 2)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ASIGNATURAS</a:t>
                      </a:r>
                      <a:endParaRPr lang="es-MX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64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2do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CPE (CNMS)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Integra:</a:t>
                      </a:r>
                      <a:r>
                        <a:rPr lang="es-ES" sz="1800" baseline="0" dirty="0" smtClean="0">
                          <a:effectLst/>
                        </a:rPr>
                        <a:t> Gramática Española II y Didáctica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64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Teoría</a:t>
                      </a:r>
                      <a:r>
                        <a:rPr lang="es-ES" sz="1800" baseline="0" dirty="0" smtClean="0">
                          <a:effectLst/>
                        </a:rPr>
                        <a:t> Sociopolítica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01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3ro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</a:rPr>
                        <a:t>CPE (CNMS)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Análisis del discurso</a:t>
                      </a:r>
                      <a:endParaRPr lang="es-ES" sz="1800" dirty="0" smtClean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0474189"/>
                  </a:ext>
                </a:extLst>
              </a:tr>
              <a:tr h="56128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1ro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CPE (MES)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Integra: Filosofía Marxista-Leninista y</a:t>
                      </a:r>
                      <a:r>
                        <a:rPr lang="es-ES" sz="1800" baseline="0" dirty="0" smtClean="0">
                          <a:effectLst/>
                        </a:rPr>
                        <a:t> Literatura Universal 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529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Historia</a:t>
                      </a:r>
                      <a:r>
                        <a:rPr lang="es-ES" sz="1800" baseline="0" dirty="0" smtClean="0">
                          <a:effectLst/>
                        </a:rPr>
                        <a:t> de Cuba Básica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128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2do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CPE</a:t>
                      </a:r>
                      <a:r>
                        <a:rPr lang="es-ES" sz="1400" baseline="0" dirty="0" smtClean="0">
                          <a:effectLst/>
                        </a:rPr>
                        <a:t> (MES)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Integra: Pedagogía I y Didáctica</a:t>
                      </a:r>
                      <a:r>
                        <a:rPr lang="es-ES" sz="1800" baseline="0" dirty="0" smtClean="0">
                          <a:effectLst/>
                        </a:rPr>
                        <a:t> de la Lengua Española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12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Teoría Sociopolítica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74188608"/>
                  </a:ext>
                </a:extLst>
              </a:tr>
              <a:tr h="561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3ro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</a:rPr>
                        <a:t>CPE</a:t>
                      </a:r>
                      <a:r>
                        <a:rPr lang="es-ES" sz="1400" baseline="0" dirty="0" smtClean="0">
                          <a:effectLst/>
                        </a:rPr>
                        <a:t> (MES)</a:t>
                      </a:r>
                      <a:endParaRPr lang="es-ES" sz="1400" dirty="0" smtClean="0">
                        <a:effectLst/>
                      </a:endParaRPr>
                    </a:p>
                    <a:p>
                      <a:endParaRPr lang="es-E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Didáctica de la composición y construcción de textos</a:t>
                      </a:r>
                    </a:p>
                    <a:p>
                      <a:endParaRPr lang="es-ES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54399937"/>
                  </a:ext>
                </a:extLst>
              </a:tr>
              <a:tr h="498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4to 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CPE (MES)</a:t>
                      </a:r>
                    </a:p>
                    <a:p>
                      <a:endParaRPr lang="es-E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Análisis del discurso</a:t>
                      </a:r>
                      <a:endParaRPr lang="es-ES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65849703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91705"/>
            <a:ext cx="6429388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>
                <a:solidFill>
                  <a:schemeClr val="bg1"/>
                </a:solidFill>
              </a:rPr>
              <a:t>LIC. EDUCACIÓN </a:t>
            </a:r>
            <a:r>
              <a:rPr lang="es-MX" sz="2000" b="1" dirty="0" smtClean="0">
                <a:solidFill>
                  <a:schemeClr val="bg1"/>
                </a:solidFill>
              </a:rPr>
              <a:t>ESPAÑOL-LITERATURA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06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4563" y="1366931"/>
            <a:ext cx="870943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Letras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Historia del Arte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Periodismo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Licenciatura en Educación Artística (CD y CPE)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Instructores de arte (CPE)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Licenciatura en Educación Español- Literatura (CD y CPE)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Comunicación Social (CD y CPE)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Gestión Sociocultural para el Desarrollo (CPE y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EaD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s-ES" sz="2000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b="1" dirty="0" smtClean="0">
                <a:solidFill>
                  <a:srgbClr val="FF0000"/>
                </a:solidFill>
              </a:rPr>
              <a:t>ESCC. </a:t>
            </a:r>
            <a:r>
              <a:rPr lang="es-E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Profesor de 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Lengua Española para secundaria básica</a:t>
            </a:r>
            <a:endParaRPr lang="es-ES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 Matrícula – 518 (CD); 683 (CPE); 40 (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EaD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)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14612" y="326201"/>
            <a:ext cx="6429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CARRERAS</a:t>
            </a:r>
          </a:p>
        </p:txBody>
      </p:sp>
    </p:spTree>
    <p:extLst>
      <p:ext uri="{BB962C8B-B14F-4D97-AF65-F5344CB8AC3E}">
        <p14:creationId xmlns:p14="http://schemas.microsoft.com/office/powerpoint/2010/main" val="41578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647106"/>
              </p:ext>
            </p:extLst>
          </p:nvPr>
        </p:nvGraphicFramePr>
        <p:xfrm>
          <a:off x="1049638" y="2093131"/>
          <a:ext cx="6923314" cy="3075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103">
                  <a:extLst>
                    <a:ext uri="{9D8B030D-6E8A-4147-A177-3AD203B41FA5}">
                      <a16:colId xmlns:a16="http://schemas.microsoft.com/office/drawing/2014/main" xmlns="" val="4006114314"/>
                    </a:ext>
                  </a:extLst>
                </a:gridCol>
                <a:gridCol w="5447211">
                  <a:extLst>
                    <a:ext uri="{9D8B030D-6E8A-4147-A177-3AD203B41FA5}">
                      <a16:colId xmlns:a16="http://schemas.microsoft.com/office/drawing/2014/main" xmlns="" val="4069944748"/>
                    </a:ext>
                  </a:extLst>
                </a:gridCol>
              </a:tblGrid>
              <a:tr h="42147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25689"/>
                  </a:ext>
                </a:extLst>
              </a:tr>
              <a:tr h="5861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Años académicos</a:t>
                      </a:r>
                      <a:endParaRPr kumimoji="0" lang="es-E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 Narrow" panose="020B0606020202030204" pitchFamily="34" charset="0"/>
                        </a:rPr>
                        <a:t>Exámenes a realizar con el ajuste (hasta 2)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 Narrow" panose="020B0606020202030204" pitchFamily="34" charset="0"/>
                        </a:rPr>
                        <a:t>ASIGNATURAS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1094427"/>
                  </a:ext>
                </a:extLst>
              </a:tr>
              <a:tr h="5881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Arial Narrow" panose="020B0606020202030204" pitchFamily="34" charset="0"/>
                        </a:rPr>
                        <a:t>        </a:t>
                      </a: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1ero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</a:t>
                      </a:r>
                      <a:r>
                        <a:rPr lang="es-ES" sz="1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Normativa y</a:t>
                      </a:r>
                      <a:r>
                        <a:rPr lang="es-ES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Temas de Gramática Española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96999674"/>
                  </a:ext>
                </a:extLst>
              </a:tr>
              <a:tr h="5881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Panorama de la Literatura Hispanoamericana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67841"/>
                  </a:ext>
                </a:extLst>
              </a:tr>
              <a:tr h="89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</a:t>
                      </a: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2do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Introducción a la didáctica de la Lengua Española y la Literatura II (propuesta de una clase que será el ejercicio de culminación de Estudios)</a:t>
                      </a:r>
                      <a:endParaRPr lang="es-E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9932214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197576"/>
            <a:ext cx="6429388" cy="75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>
                <a:solidFill>
                  <a:schemeClr val="bg1"/>
                </a:solidFill>
              </a:rPr>
              <a:t>LIC. EDUCACIÓN </a:t>
            </a:r>
            <a:r>
              <a:rPr lang="es-MX" sz="2000" b="1" dirty="0" smtClean="0">
                <a:solidFill>
                  <a:schemeClr val="bg1"/>
                </a:solidFill>
              </a:rPr>
              <a:t>ESPAÑOL-LITERATURA </a:t>
            </a:r>
            <a:r>
              <a:rPr lang="es-MX" sz="2000" b="1" dirty="0">
                <a:solidFill>
                  <a:schemeClr val="bg1"/>
                </a:solidFill>
              </a:rPr>
              <a:t>(ESCC: Profesor de Lengua Española para Secundaria Básica)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91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061103"/>
              </p:ext>
            </p:extLst>
          </p:nvPr>
        </p:nvGraphicFramePr>
        <p:xfrm>
          <a:off x="1336028" y="1646593"/>
          <a:ext cx="6418708" cy="4088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30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587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3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Años académicos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Exámenes a realizar con el ajuste (hasta 2)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ASIGNATURAS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8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1ro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MX" sz="1800" kern="1200" dirty="0" smtClean="0">
                          <a:effectLst/>
                        </a:rPr>
                        <a:t>Gramática Española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8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kern="1200" dirty="0" smtClean="0">
                          <a:effectLst/>
                        </a:rPr>
                        <a:t>Teoría de la comunicación II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2do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 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MX" sz="1800" kern="1200" dirty="0" smtClean="0">
                          <a:effectLst/>
                        </a:rPr>
                        <a:t>Comunicación y Educación</a:t>
                      </a:r>
                      <a:endParaRPr lang="es-ES" sz="18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7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3ro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kern="1200" dirty="0" smtClean="0">
                          <a:effectLst/>
                        </a:rPr>
                        <a:t>Comunicación y Sociedad Cubana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1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4to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800" dirty="0" smtClean="0">
                          <a:effectLst/>
                        </a:rPr>
                        <a:t> -No tiene planificados exámenes finales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67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5to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- </a:t>
                      </a: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Culminación de Estudios</a:t>
                      </a:r>
                      <a:endParaRPr lang="es-ES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80933"/>
            <a:ext cx="6429388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>
                <a:solidFill>
                  <a:schemeClr val="bg1"/>
                </a:solidFill>
              </a:rPr>
              <a:t>COMUNICACIÓN SOCIAL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40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30415"/>
              </p:ext>
            </p:extLst>
          </p:nvPr>
        </p:nvGraphicFramePr>
        <p:xfrm>
          <a:off x="1388614" y="1465730"/>
          <a:ext cx="6418708" cy="4486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30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347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3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9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Años académicos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Exámenes a realizar con el ajuste (hasta 2)</a:t>
                      </a: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ASIGNATURAS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2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1ro CPE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MX" sz="1800" kern="1200" baseline="0" dirty="0" smtClean="0">
                          <a:effectLst/>
                        </a:rPr>
                        <a:t>Matemática básica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2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 </a:t>
                      </a:r>
                      <a:r>
                        <a:rPr lang="es-MX" sz="1800" kern="1200" dirty="0" smtClean="0">
                          <a:effectLst/>
                        </a:rPr>
                        <a:t>Historia</a:t>
                      </a:r>
                      <a:r>
                        <a:rPr lang="es-MX" sz="1800" kern="1200" baseline="0" dirty="0" smtClean="0">
                          <a:effectLst/>
                        </a:rPr>
                        <a:t> de Cuba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2do CPE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 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MX" sz="1800" kern="1200" dirty="0" smtClean="0">
                          <a:effectLst/>
                        </a:rPr>
                        <a:t>Comunicación y Educación</a:t>
                      </a:r>
                      <a:endParaRPr lang="es-ES" sz="18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2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3ro CPE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- Comunicación sonora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9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kern="1200" dirty="0" smtClean="0">
                          <a:effectLst/>
                        </a:rPr>
                        <a:t>- Comunicación audiovisual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3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4to CPE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1800" dirty="0" smtClean="0">
                          <a:effectLst/>
                        </a:rPr>
                        <a:t>- Teoría Sociopolítica</a:t>
                      </a:r>
                      <a:endParaRPr lang="es-ES" sz="1800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70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5to CPE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- </a:t>
                      </a: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No tiene planificados exámenes finales</a:t>
                      </a:r>
                      <a:endParaRPr lang="es-ES" sz="18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80933"/>
            <a:ext cx="6429388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>
                <a:solidFill>
                  <a:schemeClr val="bg1"/>
                </a:solidFill>
              </a:rPr>
              <a:t>COMUNICACIÓN SOCIAL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6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819928"/>
              </p:ext>
            </p:extLst>
          </p:nvPr>
        </p:nvGraphicFramePr>
        <p:xfrm>
          <a:off x="762021" y="2218285"/>
          <a:ext cx="7534814" cy="2487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7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73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722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Años académicos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Evaluaciones a realizar y variantes ajustadas a la actual</a:t>
                      </a:r>
                      <a:r>
                        <a:rPr lang="es-MX" sz="1600" baseline="0" dirty="0" smtClean="0">
                          <a:effectLst/>
                        </a:rPr>
                        <a:t> situación.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67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5to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Plan D</a:t>
                      </a: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(Liquidación)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VE" sz="2000" dirty="0" smtClean="0">
                          <a:effectLst/>
                        </a:rPr>
                        <a:t>Taller de Proyecto (Examen Estatal)</a:t>
                      </a:r>
                      <a:endParaRPr lang="es-ES" sz="20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2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Consist</a:t>
                      </a:r>
                      <a:r>
                        <a:rPr lang="es-MX" sz="1800" baseline="0" dirty="0" smtClean="0">
                          <a:effectLst/>
                        </a:rPr>
                        <a:t>e en la </a:t>
                      </a:r>
                      <a:r>
                        <a:rPr lang="es-VE" sz="1800" dirty="0" smtClean="0">
                          <a:effectLst/>
                        </a:rPr>
                        <a:t>propuesta de un proyecto sociocultural,  ajustando los objetivos hasta la etapa del diseño de acciones.</a:t>
                      </a:r>
                      <a:endParaRPr lang="es-ES" sz="18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280933"/>
            <a:ext cx="6429388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>
                <a:solidFill>
                  <a:schemeClr val="bg1"/>
                </a:solidFill>
              </a:rPr>
              <a:t>ESTUDIOS SOCIOCULTURALES (CPE)</a:t>
            </a:r>
            <a:endParaRPr lang="es-ES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01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362652"/>
              </p:ext>
            </p:extLst>
          </p:nvPr>
        </p:nvGraphicFramePr>
        <p:xfrm>
          <a:off x="694858" y="1535603"/>
          <a:ext cx="7642317" cy="476923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7642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52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476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Asignaturas </a:t>
                      </a:r>
                      <a:r>
                        <a:rPr lang="es-MX" sz="1600" baseline="0" dirty="0" smtClean="0">
                          <a:effectLst/>
                        </a:rPr>
                        <a:t>de la Disciplina Principal Integradora (DPI), </a:t>
                      </a:r>
                      <a:r>
                        <a:rPr lang="es-MX" sz="1600" dirty="0" smtClean="0">
                          <a:effectLst/>
                        </a:rPr>
                        <a:t>que evaluarán en</a:t>
                      </a:r>
                      <a:r>
                        <a:rPr lang="es-MX" sz="1600" baseline="0" dirty="0" smtClean="0">
                          <a:effectLst/>
                        </a:rPr>
                        <a:t> la</a:t>
                      </a:r>
                      <a:r>
                        <a:rPr lang="es-MX" sz="1600" dirty="0" smtClean="0">
                          <a:effectLst/>
                        </a:rPr>
                        <a:t> modalidad</a:t>
                      </a:r>
                      <a:r>
                        <a:rPr lang="es-MX" sz="1600" baseline="0" dirty="0" smtClean="0">
                          <a:effectLst/>
                        </a:rPr>
                        <a:t> Trabajo de Curso.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79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</a:t>
                      </a:r>
                      <a:r>
                        <a:rPr lang="es-MX" sz="1800" baseline="0" dirty="0" smtClean="0">
                          <a:effectLst/>
                        </a:rPr>
                        <a:t> </a:t>
                      </a:r>
                      <a:r>
                        <a:rPr lang="es-ES" sz="1800" baseline="0" dirty="0" smtClean="0">
                          <a:effectLst/>
                        </a:rPr>
                        <a:t>Gestión de la información y el conocimiento (trabajo Referativo de hasta 20 páginas)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s-MX" sz="1800" dirty="0" smtClean="0">
                          <a:effectLst/>
                        </a:rPr>
                        <a:t>-Gestión</a:t>
                      </a:r>
                      <a:r>
                        <a:rPr lang="es-MX" sz="1800" baseline="0" dirty="0" smtClean="0">
                          <a:effectLst/>
                        </a:rPr>
                        <a:t> Ambiental (Trabajo Referativo de hasta 25 páginas)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-</a:t>
                      </a:r>
                      <a:r>
                        <a:rPr lang="es-MX" sz="1800" baseline="0" dirty="0" smtClean="0">
                          <a:effectLst/>
                        </a:rPr>
                        <a:t> Gestión y proyecto I (</a:t>
                      </a:r>
                      <a:r>
                        <a:rPr lang="es-ES" sz="1800" baseline="0" dirty="0" smtClean="0">
                          <a:effectLst/>
                        </a:rPr>
                        <a:t>Trabajo Referativo de hasta 30 páginas)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 - Gestión y proyecto III (Trabajo Referativo de hasta 35 páginas)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654"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         PARA TODAS LAS ASIGNATURAS 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50614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Se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orienta a los estudiantes el envío del trabajo investigativo a la dirección electrónica Jefe de Departamento: leandra@uo.edu.cu;  se entregarán al profesor de la asignatura, para su evaluación a partir de la entrega del informe escrito. 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CaixaDeTexto 14"/>
          <p:cNvSpPr txBox="1"/>
          <p:nvPr/>
        </p:nvSpPr>
        <p:spPr>
          <a:xfrm>
            <a:off x="2756457" y="280933"/>
            <a:ext cx="6429388" cy="734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defRPr/>
            </a:pPr>
            <a:r>
              <a:rPr lang="es-MX" sz="2000" b="1" dirty="0">
                <a:solidFill>
                  <a:schemeClr val="bg1"/>
                </a:solidFill>
              </a:rPr>
              <a:t>Carrera:   </a:t>
            </a:r>
            <a:r>
              <a:rPr lang="es-MX" sz="2000" b="1" dirty="0">
                <a:solidFill>
                  <a:schemeClr val="bg1"/>
                </a:solidFill>
              </a:rPr>
              <a:t>GESTIÓN SOCIOCULTURAL PARA EL DESARROLLO (Plan E)</a:t>
            </a:r>
            <a:endParaRPr lang="es-ES" sz="2000" b="1" dirty="0">
              <a:solidFill>
                <a:schemeClr val="bg1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68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70042" y="159964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90 días después  del día 0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Flecha abajo"/>
          <p:cNvSpPr/>
          <p:nvPr/>
        </p:nvSpPr>
        <p:spPr>
          <a:xfrm>
            <a:off x="5321917" y="2421911"/>
            <a:ext cx="455446" cy="718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344" y="3328976"/>
            <a:ext cx="2599857" cy="20338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Multiplicar"/>
          <p:cNvSpPr/>
          <p:nvPr/>
        </p:nvSpPr>
        <p:spPr>
          <a:xfrm>
            <a:off x="1054108" y="2877134"/>
            <a:ext cx="2890043" cy="29375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350100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Se trabaja en los ajustes para cumplir con la indicación de dar prioridad a las asignaturas del currículo base  y garantizar la calidad del proceso.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CaixaDeTexto 14"/>
          <p:cNvSpPr txBox="1"/>
          <p:nvPr/>
        </p:nvSpPr>
        <p:spPr>
          <a:xfrm>
            <a:off x="2756457" y="276619"/>
            <a:ext cx="642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Segundo  período: Inicio del curso académico 2020 - 2021</a:t>
            </a:r>
          </a:p>
        </p:txBody>
      </p:sp>
    </p:spTree>
    <p:extLst>
      <p:ext uri="{BB962C8B-B14F-4D97-AF65-F5344CB8AC3E}">
        <p14:creationId xmlns:p14="http://schemas.microsoft.com/office/powerpoint/2010/main" val="19728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902" y="3140968"/>
            <a:ext cx="3672408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aixaDeTexto 14"/>
          <p:cNvSpPr txBox="1"/>
          <p:nvPr/>
        </p:nvSpPr>
        <p:spPr>
          <a:xfrm>
            <a:off x="2756457" y="354142"/>
            <a:ext cx="642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TERCER PERIODO: Cierre del curso académico 2020-2021</a:t>
            </a:r>
          </a:p>
        </p:txBody>
      </p:sp>
    </p:spTree>
    <p:extLst>
      <p:ext uri="{BB962C8B-B14F-4D97-AF65-F5344CB8AC3E}">
        <p14:creationId xmlns:p14="http://schemas.microsoft.com/office/powerpoint/2010/main" val="41579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3866607" y="832004"/>
            <a:ext cx="5003074" cy="74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b="1" dirty="0" smtClean="0"/>
              <a:t>  </a:t>
            </a:r>
            <a:endParaRPr lang="es-MX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866607" y="154356"/>
            <a:ext cx="527739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74167"/>
              </p:ext>
            </p:extLst>
          </p:nvPr>
        </p:nvGraphicFramePr>
        <p:xfrm>
          <a:off x="426720" y="1125536"/>
          <a:ext cx="7777481" cy="2505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3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3385">
                  <a:extLst>
                    <a:ext uri="{9D8B030D-6E8A-4147-A177-3AD203B41FA5}">
                      <a16:colId xmlns:a16="http://schemas.microsoft.com/office/drawing/2014/main" xmlns="" val="4271598783"/>
                    </a:ext>
                  </a:extLst>
                </a:gridCol>
                <a:gridCol w="999099">
                  <a:extLst>
                    <a:ext uri="{9D8B030D-6E8A-4147-A177-3AD203B41FA5}">
                      <a16:colId xmlns:a16="http://schemas.microsoft.com/office/drawing/2014/main" xmlns="" val="2955750810"/>
                    </a:ext>
                  </a:extLst>
                </a:gridCol>
                <a:gridCol w="932814">
                  <a:extLst>
                    <a:ext uri="{9D8B030D-6E8A-4147-A177-3AD203B41FA5}">
                      <a16:colId xmlns:a16="http://schemas.microsoft.com/office/drawing/2014/main" xmlns="" val="2509310718"/>
                    </a:ext>
                  </a:extLst>
                </a:gridCol>
                <a:gridCol w="1029728">
                  <a:extLst>
                    <a:ext uri="{9D8B030D-6E8A-4147-A177-3AD203B41FA5}">
                      <a16:colId xmlns:a16="http://schemas.microsoft.com/office/drawing/2014/main" xmlns="" val="1215895000"/>
                    </a:ext>
                  </a:extLst>
                </a:gridCol>
                <a:gridCol w="574136">
                  <a:extLst>
                    <a:ext uri="{9D8B030D-6E8A-4147-A177-3AD203B41FA5}">
                      <a16:colId xmlns:a16="http://schemas.microsoft.com/office/drawing/2014/main" xmlns="" val="3715421373"/>
                    </a:ext>
                  </a:extLst>
                </a:gridCol>
              </a:tblGrid>
              <a:tr h="480347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9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                                  </a:t>
                      </a:r>
                      <a:r>
                        <a:rPr lang="es-MX" sz="2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Curso</a:t>
                      </a:r>
                      <a:r>
                        <a:rPr lang="es-MX" sz="26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Diurno</a:t>
                      </a:r>
                      <a:endParaRPr lang="es-MX" sz="26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3109" marR="6310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Carrera</a:t>
                      </a:r>
                      <a:endParaRPr lang="es-ES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1er</a:t>
                      </a:r>
                      <a:r>
                        <a:rPr lang="es-ES" sz="13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año</a:t>
                      </a:r>
                      <a:endParaRPr lang="es-ES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2do año </a:t>
                      </a:r>
                      <a:endParaRPr lang="es-ES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3er año </a:t>
                      </a:r>
                      <a:endParaRPr lang="es-ES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4to</a:t>
                      </a:r>
                      <a:r>
                        <a:rPr lang="es-ES" sz="13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año</a:t>
                      </a:r>
                      <a:endParaRPr lang="es-ES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5to</a:t>
                      </a:r>
                      <a:r>
                        <a:rPr lang="es-ES" sz="13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año</a:t>
                      </a:r>
                      <a:endParaRPr lang="es-ES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es-ES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9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Comunicación Social</a:t>
                      </a:r>
                      <a:endParaRPr lang="es-ES" sz="13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35 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  <a:r>
                        <a:rPr lang="es-ES" sz="13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r>
                        <a:rPr lang="es-ES" sz="13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15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14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117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9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Educación Artística</a:t>
                      </a:r>
                      <a:endParaRPr lang="es-ES" sz="13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r>
                        <a:rPr lang="es-ES" sz="13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11 </a:t>
                      </a: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r>
                        <a:rPr lang="es-ES" sz="13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11 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13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59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Español-Literatura</a:t>
                      </a:r>
                      <a:endParaRPr lang="es-ES" sz="13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r>
                        <a:rPr lang="es-ES" sz="1300" b="1" dirty="0" smtClean="0">
                          <a:latin typeface="Arial Narrow" panose="020B0606020202030204" pitchFamily="34" charset="0"/>
                        </a:rPr>
                        <a:t>25 (Plan E)</a:t>
                      </a:r>
                      <a:endParaRPr lang="es-ES" sz="1300" b="1" dirty="0">
                        <a:latin typeface="Arial Narrow" panose="020B0606020202030204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r>
                        <a:rPr lang="es-ES" sz="1300" b="1" dirty="0" smtClean="0">
                          <a:latin typeface="Arial Narrow" panose="020B0606020202030204" pitchFamily="34" charset="0"/>
                        </a:rPr>
                        <a:t>10 (Plan E)</a:t>
                      </a:r>
                      <a:endParaRPr lang="es-ES" sz="1300" b="1" dirty="0">
                        <a:latin typeface="Arial Narrow" panose="020B0606020202030204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r>
                        <a:rPr lang="es-ES" sz="1300" b="1" dirty="0" smtClean="0">
                          <a:latin typeface="Arial Narrow" panose="020B0606020202030204" pitchFamily="34" charset="0"/>
                        </a:rPr>
                        <a:t>13 (Plan E)</a:t>
                      </a:r>
                      <a:endParaRPr lang="es-ES" sz="1300" b="1" dirty="0">
                        <a:latin typeface="Arial Narrow" panose="020B0606020202030204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r>
                        <a:rPr lang="es-ES" sz="1300" b="1" dirty="0" smtClean="0">
                          <a:latin typeface="Arial Narrow" panose="020B0606020202030204" pitchFamily="34" charset="0"/>
                        </a:rPr>
                        <a:t>18 (Plan E)</a:t>
                      </a:r>
                      <a:endParaRPr lang="es-ES" sz="1300" b="1" dirty="0">
                        <a:latin typeface="Arial Narrow" panose="020B0606020202030204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r>
                        <a:rPr lang="es-ES" sz="1300" b="1" dirty="0" smtClean="0">
                          <a:latin typeface="Arial Narrow" panose="020B0606020202030204" pitchFamily="34" charset="0"/>
                        </a:rPr>
                        <a:t>17 (Plan D)</a:t>
                      </a:r>
                      <a:endParaRPr lang="es-ES" sz="1300" b="1" dirty="0">
                        <a:latin typeface="Arial Narrow" panose="020B0606020202030204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r>
                        <a:rPr lang="es-ES" sz="1300" b="1" dirty="0" smtClean="0"/>
                        <a:t>83</a:t>
                      </a:r>
                      <a:endParaRPr lang="es-ES" sz="1300" b="1" dirty="0"/>
                    </a:p>
                  </a:txBody>
                  <a:tcPr marL="63109" marR="6310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Historia del Arte</a:t>
                      </a:r>
                      <a:endParaRPr lang="es-ES" sz="13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33 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25 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15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10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19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102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6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Letras </a:t>
                      </a:r>
                      <a:endParaRPr lang="es-ES" sz="13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25 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24 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6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r>
                        <a:rPr lang="es-ES" sz="13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11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72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Periodismo</a:t>
                      </a:r>
                      <a:endParaRPr lang="es-ES" sz="13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29 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11 (Plan E)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11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r>
                        <a:rPr lang="es-ES" sz="13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10 (Plan D)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77</a:t>
                      </a:r>
                      <a:endParaRPr lang="es-ES" sz="13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109" marR="63109" marT="0" marB="0" anchor="ctr"/>
                </a:tc>
                <a:extLst>
                  <a:ext uri="{0D108BD9-81ED-4DB2-BD59-A6C34878D82A}">
                    <a16:rowId xmlns:a16="http://schemas.microsoft.com/office/drawing/2014/main" xmlns="" val="598459174"/>
                  </a:ext>
                </a:extLst>
              </a:tr>
            </a:tbl>
          </a:graphicData>
        </a:graphic>
      </p:graphicFrame>
      <p:sp>
        <p:nvSpPr>
          <p:cNvPr id="12" name="CaixaDeTexto 14"/>
          <p:cNvSpPr txBox="1"/>
          <p:nvPr/>
        </p:nvSpPr>
        <p:spPr>
          <a:xfrm>
            <a:off x="3002257" y="295423"/>
            <a:ext cx="557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Datos</a:t>
            </a:r>
            <a:r>
              <a:rPr lang="pt-BR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 estadísticos </a:t>
            </a:r>
            <a:r>
              <a:rPr lang="pt-BR" sz="24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Facultad</a:t>
            </a:r>
            <a:r>
              <a:rPr lang="pt-BR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 de Humanidades</a:t>
            </a:r>
            <a:endParaRPr lang="es-ES" sz="2400" b="1" dirty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1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867004"/>
              </p:ext>
            </p:extLst>
          </p:nvPr>
        </p:nvGraphicFramePr>
        <p:xfrm>
          <a:off x="388621" y="3824561"/>
          <a:ext cx="7741150" cy="2790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8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4024">
                  <a:extLst>
                    <a:ext uri="{9D8B030D-6E8A-4147-A177-3AD203B41FA5}">
                      <a16:colId xmlns:a16="http://schemas.microsoft.com/office/drawing/2014/main" xmlns="" val="4271598783"/>
                    </a:ext>
                  </a:extLst>
                </a:gridCol>
                <a:gridCol w="1078819">
                  <a:extLst>
                    <a:ext uri="{9D8B030D-6E8A-4147-A177-3AD203B41FA5}">
                      <a16:colId xmlns:a16="http://schemas.microsoft.com/office/drawing/2014/main" xmlns="" val="2955750810"/>
                    </a:ext>
                  </a:extLst>
                </a:gridCol>
                <a:gridCol w="978463">
                  <a:extLst>
                    <a:ext uri="{9D8B030D-6E8A-4147-A177-3AD203B41FA5}">
                      <a16:colId xmlns:a16="http://schemas.microsoft.com/office/drawing/2014/main" xmlns="" val="2509310718"/>
                    </a:ext>
                  </a:extLst>
                </a:gridCol>
                <a:gridCol w="940831">
                  <a:extLst>
                    <a:ext uri="{9D8B030D-6E8A-4147-A177-3AD203B41FA5}">
                      <a16:colId xmlns:a16="http://schemas.microsoft.com/office/drawing/2014/main" xmlns="" val="1215895000"/>
                    </a:ext>
                  </a:extLst>
                </a:gridCol>
                <a:gridCol w="715030">
                  <a:extLst>
                    <a:ext uri="{9D8B030D-6E8A-4147-A177-3AD203B41FA5}">
                      <a16:colId xmlns:a16="http://schemas.microsoft.com/office/drawing/2014/main" xmlns="" val="3715421373"/>
                    </a:ext>
                  </a:extLst>
                </a:gridCol>
              </a:tblGrid>
              <a:tr h="45749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                             </a:t>
                      </a:r>
                      <a:r>
                        <a:rPr lang="es-MX" sz="2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Curso</a:t>
                      </a:r>
                      <a:r>
                        <a:rPr lang="es-MX" sz="24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por Encuentro y EaD</a:t>
                      </a:r>
                      <a:endParaRPr lang="es-MX" sz="24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Carrera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1er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año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2do año 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3er año 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4to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año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5to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año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Comunicación Social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117 (Plan E)</a:t>
                      </a: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70 </a:t>
                      </a: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58 </a:t>
                      </a: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 )</a:t>
                      </a: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54 (Plan D)</a:t>
                      </a: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13(Plan D)</a:t>
                      </a: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625" algn="l"/>
                        </a:tabLst>
                      </a:pP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312</a:t>
                      </a: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Educación Artística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r>
                        <a:rPr lang="es-ES" sz="1400" b="1" baseline="0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es-ES" sz="1400" b="1" dirty="0">
                        <a:effectLst/>
                        <a:latin typeface="Arial Narrow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Instructores de Arte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20 (Plan C)</a:t>
                      </a:r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43 (Plan C)</a:t>
                      </a:r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63</a:t>
                      </a:r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Español-Literatura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4126968"/>
                  </a:ext>
                </a:extLst>
              </a:tr>
              <a:tr h="43522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r>
                        <a:rPr lang="es-ES" sz="1200" b="1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ES" sz="12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</a:p>
                    <a:p>
                      <a:endParaRPr lang="es-ES" sz="12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32 </a:t>
                      </a:r>
                      <a:r>
                        <a:rPr lang="es-ES" sz="12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</a:p>
                    <a:p>
                      <a:endParaRPr lang="es-ES" sz="12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25</a:t>
                      </a:r>
                      <a:r>
                        <a:rPr lang="es-ES" sz="1200" b="1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ES" sz="12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</a:p>
                    <a:p>
                      <a:endParaRPr lang="es-ES" sz="12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36 </a:t>
                      </a:r>
                      <a:r>
                        <a:rPr lang="es-ES" sz="12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</a:p>
                    <a:p>
                      <a:endParaRPr lang="es-ES" sz="12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9 </a:t>
                      </a:r>
                      <a:r>
                        <a:rPr lang="es-ES" sz="12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D)</a:t>
                      </a:r>
                    </a:p>
                    <a:p>
                      <a:endParaRPr lang="es-ES" sz="12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123</a:t>
                      </a:r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extLst>
                  <a:ext uri="{0D108BD9-81ED-4DB2-BD59-A6C34878D82A}">
                    <a16:rowId xmlns:a16="http://schemas.microsoft.com/office/drawing/2014/main" xmlns="" val="387789546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Gestión Sociocultural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23" marR="60123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213683"/>
                  </a:ext>
                </a:extLst>
              </a:tr>
              <a:tr h="2137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79 </a:t>
                      </a: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</a:p>
                    <a:p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45 </a:t>
                      </a:r>
                      <a:r>
                        <a:rPr lang="es-ES" sz="1400" b="1" dirty="0" smtClean="0">
                          <a:effectLst/>
                          <a:latin typeface="Arial Narrow" pitchFamily="34" charset="0"/>
                          <a:ea typeface="Calibri"/>
                          <a:cs typeface="Arial" pitchFamily="34" charset="0"/>
                        </a:rPr>
                        <a:t>(Plan E)</a:t>
                      </a:r>
                    </a:p>
                    <a:p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2"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 rowSpan="3">
                  <a:txBody>
                    <a:bodyPr/>
                    <a:lstStyle/>
                    <a:p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167</a:t>
                      </a:r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extLst>
                  <a:ext uri="{0D108BD9-81ED-4DB2-BD59-A6C34878D82A}">
                    <a16:rowId xmlns:a16="http://schemas.microsoft.com/office/drawing/2014/main" xmlns="" val="146309177"/>
                  </a:ext>
                </a:extLst>
              </a:tr>
              <a:tr h="2137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Arial Narrow" panose="020B0606020202030204" pitchFamily="34" charset="0"/>
                        </a:rPr>
                        <a:t>40 (EaD)</a:t>
                      </a:r>
                      <a:endParaRPr lang="es-ES" sz="1400" b="1" dirty="0">
                        <a:latin typeface="Arial Narrow" panose="020B0606020202030204" pitchFamily="34" charset="0"/>
                      </a:endParaRPr>
                    </a:p>
                  </a:txBody>
                  <a:tcPr marL="60123" marR="60123" marT="0" marB="0"/>
                </a:tc>
                <a:extLst>
                  <a:ext uri="{0D108BD9-81ED-4DB2-BD59-A6C34878D82A}">
                    <a16:rowId xmlns:a16="http://schemas.microsoft.com/office/drawing/2014/main" xmlns="" val="3520096200"/>
                  </a:ext>
                </a:extLst>
              </a:tr>
              <a:tr h="2416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60123" marR="60123" marT="0" marB="0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60123" marR="60123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6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6744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2 Rectángulo"/>
          <p:cNvSpPr/>
          <p:nvPr/>
        </p:nvSpPr>
        <p:spPr>
          <a:xfrm>
            <a:off x="2771800" y="59960"/>
            <a:ext cx="65262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 smtClean="0">
                <a:solidFill>
                  <a:schemeClr val="bg1"/>
                </a:solidFill>
              </a:rPr>
              <a:t>¿ </a:t>
            </a:r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Cuál era nuestra situación el 23 de marzo al indicarse la desconcentración de la matrícula y pasar a la modalidad  </a:t>
            </a:r>
            <a:r>
              <a:rPr lang="es-MX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semi</a:t>
            </a:r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presencial?</a:t>
            </a:r>
          </a:p>
          <a:p>
            <a:pPr lvl="0"/>
            <a:endParaRPr lang="es-MX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MX" b="1" dirty="0" smtClean="0">
              <a:solidFill>
                <a:schemeClr val="bg1"/>
              </a:solidFill>
            </a:endParaRPr>
          </a:p>
          <a:p>
            <a:pPr lvl="0"/>
            <a:endParaRPr lang="es-MX" b="1" dirty="0" smtClean="0">
              <a:solidFill>
                <a:schemeClr val="bg1"/>
              </a:solidFill>
            </a:endParaRPr>
          </a:p>
          <a:p>
            <a:pPr lvl="0"/>
            <a:endParaRPr lang="es-MX" b="1" dirty="0" smtClean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2821" y="1746233"/>
            <a:ext cx="2849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 smtClean="0"/>
              <a:t>Habían trascurrido cinco semanas lectivas del segundo semestre. </a:t>
            </a:r>
            <a:endParaRPr lang="es-ES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223294" y="1607734"/>
            <a:ext cx="4289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Se orientaron tareas para la auto-preparación, a partir de las carpetas metodológicas entregadas a los estudiantes, en todos los tipos de curso.</a:t>
            </a:r>
            <a:endParaRPr lang="es-ES" i="1" dirty="0"/>
          </a:p>
        </p:txBody>
      </p:sp>
      <p:sp>
        <p:nvSpPr>
          <p:cNvPr id="7" name="Rectángulo 6"/>
          <p:cNvSpPr/>
          <p:nvPr/>
        </p:nvSpPr>
        <p:spPr>
          <a:xfrm>
            <a:off x="741702" y="3499624"/>
            <a:ext cx="76228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b="1" dirty="0" smtClean="0"/>
              <a:t>Nivel </a:t>
            </a:r>
            <a:r>
              <a:rPr lang="es-ES" b="1" dirty="0"/>
              <a:t>de precisión, profundidad y orientación ofrecida a los estudiantes </a:t>
            </a:r>
            <a:r>
              <a:rPr lang="es-ES" dirty="0"/>
              <a:t>en las carpetas metodológicas, de las guías y materiales docentes (impresos, digitales y audiovisuales) incluidos, indicaciones para su </a:t>
            </a:r>
            <a:r>
              <a:rPr lang="es-ES" dirty="0" smtClean="0"/>
              <a:t>autoevaluación. </a:t>
            </a:r>
          </a:p>
          <a:p>
            <a:pPr algn="just"/>
            <a:endParaRPr lang="es-ES" dirty="0" smtClean="0"/>
          </a:p>
          <a:p>
            <a:pPr marL="285750" indent="-285750" algn="just">
              <a:buFontTx/>
              <a:buChar char="-"/>
            </a:pPr>
            <a:r>
              <a:rPr lang="es-ES" b="1" dirty="0" smtClean="0"/>
              <a:t>Determinación </a:t>
            </a:r>
            <a:r>
              <a:rPr lang="es-ES" b="1" dirty="0"/>
              <a:t>de las asignaturas que aseguran</a:t>
            </a:r>
            <a:r>
              <a:rPr lang="es-ES" dirty="0"/>
              <a:t> </a:t>
            </a:r>
            <a:r>
              <a:rPr lang="es-ES" b="1" dirty="0"/>
              <a:t>total o parcialmente</a:t>
            </a:r>
            <a:r>
              <a:rPr lang="es-ES" dirty="0"/>
              <a:t> el cumplimiento de sus objetivos en las condiciones actuales con las instrucciones dadas.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27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99248" y="1718709"/>
            <a:ext cx="810050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/>
              <a:t>-</a:t>
            </a:r>
            <a:r>
              <a:rPr lang="es-MX" sz="2400" dirty="0" smtClean="0"/>
              <a:t>La facultad prevé graduar </a:t>
            </a:r>
            <a:r>
              <a:rPr lang="es-MX" sz="2400" b="1" dirty="0" smtClean="0">
                <a:solidFill>
                  <a:srgbClr val="FF0000"/>
                </a:solidFill>
              </a:rPr>
              <a:t>113</a:t>
            </a:r>
            <a:r>
              <a:rPr lang="es-MX" sz="2400" dirty="0" smtClean="0"/>
              <a:t> estudiantes en </a:t>
            </a:r>
            <a:r>
              <a:rPr lang="es-MX" sz="2400" dirty="0"/>
              <a:t>CD y</a:t>
            </a:r>
            <a:r>
              <a:rPr lang="es-MX" sz="2400" b="1" dirty="0"/>
              <a:t> </a:t>
            </a:r>
            <a:r>
              <a:rPr lang="es-MX" sz="2400" b="1" dirty="0">
                <a:solidFill>
                  <a:srgbClr val="FF0000"/>
                </a:solidFill>
              </a:rPr>
              <a:t>67</a:t>
            </a:r>
            <a:r>
              <a:rPr lang="es-MX" sz="2400" b="1" dirty="0"/>
              <a:t> </a:t>
            </a:r>
            <a:r>
              <a:rPr lang="es-MX" sz="2400" dirty="0"/>
              <a:t>estudiantes en CPE</a:t>
            </a:r>
            <a:r>
              <a:rPr lang="es-MX" sz="2400" dirty="0" smtClean="0"/>
              <a:t>.</a:t>
            </a:r>
          </a:p>
          <a:p>
            <a:pPr algn="just"/>
            <a:r>
              <a:rPr lang="es-MX" sz="2400" dirty="0" smtClean="0"/>
              <a:t>-Egresarán además </a:t>
            </a:r>
            <a:r>
              <a:rPr lang="es-MX" sz="2400" b="1" dirty="0" smtClean="0">
                <a:solidFill>
                  <a:srgbClr val="FF0000"/>
                </a:solidFill>
              </a:rPr>
              <a:t>10</a:t>
            </a:r>
            <a:r>
              <a:rPr lang="es-MX" sz="2400" dirty="0" smtClean="0"/>
              <a:t> estudiantes del programa ESCC (</a:t>
            </a:r>
            <a:r>
              <a:rPr lang="es-ES" sz="2400" dirty="0"/>
              <a:t>curso Profesor de lengua española para </a:t>
            </a:r>
            <a:r>
              <a:rPr lang="es-ES" sz="2400" dirty="0" smtClean="0"/>
              <a:t>Secundaria </a:t>
            </a:r>
            <a:r>
              <a:rPr lang="es-ES" sz="2400" dirty="0"/>
              <a:t>B</a:t>
            </a:r>
            <a:r>
              <a:rPr lang="es-ES" sz="2400" dirty="0" smtClean="0"/>
              <a:t>ásica)</a:t>
            </a:r>
            <a:endParaRPr lang="es-MX" sz="3200" dirty="0" smtClean="0"/>
          </a:p>
          <a:p>
            <a:pPr algn="just"/>
            <a:r>
              <a:rPr lang="es-MX" sz="3200" dirty="0" smtClean="0"/>
              <a:t>-</a:t>
            </a:r>
            <a:r>
              <a:rPr lang="es-MX" sz="2400" dirty="0" smtClean="0"/>
              <a:t>Se perfilan como Títulos de Oro: </a:t>
            </a:r>
            <a:r>
              <a:rPr lang="es-MX" sz="2400" b="1" dirty="0" smtClean="0">
                <a:solidFill>
                  <a:srgbClr val="FF0000"/>
                </a:solidFill>
              </a:rPr>
              <a:t>17</a:t>
            </a:r>
            <a:r>
              <a:rPr lang="es-MX" sz="2400" dirty="0" smtClean="0"/>
              <a:t> estudiantes en CD y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9</a:t>
            </a:r>
            <a:r>
              <a:rPr lang="es-MX" sz="2400" b="1" dirty="0" smtClean="0"/>
              <a:t> </a:t>
            </a:r>
            <a:r>
              <a:rPr lang="es-MX" sz="2400" dirty="0" smtClean="0"/>
              <a:t>estudiantes en CPE.  </a:t>
            </a:r>
          </a:p>
          <a:p>
            <a:pPr algn="just"/>
            <a:endParaRPr lang="es-MX" sz="2800" b="1" dirty="0"/>
          </a:p>
        </p:txBody>
      </p:sp>
      <p:pic>
        <p:nvPicPr>
          <p:cNvPr id="7" name="Picture 2" descr="C:\Users\Maricelys\Desktop\descarg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61" y="4972722"/>
            <a:ext cx="2220686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7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2713902" y="172313"/>
            <a:ext cx="6429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Culminación de estudios de pregrado para las tres modalidades</a:t>
            </a:r>
          </a:p>
        </p:txBody>
      </p:sp>
    </p:spTree>
    <p:extLst>
      <p:ext uri="{BB962C8B-B14F-4D97-AF65-F5344CB8AC3E}">
        <p14:creationId xmlns:p14="http://schemas.microsoft.com/office/powerpoint/2010/main" val="32382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551330" y="1166546"/>
            <a:ext cx="8207802" cy="5463865"/>
            <a:chOff x="4228783" y="412394"/>
            <a:chExt cx="7450057" cy="7285154"/>
          </a:xfrm>
        </p:grpSpPr>
        <p:sp>
          <p:nvSpPr>
            <p:cNvPr id="2" name="Rectángulo 1"/>
            <p:cNvSpPr/>
            <p:nvPr/>
          </p:nvSpPr>
          <p:spPr>
            <a:xfrm>
              <a:off x="7503206" y="412394"/>
              <a:ext cx="184751" cy="58477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endParaRPr lang="es-ES" sz="2400" b="1" dirty="0">
                <a:ln/>
                <a:solidFill>
                  <a:srgbClr val="0070C0"/>
                </a:solidFill>
              </a:endParaRPr>
            </a:p>
          </p:txBody>
        </p:sp>
        <p:sp>
          <p:nvSpPr>
            <p:cNvPr id="3" name="Rectángulo 2"/>
            <p:cNvSpPr/>
            <p:nvPr/>
          </p:nvSpPr>
          <p:spPr>
            <a:xfrm>
              <a:off x="4228783" y="4459054"/>
              <a:ext cx="7450057" cy="3238494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just">
                <a:lnSpc>
                  <a:spcPts val="2325"/>
                </a:lnSpc>
              </a:pPr>
              <a:r>
                <a:rPr lang="es-ES" sz="2100" b="1" dirty="0">
                  <a:ln/>
                </a:rPr>
                <a:t>En la etapa actual:  </a:t>
              </a:r>
              <a:r>
                <a:rPr lang="es-ES" sz="2100" dirty="0">
                  <a:ln/>
                </a:rPr>
                <a:t>Avanzar y escribir el informe (digital o manuscrito), los fundamentos teóricos del tema y problemas de </a:t>
              </a:r>
              <a:r>
                <a:rPr lang="es-ES" sz="2100" dirty="0" smtClean="0">
                  <a:ln/>
                </a:rPr>
                <a:t>investigación, </a:t>
              </a:r>
              <a:r>
                <a:rPr lang="es-ES" sz="2100" dirty="0">
                  <a:ln/>
                </a:rPr>
                <a:t>la validación de las </a:t>
              </a:r>
              <a:r>
                <a:rPr lang="es-ES" sz="2100" dirty="0" smtClean="0">
                  <a:ln/>
                </a:rPr>
                <a:t>propuestas, la </a:t>
              </a:r>
              <a:r>
                <a:rPr lang="es-ES" sz="2100" dirty="0">
                  <a:ln/>
                </a:rPr>
                <a:t>sistematización de  los métodos de solución de los problemas profesionales  y  análisis de clases en carreras pedagógicas, según los ajustes en los  objetivos propuestos</a:t>
              </a:r>
              <a:r>
                <a:rPr lang="es-ES" sz="2100" b="1" dirty="0">
                  <a:ln/>
                </a:rPr>
                <a:t>.</a:t>
              </a:r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4228783" y="887938"/>
              <a:ext cx="731072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2250"/>
                </a:lnSpc>
              </a:pPr>
              <a:r>
                <a:rPr lang="es-MX" sz="2100" dirty="0" smtClean="0"/>
                <a:t>Los </a:t>
              </a:r>
              <a:r>
                <a:rPr lang="es-MX" sz="2100" dirty="0"/>
                <a:t>estudiantes </a:t>
              </a:r>
              <a:r>
                <a:rPr lang="es-MX" sz="2100" b="1" u="sng" dirty="0"/>
                <a:t>deben continuar desarrollando,</a:t>
              </a:r>
              <a:r>
                <a:rPr lang="es-MX" sz="2100" b="1" dirty="0"/>
                <a:t> en sus casas, </a:t>
              </a:r>
              <a:r>
                <a:rPr lang="es-MX" sz="2100" dirty="0"/>
                <a:t>la </a:t>
              </a:r>
              <a:r>
                <a:rPr lang="es-MX" sz="2100" b="1" dirty="0" err="1"/>
                <a:t>autopreparación</a:t>
              </a:r>
              <a:r>
                <a:rPr lang="es-MX" sz="2100" dirty="0"/>
                <a:t> en la modalidad de culminación de estudios,  la que concluirán  en el período de recuperación  de manera presencial con la orientación de sus tutores.</a:t>
              </a:r>
            </a:p>
          </p:txBody>
        </p:sp>
        <p:sp>
          <p:nvSpPr>
            <p:cNvPr id="5" name="Flecha abajo 4"/>
            <p:cNvSpPr/>
            <p:nvPr/>
          </p:nvSpPr>
          <p:spPr>
            <a:xfrm>
              <a:off x="6013798" y="3193868"/>
              <a:ext cx="3348317" cy="119149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</p:grpSp>
      <p:grpSp>
        <p:nvGrpSpPr>
          <p:cNvPr id="10" name="9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313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645459" y="1984969"/>
            <a:ext cx="8037498" cy="3887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emplearán hasta 30 </a:t>
            </a: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días (4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semanas), teniendo en cuenta que nuestros años terminales </a:t>
            </a: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(5to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año </a:t>
            </a: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del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 D, 4to año del Plan </a:t>
            </a: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en las carreras Licenciatura en Educación Artística y  Licenciatura en Educación Español-Literatura) ya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tienen que cerrar ninguna asignatura; ni realizar evaluación alguna</a:t>
            </a: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ES" sz="2000" dirty="0"/>
              <a:t>Los estudiantes de 5to </a:t>
            </a:r>
            <a:r>
              <a:rPr lang="es-ES" sz="2000" dirty="0" smtClean="0"/>
              <a:t>año Plan </a:t>
            </a:r>
            <a:r>
              <a:rPr lang="es-ES" sz="2000" dirty="0"/>
              <a:t>D y de </a:t>
            </a:r>
            <a:r>
              <a:rPr lang="es-ES" sz="2000" dirty="0" smtClean="0"/>
              <a:t>4to </a:t>
            </a:r>
            <a:r>
              <a:rPr lang="es-ES" sz="2000" dirty="0"/>
              <a:t>Plan E, entregarán a los tribunales, </a:t>
            </a:r>
            <a:r>
              <a:rPr lang="es-ES" sz="2000" dirty="0" smtClean="0"/>
              <a:t>nombrados </a:t>
            </a:r>
            <a:r>
              <a:rPr lang="es-ES" sz="2000" dirty="0"/>
              <a:t>por resolución decanal, a propuesta de los departamentos –</a:t>
            </a:r>
            <a:r>
              <a:rPr lang="es-ES" sz="2000" dirty="0" smtClean="0"/>
              <a:t>carrera, lo </a:t>
            </a:r>
            <a:r>
              <a:rPr lang="es-ES" sz="2000" dirty="0"/>
              <a:t>mismo informes de diploma que trabajos </a:t>
            </a:r>
            <a:r>
              <a:rPr lang="es-ES" sz="2000" dirty="0" err="1" smtClean="0"/>
              <a:t>referativos</a:t>
            </a:r>
            <a:r>
              <a:rPr lang="es-ES" sz="2000" dirty="0" smtClean="0"/>
              <a:t> (de hasta 35 páginas). </a:t>
            </a:r>
            <a:r>
              <a:rPr lang="es-ES" sz="2000" b="1" dirty="0" smtClean="0"/>
              <a:t>No se realizarán </a:t>
            </a:r>
            <a:r>
              <a:rPr lang="es-ES" sz="2000" b="1" dirty="0"/>
              <a:t>actos de defensa </a:t>
            </a:r>
            <a:r>
              <a:rPr lang="es-ES" sz="2000" b="1" dirty="0" smtClean="0"/>
              <a:t>pública.</a:t>
            </a:r>
            <a:endParaRPr lang="es-ES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162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64776" y="1962456"/>
            <a:ext cx="8131629" cy="440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ES" sz="2000" dirty="0"/>
              <a:t>En el caso de los estudiantes de 2do año de la ESCC, </a:t>
            </a:r>
            <a:r>
              <a:rPr lang="es-ES" sz="2000" b="1" dirty="0"/>
              <a:t>curso Profesor de lengua española para secundaria básica</a:t>
            </a:r>
            <a:r>
              <a:rPr lang="es-ES" sz="2000" dirty="0"/>
              <a:t>, cuya culminación de estudios consiste en la defensa de una clase, se mantiene, pero aprovechando el hecho y espacio de la asignatura Didáctica, que cuenta con igual forma de evaluación.</a:t>
            </a: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s-ES" sz="2000" dirty="0"/>
              <a:t>Se determina que los estudiantes propuestos a </a:t>
            </a:r>
            <a:r>
              <a:rPr lang="es-ES" sz="2000" b="1" dirty="0"/>
              <a:t>Título de </a:t>
            </a:r>
            <a:r>
              <a:rPr lang="es-ES" sz="2000" b="1" dirty="0" smtClean="0"/>
              <a:t>Oro</a:t>
            </a:r>
            <a:r>
              <a:rPr lang="es-ES" sz="2000" dirty="0" smtClean="0"/>
              <a:t>, </a:t>
            </a:r>
            <a:r>
              <a:rPr lang="es-ES" sz="2000" dirty="0"/>
              <a:t>así como los que se propongan como </a:t>
            </a:r>
            <a:r>
              <a:rPr lang="es-ES" sz="2000" b="1" dirty="0"/>
              <a:t>Premio al Mérito científico</a:t>
            </a:r>
            <a:r>
              <a:rPr lang="es-ES" sz="2000" dirty="0"/>
              <a:t>, </a:t>
            </a:r>
            <a:r>
              <a:rPr lang="es-ES" sz="2000" b="1" dirty="0"/>
              <a:t>integrales en cada carrera </a:t>
            </a:r>
            <a:r>
              <a:rPr lang="es-ES" sz="2000" dirty="0"/>
              <a:t>y los </a:t>
            </a:r>
            <a:r>
              <a:rPr lang="es-ES" sz="2000" b="1" dirty="0"/>
              <a:t>integrales por esferas de facultad</a:t>
            </a:r>
            <a:r>
              <a:rPr lang="es-ES" sz="2000" dirty="0"/>
              <a:t>, serán eximidos del ejercicio de Culminación de Estudios.  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s-ES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0" y="0"/>
            <a:ext cx="9144000" cy="1052513"/>
            <a:chOff x="0" y="0"/>
            <a:chExt cx="9144000" cy="105251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96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49877"/>
              </p:ext>
            </p:extLst>
          </p:nvPr>
        </p:nvGraphicFramePr>
        <p:xfrm>
          <a:off x="430305" y="668238"/>
          <a:ext cx="8401053" cy="5697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1213">
                  <a:extLst>
                    <a:ext uri="{9D8B030D-6E8A-4147-A177-3AD203B41FA5}">
                      <a16:colId xmlns:a16="http://schemas.microsoft.com/office/drawing/2014/main" xmlns="" val="1213640935"/>
                    </a:ext>
                  </a:extLst>
                </a:gridCol>
                <a:gridCol w="470794">
                  <a:extLst>
                    <a:ext uri="{9D8B030D-6E8A-4147-A177-3AD203B41FA5}">
                      <a16:colId xmlns:a16="http://schemas.microsoft.com/office/drawing/2014/main" xmlns="" val="2948360850"/>
                    </a:ext>
                  </a:extLst>
                </a:gridCol>
                <a:gridCol w="470794">
                  <a:extLst>
                    <a:ext uri="{9D8B030D-6E8A-4147-A177-3AD203B41FA5}">
                      <a16:colId xmlns:a16="http://schemas.microsoft.com/office/drawing/2014/main" xmlns="" val="4158413645"/>
                    </a:ext>
                  </a:extLst>
                </a:gridCol>
                <a:gridCol w="471666">
                  <a:extLst>
                    <a:ext uri="{9D8B030D-6E8A-4147-A177-3AD203B41FA5}">
                      <a16:colId xmlns:a16="http://schemas.microsoft.com/office/drawing/2014/main" xmlns="" val="771352422"/>
                    </a:ext>
                  </a:extLst>
                </a:gridCol>
                <a:gridCol w="471666">
                  <a:extLst>
                    <a:ext uri="{9D8B030D-6E8A-4147-A177-3AD203B41FA5}">
                      <a16:colId xmlns:a16="http://schemas.microsoft.com/office/drawing/2014/main" xmlns="" val="358638160"/>
                    </a:ext>
                  </a:extLst>
                </a:gridCol>
                <a:gridCol w="470794">
                  <a:extLst>
                    <a:ext uri="{9D8B030D-6E8A-4147-A177-3AD203B41FA5}">
                      <a16:colId xmlns:a16="http://schemas.microsoft.com/office/drawing/2014/main" xmlns="" val="4130074483"/>
                    </a:ext>
                  </a:extLst>
                </a:gridCol>
                <a:gridCol w="470794">
                  <a:extLst>
                    <a:ext uri="{9D8B030D-6E8A-4147-A177-3AD203B41FA5}">
                      <a16:colId xmlns:a16="http://schemas.microsoft.com/office/drawing/2014/main" xmlns="" val="2829350671"/>
                    </a:ext>
                  </a:extLst>
                </a:gridCol>
                <a:gridCol w="471666">
                  <a:extLst>
                    <a:ext uri="{9D8B030D-6E8A-4147-A177-3AD203B41FA5}">
                      <a16:colId xmlns:a16="http://schemas.microsoft.com/office/drawing/2014/main" xmlns="" val="366784820"/>
                    </a:ext>
                  </a:extLst>
                </a:gridCol>
                <a:gridCol w="471666">
                  <a:extLst>
                    <a:ext uri="{9D8B030D-6E8A-4147-A177-3AD203B41FA5}">
                      <a16:colId xmlns:a16="http://schemas.microsoft.com/office/drawing/2014/main" xmlns="" val="709022977"/>
                    </a:ext>
                  </a:extLst>
                </a:gridCol>
              </a:tblGrid>
              <a:tr h="312743">
                <a:tc row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CULMINACIÓN DE ESTUDIOS  (AÑOS TERMINALES)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SEMANAS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718344"/>
                  </a:ext>
                </a:extLst>
              </a:tr>
              <a:tr h="3127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615623"/>
                  </a:ext>
                </a:extLst>
              </a:tr>
              <a:tr h="8404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>
                          <a:solidFill>
                            <a:schemeClr val="tx1"/>
                          </a:solidFill>
                          <a:effectLst/>
                        </a:rPr>
                        <a:t>Preparación de la culminación de estudios (todas las modalidades)</a:t>
                      </a:r>
                      <a:endParaRPr lang="es-MX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9009923"/>
                  </a:ext>
                </a:extLst>
              </a:tr>
              <a:tr h="3127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 dirty="0" err="1">
                          <a:solidFill>
                            <a:schemeClr val="tx1"/>
                          </a:solidFill>
                          <a:effectLst/>
                        </a:rPr>
                        <a:t>Autopreparación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 de cada estudiante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95622"/>
                  </a:ext>
                </a:extLst>
              </a:tr>
              <a:tr h="54160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 dirty="0" smtClean="0">
                          <a:solidFill>
                            <a:schemeClr val="tx1"/>
                          </a:solidFill>
                          <a:effectLst/>
                        </a:rPr>
                        <a:t>Consultas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y </a:t>
                      </a:r>
                      <a:r>
                        <a:rPr lang="es-MX" sz="2400" dirty="0" smtClean="0">
                          <a:solidFill>
                            <a:schemeClr val="tx1"/>
                          </a:solidFill>
                          <a:effectLst/>
                        </a:rPr>
                        <a:t>tutorías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157245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Culminación del informe escrito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1955284"/>
                  </a:ext>
                </a:extLst>
              </a:tr>
              <a:tr h="3127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 dirty="0" smtClean="0">
                          <a:solidFill>
                            <a:schemeClr val="tx1"/>
                          </a:solidFill>
                          <a:effectLst/>
                        </a:rPr>
                        <a:t>Entrega 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del trabajo escrito (digital o manuscrito a tinta</a:t>
                      </a:r>
                      <a:r>
                        <a:rPr lang="es-MX" sz="24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0" lvl="0" indent="0" algn="just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863114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solidFill>
                            <a:schemeClr val="tx1"/>
                          </a:solidFill>
                          <a:effectLst/>
                        </a:rPr>
                        <a:t>Evaluación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por los tribunales</a:t>
                      </a:r>
                      <a:r>
                        <a:rPr lang="es-MX" sz="2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de los ejercicios de culminación de estudios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599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2154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1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2584</TotalTime>
  <Words>2005</Words>
  <Application>Microsoft Office PowerPoint</Application>
  <PresentationFormat>Presentación en pantalla (4:3)</PresentationFormat>
  <Paragraphs>434</Paragraphs>
  <Slides>26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Alejandro</cp:lastModifiedBy>
  <cp:revision>212</cp:revision>
  <dcterms:created xsi:type="dcterms:W3CDTF">2019-05-17T17:01:07Z</dcterms:created>
  <dcterms:modified xsi:type="dcterms:W3CDTF">2020-05-15T13:34:17Z</dcterms:modified>
</cp:coreProperties>
</file>