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20"/>
  </p:handoutMasterIdLst>
  <p:sldIdLst>
    <p:sldId id="256" r:id="rId3"/>
    <p:sldId id="309" r:id="rId4"/>
    <p:sldId id="295" r:id="rId5"/>
    <p:sldId id="296" r:id="rId6"/>
    <p:sldId id="297" r:id="rId7"/>
    <p:sldId id="298" r:id="rId8"/>
    <p:sldId id="312" r:id="rId9"/>
    <p:sldId id="267" r:id="rId10"/>
    <p:sldId id="286" r:id="rId11"/>
    <p:sldId id="285" r:id="rId12"/>
    <p:sldId id="269" r:id="rId13"/>
    <p:sldId id="306" r:id="rId14"/>
    <p:sldId id="308" r:id="rId15"/>
    <p:sldId id="307" r:id="rId16"/>
    <p:sldId id="304" r:id="rId17"/>
    <p:sldId id="310" r:id="rId18"/>
    <p:sldId id="273" r:id="rId19"/>
  </p:sldIdLst>
  <p:sldSz cx="12192000" cy="6858000"/>
  <p:notesSz cx="7053263" cy="9309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90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s-MX"/>
          </a:p>
        </p:txBody>
      </p:sp>
      <p:sp>
        <p:nvSpPr>
          <p:cNvPr id="3" name="Marcador de fecha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E1146E59-C5C4-4B2D-A7ED-3F3F38EE6075}" type="datetimeFigureOut">
              <a:rPr lang="es-MX" smtClean="0"/>
              <a:t>15/05/2020</a:t>
            </a:fld>
            <a:endParaRPr lang="es-MX"/>
          </a:p>
        </p:txBody>
      </p:sp>
      <p:sp>
        <p:nvSpPr>
          <p:cNvPr id="4" name="Marcador de pie de página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CF8326D9-9A88-465F-A6D4-5DCF55919D16}" type="slidenum">
              <a:rPr lang="es-MX" smtClean="0"/>
              <a:t>‹Nº›</a:t>
            </a:fld>
            <a:endParaRPr lang="es-MX"/>
          </a:p>
        </p:txBody>
      </p:sp>
    </p:spTree>
    <p:extLst>
      <p:ext uri="{BB962C8B-B14F-4D97-AF65-F5344CB8AC3E}">
        <p14:creationId xmlns:p14="http://schemas.microsoft.com/office/powerpoint/2010/main" val="39709176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752CF9B3-7DFD-4D15-B840-716A519E0708}" type="datetimeFigureOut">
              <a:rPr lang="es-MX" smtClean="0"/>
              <a:t>15/05/2020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5DBD81E-0548-45F8-B443-8A8B1BEF68D4}" type="slidenum">
              <a:rPr lang="es-MX" smtClean="0"/>
              <a:t>‹Nº›</a:t>
            </a:fld>
            <a:endParaRPr lang="es-MX"/>
          </a:p>
        </p:txBody>
      </p:sp>
    </p:spTree>
    <p:extLst>
      <p:ext uri="{BB962C8B-B14F-4D97-AF65-F5344CB8AC3E}">
        <p14:creationId xmlns:p14="http://schemas.microsoft.com/office/powerpoint/2010/main" val="20897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52CF9B3-7DFD-4D15-B840-716A519E0708}" type="datetimeFigureOut">
              <a:rPr lang="es-MX" smtClean="0"/>
              <a:t>15/05/2020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5DBD81E-0548-45F8-B443-8A8B1BEF68D4}" type="slidenum">
              <a:rPr lang="es-MX" smtClean="0"/>
              <a:t>‹Nº›</a:t>
            </a:fld>
            <a:endParaRPr lang="es-MX"/>
          </a:p>
        </p:txBody>
      </p:sp>
    </p:spTree>
    <p:extLst>
      <p:ext uri="{BB962C8B-B14F-4D97-AF65-F5344CB8AC3E}">
        <p14:creationId xmlns:p14="http://schemas.microsoft.com/office/powerpoint/2010/main" val="65193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52CF9B3-7DFD-4D15-B840-716A519E0708}" type="datetimeFigureOut">
              <a:rPr lang="es-MX" smtClean="0"/>
              <a:t>15/05/2020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5DBD81E-0548-45F8-B443-8A8B1BEF68D4}" type="slidenum">
              <a:rPr lang="es-MX" smtClean="0"/>
              <a:t>‹Nº›</a:t>
            </a:fld>
            <a:endParaRPr lang="es-MX"/>
          </a:p>
        </p:txBody>
      </p:sp>
    </p:spTree>
    <p:extLst>
      <p:ext uri="{BB962C8B-B14F-4D97-AF65-F5344CB8AC3E}">
        <p14:creationId xmlns:p14="http://schemas.microsoft.com/office/powerpoint/2010/main" val="1619505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2490DE65-94BB-4732-9EB7-9538B015A4D8}" type="datetimeFigureOut">
              <a:rPr lang="es-ES" smtClean="0"/>
              <a:pPr/>
              <a:t>15/05/2020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1C58056-FDF0-4946-BC41-4F2D3081B041}" type="slidenum">
              <a:rPr lang="es-ES" smtClean="0"/>
              <a:pPr/>
              <a:t>‹Nº›</a:t>
            </a:fld>
            <a:endParaRPr lang="es-ES"/>
          </a:p>
        </p:txBody>
      </p:sp>
    </p:spTree>
    <p:extLst>
      <p:ext uri="{BB962C8B-B14F-4D97-AF65-F5344CB8AC3E}">
        <p14:creationId xmlns:p14="http://schemas.microsoft.com/office/powerpoint/2010/main" val="4094074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490DE65-94BB-4732-9EB7-9538B015A4D8}" type="datetimeFigureOut">
              <a:rPr lang="es-ES" smtClean="0"/>
              <a:pPr/>
              <a:t>15/05/2020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1C58056-FDF0-4946-BC41-4F2D3081B041}" type="slidenum">
              <a:rPr lang="es-ES" smtClean="0"/>
              <a:pPr/>
              <a:t>‹Nº›</a:t>
            </a:fld>
            <a:endParaRPr lang="es-ES"/>
          </a:p>
        </p:txBody>
      </p:sp>
    </p:spTree>
    <p:extLst>
      <p:ext uri="{BB962C8B-B14F-4D97-AF65-F5344CB8AC3E}">
        <p14:creationId xmlns:p14="http://schemas.microsoft.com/office/powerpoint/2010/main" val="2615902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490DE65-94BB-4732-9EB7-9538B015A4D8}" type="datetimeFigureOut">
              <a:rPr lang="es-ES" smtClean="0"/>
              <a:pPr/>
              <a:t>15/05/2020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1C58056-FDF0-4946-BC41-4F2D3081B041}" type="slidenum">
              <a:rPr lang="es-ES" smtClean="0"/>
              <a:pPr/>
              <a:t>‹Nº›</a:t>
            </a:fld>
            <a:endParaRPr lang="es-ES"/>
          </a:p>
        </p:txBody>
      </p:sp>
    </p:spTree>
    <p:extLst>
      <p:ext uri="{BB962C8B-B14F-4D97-AF65-F5344CB8AC3E}">
        <p14:creationId xmlns:p14="http://schemas.microsoft.com/office/powerpoint/2010/main" val="2805996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490DE65-94BB-4732-9EB7-9538B015A4D8}" type="datetimeFigureOut">
              <a:rPr lang="es-ES" smtClean="0"/>
              <a:pPr/>
              <a:t>15/05/2020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1C58056-FDF0-4946-BC41-4F2D3081B041}" type="slidenum">
              <a:rPr lang="es-ES" smtClean="0"/>
              <a:pPr/>
              <a:t>‹Nº›</a:t>
            </a:fld>
            <a:endParaRPr lang="es-ES"/>
          </a:p>
        </p:txBody>
      </p:sp>
    </p:spTree>
    <p:extLst>
      <p:ext uri="{BB962C8B-B14F-4D97-AF65-F5344CB8AC3E}">
        <p14:creationId xmlns:p14="http://schemas.microsoft.com/office/powerpoint/2010/main" val="2571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490DE65-94BB-4732-9EB7-9538B015A4D8}" type="datetimeFigureOut">
              <a:rPr lang="es-ES" smtClean="0"/>
              <a:pPr/>
              <a:t>15/05/2020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1C58056-FDF0-4946-BC41-4F2D3081B041}" type="slidenum">
              <a:rPr lang="es-ES" smtClean="0"/>
              <a:pPr/>
              <a:t>‹Nº›</a:t>
            </a:fld>
            <a:endParaRPr lang="es-ES"/>
          </a:p>
        </p:txBody>
      </p:sp>
    </p:spTree>
    <p:extLst>
      <p:ext uri="{BB962C8B-B14F-4D97-AF65-F5344CB8AC3E}">
        <p14:creationId xmlns:p14="http://schemas.microsoft.com/office/powerpoint/2010/main" val="2821730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490DE65-94BB-4732-9EB7-9538B015A4D8}" type="datetimeFigureOut">
              <a:rPr lang="es-ES" smtClean="0"/>
              <a:pPr/>
              <a:t>15/05/2020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1C58056-FDF0-4946-BC41-4F2D3081B041}" type="slidenum">
              <a:rPr lang="es-ES" smtClean="0"/>
              <a:pPr/>
              <a:t>‹Nº›</a:t>
            </a:fld>
            <a:endParaRPr lang="es-ES"/>
          </a:p>
        </p:txBody>
      </p:sp>
    </p:spTree>
    <p:extLst>
      <p:ext uri="{BB962C8B-B14F-4D97-AF65-F5344CB8AC3E}">
        <p14:creationId xmlns:p14="http://schemas.microsoft.com/office/powerpoint/2010/main" val="1703076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490DE65-94BB-4732-9EB7-9538B015A4D8}" type="datetimeFigureOut">
              <a:rPr lang="es-ES" smtClean="0"/>
              <a:pPr/>
              <a:t>15/05/2020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1C58056-FDF0-4946-BC41-4F2D3081B041}" type="slidenum">
              <a:rPr lang="es-ES" smtClean="0"/>
              <a:pPr/>
              <a:t>‹Nº›</a:t>
            </a:fld>
            <a:endParaRPr lang="es-ES"/>
          </a:p>
        </p:txBody>
      </p:sp>
    </p:spTree>
    <p:extLst>
      <p:ext uri="{BB962C8B-B14F-4D97-AF65-F5344CB8AC3E}">
        <p14:creationId xmlns:p14="http://schemas.microsoft.com/office/powerpoint/2010/main" val="917164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490DE65-94BB-4732-9EB7-9538B015A4D8}" type="datetimeFigureOut">
              <a:rPr lang="es-ES" smtClean="0"/>
              <a:pPr/>
              <a:t>15/05/2020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1C58056-FDF0-4946-BC41-4F2D3081B041}" type="slidenum">
              <a:rPr lang="es-ES" smtClean="0"/>
              <a:pPr/>
              <a:t>‹Nº›</a:t>
            </a:fld>
            <a:endParaRPr lang="es-ES"/>
          </a:p>
        </p:txBody>
      </p:sp>
    </p:spTree>
    <p:extLst>
      <p:ext uri="{BB962C8B-B14F-4D97-AF65-F5344CB8AC3E}">
        <p14:creationId xmlns:p14="http://schemas.microsoft.com/office/powerpoint/2010/main" val="120355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52CF9B3-7DFD-4D15-B840-716A519E0708}" type="datetimeFigureOut">
              <a:rPr lang="es-MX" smtClean="0"/>
              <a:t>15/05/2020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5DBD81E-0548-45F8-B443-8A8B1BEF68D4}" type="slidenum">
              <a:rPr lang="es-MX" smtClean="0"/>
              <a:t>‹Nº›</a:t>
            </a:fld>
            <a:endParaRPr lang="es-MX"/>
          </a:p>
        </p:txBody>
      </p:sp>
    </p:spTree>
    <p:extLst>
      <p:ext uri="{BB962C8B-B14F-4D97-AF65-F5344CB8AC3E}">
        <p14:creationId xmlns:p14="http://schemas.microsoft.com/office/powerpoint/2010/main" val="264780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490DE65-94BB-4732-9EB7-9538B015A4D8}" type="datetimeFigureOut">
              <a:rPr lang="es-ES" smtClean="0"/>
              <a:pPr/>
              <a:t>15/05/2020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1C58056-FDF0-4946-BC41-4F2D3081B041}" type="slidenum">
              <a:rPr lang="es-ES" smtClean="0"/>
              <a:pPr/>
              <a:t>‹Nº›</a:t>
            </a:fld>
            <a:endParaRPr lang="es-ES"/>
          </a:p>
        </p:txBody>
      </p:sp>
    </p:spTree>
    <p:extLst>
      <p:ext uri="{BB962C8B-B14F-4D97-AF65-F5344CB8AC3E}">
        <p14:creationId xmlns:p14="http://schemas.microsoft.com/office/powerpoint/2010/main" val="1080345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490DE65-94BB-4732-9EB7-9538B015A4D8}" type="datetimeFigureOut">
              <a:rPr lang="es-ES" smtClean="0"/>
              <a:pPr/>
              <a:t>15/05/2020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1C58056-FDF0-4946-BC41-4F2D3081B041}" type="slidenum">
              <a:rPr lang="es-ES" smtClean="0"/>
              <a:pPr/>
              <a:t>‹Nº›</a:t>
            </a:fld>
            <a:endParaRPr lang="es-ES"/>
          </a:p>
        </p:txBody>
      </p:sp>
    </p:spTree>
    <p:extLst>
      <p:ext uri="{BB962C8B-B14F-4D97-AF65-F5344CB8AC3E}">
        <p14:creationId xmlns:p14="http://schemas.microsoft.com/office/powerpoint/2010/main" val="1241474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490DE65-94BB-4732-9EB7-9538B015A4D8}" type="datetimeFigureOut">
              <a:rPr lang="es-ES" smtClean="0"/>
              <a:pPr/>
              <a:t>15/05/2020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1C58056-FDF0-4946-BC41-4F2D3081B041}" type="slidenum">
              <a:rPr lang="es-ES" smtClean="0"/>
              <a:pPr/>
              <a:t>‹Nº›</a:t>
            </a:fld>
            <a:endParaRPr lang="es-ES"/>
          </a:p>
        </p:txBody>
      </p:sp>
    </p:spTree>
    <p:extLst>
      <p:ext uri="{BB962C8B-B14F-4D97-AF65-F5344CB8AC3E}">
        <p14:creationId xmlns:p14="http://schemas.microsoft.com/office/powerpoint/2010/main" val="3611645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44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752CF9B3-7DFD-4D15-B840-716A519E0708}" type="datetimeFigureOut">
              <a:rPr lang="es-MX" smtClean="0"/>
              <a:t>15/05/2020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5DBD81E-0548-45F8-B443-8A8B1BEF68D4}" type="slidenum">
              <a:rPr lang="es-MX" smtClean="0"/>
              <a:t>‹Nº›</a:t>
            </a:fld>
            <a:endParaRPr lang="es-MX"/>
          </a:p>
        </p:txBody>
      </p:sp>
    </p:spTree>
    <p:extLst>
      <p:ext uri="{BB962C8B-B14F-4D97-AF65-F5344CB8AC3E}">
        <p14:creationId xmlns:p14="http://schemas.microsoft.com/office/powerpoint/2010/main" val="264739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752CF9B3-7DFD-4D15-B840-716A519E0708}" type="datetimeFigureOut">
              <a:rPr lang="es-MX" smtClean="0"/>
              <a:t>15/05/2020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5DBD81E-0548-45F8-B443-8A8B1BEF68D4}" type="slidenum">
              <a:rPr lang="es-MX" smtClean="0"/>
              <a:t>‹Nº›</a:t>
            </a:fld>
            <a:endParaRPr lang="es-MX"/>
          </a:p>
        </p:txBody>
      </p:sp>
    </p:spTree>
    <p:extLst>
      <p:ext uri="{BB962C8B-B14F-4D97-AF65-F5344CB8AC3E}">
        <p14:creationId xmlns:p14="http://schemas.microsoft.com/office/powerpoint/2010/main" val="63042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752CF9B3-7DFD-4D15-B840-716A519E0708}" type="datetimeFigureOut">
              <a:rPr lang="es-MX" smtClean="0"/>
              <a:t>15/05/2020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5DBD81E-0548-45F8-B443-8A8B1BEF68D4}" type="slidenum">
              <a:rPr lang="es-MX" smtClean="0"/>
              <a:t>‹Nº›</a:t>
            </a:fld>
            <a:endParaRPr lang="es-MX"/>
          </a:p>
        </p:txBody>
      </p:sp>
    </p:spTree>
    <p:extLst>
      <p:ext uri="{BB962C8B-B14F-4D97-AF65-F5344CB8AC3E}">
        <p14:creationId xmlns:p14="http://schemas.microsoft.com/office/powerpoint/2010/main" val="336713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752CF9B3-7DFD-4D15-B840-716A519E0708}" type="datetimeFigureOut">
              <a:rPr lang="es-MX" smtClean="0"/>
              <a:t>15/05/2020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5DBD81E-0548-45F8-B443-8A8B1BEF68D4}" type="slidenum">
              <a:rPr lang="es-MX" smtClean="0"/>
              <a:t>‹Nº›</a:t>
            </a:fld>
            <a:endParaRPr lang="es-MX"/>
          </a:p>
        </p:txBody>
      </p:sp>
    </p:spTree>
    <p:extLst>
      <p:ext uri="{BB962C8B-B14F-4D97-AF65-F5344CB8AC3E}">
        <p14:creationId xmlns:p14="http://schemas.microsoft.com/office/powerpoint/2010/main" val="77305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52CF9B3-7DFD-4D15-B840-716A519E0708}" type="datetimeFigureOut">
              <a:rPr lang="es-MX" smtClean="0"/>
              <a:t>15/05/2020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5DBD81E-0548-45F8-B443-8A8B1BEF68D4}" type="slidenum">
              <a:rPr lang="es-MX" smtClean="0"/>
              <a:t>‹Nº›</a:t>
            </a:fld>
            <a:endParaRPr lang="es-MX"/>
          </a:p>
        </p:txBody>
      </p:sp>
    </p:spTree>
    <p:extLst>
      <p:ext uri="{BB962C8B-B14F-4D97-AF65-F5344CB8AC3E}">
        <p14:creationId xmlns:p14="http://schemas.microsoft.com/office/powerpoint/2010/main" val="147317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52CF9B3-7DFD-4D15-B840-716A519E0708}" type="datetimeFigureOut">
              <a:rPr lang="es-MX" smtClean="0"/>
              <a:t>15/05/2020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5DBD81E-0548-45F8-B443-8A8B1BEF68D4}" type="slidenum">
              <a:rPr lang="es-MX" smtClean="0"/>
              <a:t>‹Nº›</a:t>
            </a:fld>
            <a:endParaRPr lang="es-MX"/>
          </a:p>
        </p:txBody>
      </p:sp>
    </p:spTree>
    <p:extLst>
      <p:ext uri="{BB962C8B-B14F-4D97-AF65-F5344CB8AC3E}">
        <p14:creationId xmlns:p14="http://schemas.microsoft.com/office/powerpoint/2010/main" val="314145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52CF9B3-7DFD-4D15-B840-716A519E0708}" type="datetimeFigureOut">
              <a:rPr lang="es-MX" smtClean="0"/>
              <a:t>15/05/2020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5DBD81E-0548-45F8-B443-8A8B1BEF68D4}" type="slidenum">
              <a:rPr lang="es-MX" smtClean="0"/>
              <a:t>‹Nº›</a:t>
            </a:fld>
            <a:endParaRPr lang="es-MX"/>
          </a:p>
        </p:txBody>
      </p:sp>
    </p:spTree>
    <p:extLst>
      <p:ext uri="{BB962C8B-B14F-4D97-AF65-F5344CB8AC3E}">
        <p14:creationId xmlns:p14="http://schemas.microsoft.com/office/powerpoint/2010/main" val="385305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CF9B3-7DFD-4D15-B840-716A519E0708}" type="datetimeFigureOut">
              <a:rPr lang="es-MX" smtClean="0"/>
              <a:t>15/05/2020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BD81E-0548-45F8-B443-8A8B1BEF68D4}" type="slidenum">
              <a:rPr lang="es-MX" smtClean="0"/>
              <a:t>‹Nº›</a:t>
            </a:fld>
            <a:endParaRPr lang="es-MX"/>
          </a:p>
        </p:txBody>
      </p:sp>
    </p:spTree>
    <p:extLst>
      <p:ext uri="{BB962C8B-B14F-4D97-AF65-F5344CB8AC3E}">
        <p14:creationId xmlns:p14="http://schemas.microsoft.com/office/powerpoint/2010/main" val="226936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0DE65-94BB-4732-9EB7-9538B015A4D8}" type="datetimeFigureOut">
              <a:rPr lang="es-ES" smtClean="0"/>
              <a:pPr/>
              <a:t>15/05/2020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58056-FDF0-4946-BC41-4F2D3081B041}" type="slidenum">
              <a:rPr lang="es-ES" smtClean="0"/>
              <a:pPr/>
              <a:t>‹Nº›</a:t>
            </a:fld>
            <a:endParaRPr lang="es-ES"/>
          </a:p>
        </p:txBody>
      </p:sp>
    </p:spTree>
    <p:extLst>
      <p:ext uri="{BB962C8B-B14F-4D97-AF65-F5344CB8AC3E}">
        <p14:creationId xmlns:p14="http://schemas.microsoft.com/office/powerpoint/2010/main" val="314215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27917" y="3212977"/>
            <a:ext cx="184731" cy="923330"/>
          </a:xfrm>
          <a:prstGeom prst="rect">
            <a:avLst/>
          </a:prstGeom>
          <a:noFill/>
        </p:spPr>
        <p:txBody>
          <a:bodyPr wrap="none" lIns="91440" tIns="45720" rIns="91440" bIns="45720">
            <a:spAutoFit/>
          </a:bodyPr>
          <a:lstStyle/>
          <a:p>
            <a:pPr algn="ctr"/>
            <a:endParaRPr lang="es-ES" sz="54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7" name="Picture 2"/>
          <p:cNvPicPr>
            <a:picLocks noChangeAspect="1" noChangeArrowheads="1"/>
          </p:cNvPicPr>
          <p:nvPr/>
        </p:nvPicPr>
        <p:blipFill>
          <a:blip r:embed="rId2"/>
          <a:srcRect/>
          <a:stretch>
            <a:fillRect/>
          </a:stretch>
        </p:blipFill>
        <p:spPr bwMode="auto">
          <a:xfrm>
            <a:off x="5367868" y="287251"/>
            <a:ext cx="4572000" cy="1428736"/>
          </a:xfrm>
          <a:prstGeom prst="rect">
            <a:avLst/>
          </a:prstGeom>
          <a:noFill/>
          <a:ln w="9360">
            <a:noFill/>
            <a:miter lim="800000"/>
            <a:headEnd/>
            <a:tailEnd/>
          </a:ln>
        </p:spPr>
      </p:pic>
      <p:sp>
        <p:nvSpPr>
          <p:cNvPr id="3" name="CuadroTexto 2"/>
          <p:cNvSpPr txBox="1"/>
          <p:nvPr/>
        </p:nvSpPr>
        <p:spPr>
          <a:xfrm>
            <a:off x="5621867" y="2003236"/>
            <a:ext cx="5842000" cy="4467057"/>
          </a:xfrm>
          <a:prstGeom prst="rect">
            <a:avLst/>
          </a:prstGeom>
          <a:noFill/>
        </p:spPr>
        <p:txBody>
          <a:bodyPr wrap="square" rtlCol="0">
            <a:spAutoFit/>
          </a:bodyPr>
          <a:lstStyle/>
          <a:p>
            <a:pPr algn="just">
              <a:lnSpc>
                <a:spcPct val="150000"/>
              </a:lnSpc>
            </a:pPr>
            <a:endParaRPr lang="es-MX" sz="2400" b="1" dirty="0"/>
          </a:p>
          <a:p>
            <a:pPr algn="just">
              <a:lnSpc>
                <a:spcPct val="150000"/>
              </a:lnSpc>
            </a:pPr>
            <a:r>
              <a:rPr lang="es-MX" sz="2400" b="1" dirty="0"/>
              <a:t>Ajustes para la culminación de estudios y la continuidad del proceso de formación de  pregrado </a:t>
            </a:r>
          </a:p>
          <a:p>
            <a:pPr algn="ctr">
              <a:lnSpc>
                <a:spcPct val="150000"/>
              </a:lnSpc>
            </a:pPr>
            <a:r>
              <a:rPr lang="es-MX" sz="2400" b="1" dirty="0"/>
              <a:t>     </a:t>
            </a:r>
          </a:p>
          <a:p>
            <a:pPr algn="ctr">
              <a:lnSpc>
                <a:spcPct val="150000"/>
              </a:lnSpc>
            </a:pPr>
            <a:endParaRPr lang="es-MX" sz="2400" b="1" dirty="0"/>
          </a:p>
          <a:p>
            <a:pPr algn="ctr">
              <a:lnSpc>
                <a:spcPct val="150000"/>
              </a:lnSpc>
            </a:pPr>
            <a:r>
              <a:rPr lang="es-MX" sz="2400" b="1" dirty="0"/>
              <a:t> Facultad de Cultura Física  </a:t>
            </a:r>
          </a:p>
          <a:p>
            <a:pPr algn="ctr">
              <a:lnSpc>
                <a:spcPct val="150000"/>
              </a:lnSpc>
            </a:pPr>
            <a:r>
              <a:rPr lang="es-MX" sz="2400" b="1" dirty="0"/>
              <a:t>Curso 2019- 2020</a:t>
            </a:r>
          </a:p>
        </p:txBody>
      </p:sp>
      <p:pic>
        <p:nvPicPr>
          <p:cNvPr id="8" name="Picture 2">
            <a:extLst>
              <a:ext uri="{FF2B5EF4-FFF2-40B4-BE49-F238E27FC236}">
                <a16:creationId xmlns:a16="http://schemas.microsoft.com/office/drawing/2014/main" id="{34358AAE-191C-41EC-BFE0-CC6144FC2889}"/>
              </a:ext>
            </a:extLst>
          </p:cNvPr>
          <p:cNvPicPr>
            <a:picLocks noChangeAspect="1" noChangeArrowheads="1"/>
          </p:cNvPicPr>
          <p:nvPr/>
        </p:nvPicPr>
        <p:blipFill>
          <a:blip r:embed="rId3"/>
          <a:srcRect/>
          <a:stretch>
            <a:fillRect/>
          </a:stretch>
        </p:blipFill>
        <p:spPr bwMode="auto">
          <a:xfrm>
            <a:off x="1" y="1"/>
            <a:ext cx="5198532" cy="6857999"/>
          </a:xfrm>
          <a:prstGeom prst="rect">
            <a:avLst/>
          </a:prstGeom>
          <a:noFill/>
          <a:ln w="9360">
            <a:noFill/>
            <a:miter lim="800000"/>
            <a:headEnd/>
            <a:tailEnd/>
          </a:ln>
        </p:spPr>
      </p:pic>
    </p:spTree>
    <p:extLst>
      <p:ext uri="{BB962C8B-B14F-4D97-AF65-F5344CB8AC3E}">
        <p14:creationId xmlns:p14="http://schemas.microsoft.com/office/powerpoint/2010/main" val="330250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0647" y="1546412"/>
            <a:ext cx="11376211" cy="4524315"/>
          </a:xfrm>
          <a:prstGeom prst="rect">
            <a:avLst/>
          </a:prstGeom>
          <a:noFill/>
        </p:spPr>
        <p:txBody>
          <a:bodyPr wrap="square" rtlCol="0">
            <a:spAutoFit/>
          </a:bodyPr>
          <a:lstStyle/>
          <a:p>
            <a:pPr marL="285750" indent="-285750" algn="just">
              <a:buFont typeface="Arial" panose="020B0604020202020204" pitchFamily="34" charset="0"/>
              <a:buChar char="•"/>
            </a:pPr>
            <a:r>
              <a:rPr lang="es-MX" sz="2400" dirty="0"/>
              <a:t>En el curso por encuentros se planificarán </a:t>
            </a:r>
            <a:r>
              <a:rPr lang="es-MX" sz="2400" u="sng" dirty="0">
                <a:solidFill>
                  <a:srgbClr val="FF0000"/>
                </a:solidFill>
              </a:rPr>
              <a:t>8 encuentros</a:t>
            </a:r>
            <a:r>
              <a:rPr lang="es-MX" sz="2400" dirty="0"/>
              <a:t>, excepto año terminal (priorizar la frecuencia semanal para asignaturas del currículo base). En el encuentro se reforzará el desarrollo de  los modos de actuación inherentes al año desde lo físico motriz deportivo y se destacarán las orientaciones de las tareas integradoras para el trabajo independiente. Incluye la atención priorizada a los </a:t>
            </a:r>
            <a:r>
              <a:rPr lang="es-MX" sz="2400" b="1" dirty="0"/>
              <a:t>estudiantes con arrastres </a:t>
            </a:r>
            <a:r>
              <a:rPr lang="es-MX" sz="2400" dirty="0"/>
              <a:t>y su evaluación </a:t>
            </a:r>
          </a:p>
          <a:p>
            <a:pPr marL="285750" indent="-285750" algn="just">
              <a:buFont typeface="Arial" panose="020B0604020202020204" pitchFamily="34" charset="0"/>
              <a:buChar char="•"/>
            </a:pPr>
            <a:r>
              <a:rPr lang="es-MX" sz="2400" dirty="0"/>
              <a:t>Cada año (1ro, 2do y 3ro) realizará un ejercicio integrador donde se complementen las asignaturas impartidas en el año tanto en el Curso Diurno (CD) como en el Curso Por Encuentro (CPE), donde se incluye el 4to y 5to año.</a:t>
            </a:r>
          </a:p>
          <a:p>
            <a:pPr marL="285750" indent="-285750" algn="just">
              <a:buFont typeface="Arial" panose="020B0604020202020204" pitchFamily="34" charset="0"/>
              <a:buChar char="•"/>
            </a:pPr>
            <a:r>
              <a:rPr lang="es-MX" sz="2400" b="1" dirty="0"/>
              <a:t>Se proponen realizar todas las evaluaciones parciales previstas en el calendario, enfatizando en las asignaturas del ejercicio de la profesión teniendo en cuenta las indicaciones dadas en las carpetas metodológicas.</a:t>
            </a:r>
          </a:p>
        </p:txBody>
      </p:sp>
      <p:pic>
        <p:nvPicPr>
          <p:cNvPr id="3" name="Picture 3">
            <a:extLst>
              <a:ext uri="{FF2B5EF4-FFF2-40B4-BE49-F238E27FC236}">
                <a16:creationId xmlns:a16="http://schemas.microsoft.com/office/drawing/2014/main" id="{7800B29E-0B1B-4EA3-B9E3-B259BDEC6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47864" cy="9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CuadroTexto">
            <a:extLst>
              <a:ext uri="{FF2B5EF4-FFF2-40B4-BE49-F238E27FC236}">
                <a16:creationId xmlns:a16="http://schemas.microsoft.com/office/drawing/2014/main" id="{E3981966-595B-490F-8A66-331471D987D7}"/>
              </a:ext>
            </a:extLst>
          </p:cNvPr>
          <p:cNvSpPr txBox="1"/>
          <p:nvPr/>
        </p:nvSpPr>
        <p:spPr>
          <a:xfrm>
            <a:off x="3463158" y="0"/>
            <a:ext cx="8728841" cy="1077218"/>
          </a:xfrm>
          <a:prstGeom prst="rect">
            <a:avLst/>
          </a:prstGeom>
          <a:solidFill>
            <a:srgbClr val="FF0000"/>
          </a:solidFill>
        </p:spPr>
        <p:txBody>
          <a:bodyPr wrap="square" rtlCol="0">
            <a:spAutoFit/>
          </a:bodyPr>
          <a:lstStyle/>
          <a:p>
            <a:pPr algn="ctr"/>
            <a:r>
              <a:rPr lang="es-MX" sz="3200" b="1" dirty="0">
                <a:solidFill>
                  <a:schemeClr val="bg1"/>
                </a:solidFill>
              </a:rPr>
              <a:t>Proceso de continuidad de estudios</a:t>
            </a:r>
          </a:p>
          <a:p>
            <a:pPr algn="ctr"/>
            <a:r>
              <a:rPr lang="es-MX" sz="3200" b="1" dirty="0">
                <a:solidFill>
                  <a:schemeClr val="bg1"/>
                </a:solidFill>
              </a:rPr>
              <a:t>Curso diurno y CPE  </a:t>
            </a:r>
          </a:p>
        </p:txBody>
      </p:sp>
    </p:spTree>
    <p:extLst>
      <p:ext uri="{BB962C8B-B14F-4D97-AF65-F5344CB8AC3E}">
        <p14:creationId xmlns:p14="http://schemas.microsoft.com/office/powerpoint/2010/main" val="7608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5780" y="1045423"/>
            <a:ext cx="10693912" cy="456407"/>
          </a:xfrm>
          <a:prstGeom prst="rect">
            <a:avLst/>
          </a:prstGeom>
        </p:spPr>
        <p:txBody>
          <a:bodyPr wrap="square">
            <a:spAutoFit/>
          </a:bodyPr>
          <a:lstStyle/>
          <a:p>
            <a:pPr algn="just">
              <a:lnSpc>
                <a:spcPts val="2800"/>
              </a:lnSpc>
            </a:pPr>
            <a:r>
              <a:rPr lang="es-MX" sz="2800" dirty="0"/>
              <a:t> </a:t>
            </a:r>
          </a:p>
        </p:txBody>
      </p:sp>
      <p:sp>
        <p:nvSpPr>
          <p:cNvPr id="4" name="CuadroTexto 3"/>
          <p:cNvSpPr txBox="1"/>
          <p:nvPr/>
        </p:nvSpPr>
        <p:spPr>
          <a:xfrm>
            <a:off x="533400" y="1555279"/>
            <a:ext cx="10878671" cy="4431983"/>
          </a:xfrm>
          <a:prstGeom prst="rect">
            <a:avLst/>
          </a:prstGeom>
          <a:noFill/>
        </p:spPr>
        <p:txBody>
          <a:bodyPr wrap="square" rtlCol="0">
            <a:spAutoFit/>
          </a:bodyPr>
          <a:lstStyle/>
          <a:p>
            <a:pPr marL="514350" indent="-514350" algn="just">
              <a:lnSpc>
                <a:spcPts val="2800"/>
              </a:lnSpc>
              <a:buAutoNum type="arabicPeriod"/>
            </a:pPr>
            <a:r>
              <a:rPr lang="es-MX" sz="2400" dirty="0"/>
              <a:t>En las 8 primeras semanas las asignaturas  realizarán las </a:t>
            </a:r>
            <a:r>
              <a:rPr lang="es-MX" sz="2400" b="1" dirty="0">
                <a:solidFill>
                  <a:srgbClr val="FF0000"/>
                </a:solidFill>
              </a:rPr>
              <a:t>evaluaciones frecuentes y parciales</a:t>
            </a:r>
            <a:endParaRPr lang="es-MX" sz="2400" dirty="0"/>
          </a:p>
          <a:p>
            <a:pPr marL="457200" indent="-96838" algn="just">
              <a:lnSpc>
                <a:spcPts val="2800"/>
              </a:lnSpc>
              <a:buFont typeface="Arial" panose="020B0604020202020204" pitchFamily="34" charset="0"/>
              <a:buChar char="•"/>
            </a:pPr>
            <a:r>
              <a:rPr lang="es-MX" sz="2400" dirty="0"/>
              <a:t>Las evaluaciones parciales se desarrollarán a partir de la planificación  integrada del año académico</a:t>
            </a:r>
          </a:p>
          <a:p>
            <a:pPr marL="457200" indent="-96838" algn="just">
              <a:lnSpc>
                <a:spcPts val="2800"/>
              </a:lnSpc>
              <a:buFont typeface="Arial" panose="020B0604020202020204" pitchFamily="34" charset="0"/>
              <a:buChar char="•"/>
            </a:pPr>
            <a:r>
              <a:rPr lang="es-MX" sz="2400" dirty="0"/>
              <a:t>Se incluyen las </a:t>
            </a:r>
            <a:r>
              <a:rPr lang="es-MX" sz="2400" b="1" dirty="0">
                <a:solidFill>
                  <a:srgbClr val="FF0000"/>
                </a:solidFill>
              </a:rPr>
              <a:t>asignaturas de arrastres</a:t>
            </a:r>
            <a:endParaRPr lang="es-MX" sz="2400" dirty="0"/>
          </a:p>
          <a:p>
            <a:pPr algn="just">
              <a:lnSpc>
                <a:spcPts val="2800"/>
              </a:lnSpc>
            </a:pPr>
            <a:r>
              <a:rPr lang="es-MX" sz="2400" b="1" dirty="0">
                <a:solidFill>
                  <a:srgbClr val="FF0000"/>
                </a:solidFill>
              </a:rPr>
              <a:t>2.  Exámenes ordinarios, extraordinarios, fin de curso y premio  </a:t>
            </a:r>
          </a:p>
          <a:p>
            <a:pPr marL="538163" indent="-174625" algn="just">
              <a:lnSpc>
                <a:spcPts val="2800"/>
              </a:lnSpc>
              <a:buFont typeface="Arial" panose="020B0604020202020204" pitchFamily="34" charset="0"/>
              <a:buChar char="•"/>
            </a:pPr>
            <a:r>
              <a:rPr lang="es-MX" sz="2400" dirty="0"/>
              <a:t>Exámenes ordinarios (</a:t>
            </a:r>
            <a:r>
              <a:rPr lang="es-MX" sz="2400" b="1" u="sng" dirty="0"/>
              <a:t>hasta  2 asignaturas</a:t>
            </a:r>
            <a:r>
              <a:rPr lang="es-MX" sz="2400" dirty="0"/>
              <a:t>,  semana 9) </a:t>
            </a:r>
          </a:p>
          <a:p>
            <a:pPr marL="538163" indent="-174625" algn="just">
              <a:lnSpc>
                <a:spcPts val="2800"/>
              </a:lnSpc>
              <a:buFont typeface="Arial" panose="020B0604020202020204" pitchFamily="34" charset="0"/>
              <a:buChar char="•"/>
            </a:pPr>
            <a:r>
              <a:rPr lang="es-MX" sz="2400" dirty="0"/>
              <a:t>Exámenes extraordinarios (semana 10)  </a:t>
            </a:r>
          </a:p>
          <a:p>
            <a:pPr marL="538163" indent="-174625" algn="just">
              <a:lnSpc>
                <a:spcPts val="2800"/>
              </a:lnSpc>
              <a:buFont typeface="Arial" panose="020B0604020202020204" pitchFamily="34" charset="0"/>
              <a:buChar char="•"/>
            </a:pPr>
            <a:r>
              <a:rPr lang="es-MX" sz="2400" dirty="0"/>
              <a:t>Exámenes de fin de curso y de premio. Todos los tipos de curso (semana 11)</a:t>
            </a:r>
          </a:p>
          <a:p>
            <a:r>
              <a:rPr lang="es-MX" sz="2400" dirty="0"/>
              <a:t>3.   </a:t>
            </a:r>
            <a:r>
              <a:rPr lang="es-MX" sz="2400" b="1" dirty="0">
                <a:solidFill>
                  <a:srgbClr val="FF0000"/>
                </a:solidFill>
              </a:rPr>
              <a:t>Defensa de los trabajos de curso se realizarán en la semana 8</a:t>
            </a:r>
          </a:p>
          <a:p>
            <a:pPr marL="712788" indent="-349250">
              <a:buFont typeface="Arial" panose="020B0604020202020204" pitchFamily="34" charset="0"/>
              <a:buChar char="•"/>
            </a:pPr>
            <a:r>
              <a:rPr lang="es-MX" sz="2400" dirty="0"/>
              <a:t>Se aseguran las consultas previas de los tutores y asesores</a:t>
            </a:r>
          </a:p>
          <a:p>
            <a:pPr marL="712788" indent="-349250">
              <a:buFont typeface="Arial" panose="020B0604020202020204" pitchFamily="34" charset="0"/>
              <a:buChar char="•"/>
            </a:pPr>
            <a:r>
              <a:rPr lang="es-MX" sz="2400" dirty="0"/>
              <a:t>La entrega del informe será digital o manuscrito a tinta.</a:t>
            </a:r>
          </a:p>
        </p:txBody>
      </p:sp>
      <p:pic>
        <p:nvPicPr>
          <p:cNvPr id="5" name="Picture 3">
            <a:extLst>
              <a:ext uri="{FF2B5EF4-FFF2-40B4-BE49-F238E27FC236}">
                <a16:creationId xmlns:a16="http://schemas.microsoft.com/office/drawing/2014/main" id="{5292706F-2D68-4A3A-B847-81CD89F18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47864" cy="9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CuadroTexto">
            <a:extLst>
              <a:ext uri="{FF2B5EF4-FFF2-40B4-BE49-F238E27FC236}">
                <a16:creationId xmlns:a16="http://schemas.microsoft.com/office/drawing/2014/main" id="{8358FAE1-42E3-443A-B54C-EF817AB86C3B}"/>
              </a:ext>
            </a:extLst>
          </p:cNvPr>
          <p:cNvSpPr txBox="1"/>
          <p:nvPr/>
        </p:nvSpPr>
        <p:spPr>
          <a:xfrm>
            <a:off x="3463158" y="0"/>
            <a:ext cx="8728841" cy="1077218"/>
          </a:xfrm>
          <a:prstGeom prst="rect">
            <a:avLst/>
          </a:prstGeom>
          <a:solidFill>
            <a:srgbClr val="FF0000"/>
          </a:solidFill>
        </p:spPr>
        <p:txBody>
          <a:bodyPr wrap="square" rtlCol="0">
            <a:spAutoFit/>
          </a:bodyPr>
          <a:lstStyle/>
          <a:p>
            <a:pPr algn="ctr"/>
            <a:r>
              <a:rPr lang="es-MX" sz="3200" b="1" dirty="0">
                <a:solidFill>
                  <a:schemeClr val="bg1"/>
                </a:solidFill>
              </a:rPr>
              <a:t>Proceso de continuidad de estudios</a:t>
            </a:r>
          </a:p>
          <a:p>
            <a:pPr algn="ctr"/>
            <a:r>
              <a:rPr lang="es-MX" sz="3200" b="1" dirty="0">
                <a:solidFill>
                  <a:schemeClr val="bg1"/>
                </a:solidFill>
              </a:rPr>
              <a:t>Sistema de evaluación</a:t>
            </a:r>
          </a:p>
        </p:txBody>
      </p:sp>
    </p:spTree>
    <p:extLst>
      <p:ext uri="{BB962C8B-B14F-4D97-AF65-F5344CB8AC3E}">
        <p14:creationId xmlns:p14="http://schemas.microsoft.com/office/powerpoint/2010/main" val="1578615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0647" y="1546412"/>
            <a:ext cx="11376211" cy="461665"/>
          </a:xfrm>
          <a:prstGeom prst="rect">
            <a:avLst/>
          </a:prstGeom>
          <a:noFill/>
        </p:spPr>
        <p:txBody>
          <a:bodyPr wrap="square" rtlCol="0">
            <a:spAutoFit/>
          </a:bodyPr>
          <a:lstStyle/>
          <a:p>
            <a:pPr algn="just"/>
            <a:endParaRPr lang="es-MX" sz="2400" dirty="0"/>
          </a:p>
        </p:txBody>
      </p:sp>
      <p:pic>
        <p:nvPicPr>
          <p:cNvPr id="3" name="Picture 3">
            <a:extLst>
              <a:ext uri="{FF2B5EF4-FFF2-40B4-BE49-F238E27FC236}">
                <a16:creationId xmlns:a16="http://schemas.microsoft.com/office/drawing/2014/main" id="{7800B29E-0B1B-4EA3-B9E3-B259BDEC6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8"/>
            <a:ext cx="3347864" cy="9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CuadroTexto">
            <a:extLst>
              <a:ext uri="{FF2B5EF4-FFF2-40B4-BE49-F238E27FC236}">
                <a16:creationId xmlns:a16="http://schemas.microsoft.com/office/drawing/2014/main" id="{E3981966-595B-490F-8A66-331471D987D7}"/>
              </a:ext>
            </a:extLst>
          </p:cNvPr>
          <p:cNvSpPr txBox="1"/>
          <p:nvPr/>
        </p:nvSpPr>
        <p:spPr>
          <a:xfrm>
            <a:off x="3463158" y="0"/>
            <a:ext cx="8728841" cy="1077218"/>
          </a:xfrm>
          <a:prstGeom prst="rect">
            <a:avLst/>
          </a:prstGeom>
          <a:solidFill>
            <a:srgbClr val="FF0000"/>
          </a:solidFill>
        </p:spPr>
        <p:txBody>
          <a:bodyPr wrap="square" rtlCol="0">
            <a:spAutoFit/>
          </a:bodyPr>
          <a:lstStyle/>
          <a:p>
            <a:pPr algn="ctr"/>
            <a:r>
              <a:rPr lang="es-MX" sz="3200" b="1" dirty="0">
                <a:solidFill>
                  <a:schemeClr val="bg1"/>
                </a:solidFill>
              </a:rPr>
              <a:t>Proceso de continuidad de estudios</a:t>
            </a:r>
          </a:p>
          <a:p>
            <a:pPr algn="ctr"/>
            <a:r>
              <a:rPr lang="es-MX" sz="3200" b="1" dirty="0">
                <a:solidFill>
                  <a:schemeClr val="bg1"/>
                </a:solidFill>
              </a:rPr>
              <a:t>Curso Diurno </a:t>
            </a:r>
          </a:p>
        </p:txBody>
      </p:sp>
      <p:graphicFrame>
        <p:nvGraphicFramePr>
          <p:cNvPr id="6" name="Tabla 5">
            <a:extLst>
              <a:ext uri="{FF2B5EF4-FFF2-40B4-BE49-F238E27FC236}">
                <a16:creationId xmlns:a16="http://schemas.microsoft.com/office/drawing/2014/main" id="{A0DFB75F-6607-4F20-8BE5-CE13F234EA30}"/>
              </a:ext>
            </a:extLst>
          </p:cNvPr>
          <p:cNvGraphicFramePr>
            <a:graphicFrameLocks noGrp="1"/>
          </p:cNvGraphicFramePr>
          <p:nvPr>
            <p:extLst>
              <p:ext uri="{D42A27DB-BD31-4B8C-83A1-F6EECF244321}">
                <p14:modId xmlns:p14="http://schemas.microsoft.com/office/powerpoint/2010/main" val="3570550354"/>
              </p:ext>
            </p:extLst>
          </p:nvPr>
        </p:nvGraphicFramePr>
        <p:xfrm>
          <a:off x="470647" y="1828799"/>
          <a:ext cx="10993220" cy="4389107"/>
        </p:xfrm>
        <a:graphic>
          <a:graphicData uri="http://schemas.openxmlformats.org/drawingml/2006/table">
            <a:tbl>
              <a:tblPr firstRow="1" firstCol="1" bandRow="1"/>
              <a:tblGrid>
                <a:gridCol w="1595220">
                  <a:extLst>
                    <a:ext uri="{9D8B030D-6E8A-4147-A177-3AD203B41FA5}">
                      <a16:colId xmlns:a16="http://schemas.microsoft.com/office/drawing/2014/main" val="3038384272"/>
                    </a:ext>
                  </a:extLst>
                </a:gridCol>
                <a:gridCol w="1778000">
                  <a:extLst>
                    <a:ext uri="{9D8B030D-6E8A-4147-A177-3AD203B41FA5}">
                      <a16:colId xmlns:a16="http://schemas.microsoft.com/office/drawing/2014/main" val="413783823"/>
                    </a:ext>
                  </a:extLst>
                </a:gridCol>
                <a:gridCol w="2167466">
                  <a:extLst>
                    <a:ext uri="{9D8B030D-6E8A-4147-A177-3AD203B41FA5}">
                      <a16:colId xmlns:a16="http://schemas.microsoft.com/office/drawing/2014/main" val="2313098754"/>
                    </a:ext>
                  </a:extLst>
                </a:gridCol>
                <a:gridCol w="5452534">
                  <a:extLst>
                    <a:ext uri="{9D8B030D-6E8A-4147-A177-3AD203B41FA5}">
                      <a16:colId xmlns:a16="http://schemas.microsoft.com/office/drawing/2014/main" val="3808447324"/>
                    </a:ext>
                  </a:extLst>
                </a:gridCol>
              </a:tblGrid>
              <a:tr h="409676">
                <a:tc gridSpan="4">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  </a:t>
                      </a:r>
                      <a:r>
                        <a:rPr lang="es-MX" sz="2400" b="1" dirty="0">
                          <a:effectLst/>
                          <a:latin typeface="Arial Narrow" panose="020B0606020202030204" pitchFamily="34" charset="0"/>
                          <a:ea typeface="Calibri" panose="020F0502020204030204" pitchFamily="34" charset="0"/>
                          <a:cs typeface="Times New Roman" panose="02020603050405020304" pitchFamily="18" charset="0"/>
                        </a:rPr>
                        <a:t>CURSO DIURNO  Licenciatura en Cultura Física                      SEGUNDO SEMESTRE</a:t>
                      </a:r>
                      <a:endParaRPr lang="es-MX"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18931242"/>
                  </a:ext>
                </a:extLst>
              </a:tr>
              <a:tr h="1080458">
                <a:tc>
                  <a:txBody>
                    <a:bodyPr/>
                    <a:lstStyle/>
                    <a:p>
                      <a:pPr algn="ctr">
                        <a:lnSpc>
                          <a:spcPct val="107000"/>
                        </a:lnSpc>
                        <a:spcAft>
                          <a:spcPts val="0"/>
                        </a:spcAft>
                      </a:pPr>
                      <a:r>
                        <a:rPr lang="es-MX" sz="2400" b="1" dirty="0">
                          <a:effectLst/>
                          <a:latin typeface="Arial Narrow" panose="020B0606020202030204" pitchFamily="34" charset="0"/>
                          <a:ea typeface="Calibri" panose="020F0502020204030204" pitchFamily="34" charset="0"/>
                          <a:cs typeface="Times New Roman" panose="02020603050405020304" pitchFamily="18" charset="0"/>
                        </a:rPr>
                        <a:t>Años académicos</a:t>
                      </a:r>
                      <a:endParaRPr lang="es-MX"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b="1" dirty="0">
                          <a:effectLst/>
                          <a:latin typeface="Arial Narrow" panose="020B0606020202030204" pitchFamily="34" charset="0"/>
                          <a:ea typeface="Calibri" panose="020F0502020204030204" pitchFamily="34" charset="0"/>
                          <a:cs typeface="Times New Roman" panose="02020603050405020304" pitchFamily="18" charset="0"/>
                        </a:rPr>
                        <a:t>Total evaluaciones </a:t>
                      </a:r>
                      <a:endParaRPr lang="es-MX" sz="24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2400" b="1" dirty="0">
                          <a:effectLst/>
                          <a:latin typeface="Arial Narrow" panose="020B0606020202030204" pitchFamily="34" charset="0"/>
                          <a:ea typeface="Calibri" panose="020F0502020204030204" pitchFamily="34" charset="0"/>
                          <a:cs typeface="Times New Roman" panose="02020603050405020304" pitchFamily="18" charset="0"/>
                        </a:rPr>
                        <a:t>finales</a:t>
                      </a:r>
                      <a:endParaRPr lang="es-MX"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b="1" dirty="0">
                          <a:effectLst/>
                          <a:latin typeface="Arial Narrow" panose="020B0606020202030204" pitchFamily="34" charset="0"/>
                          <a:ea typeface="Calibri" panose="020F0502020204030204" pitchFamily="34" charset="0"/>
                          <a:cs typeface="Times New Roman" panose="02020603050405020304" pitchFamily="18" charset="0"/>
                        </a:rPr>
                        <a:t>Total exámenes finales planificados</a:t>
                      </a:r>
                      <a:endParaRPr lang="es-MX"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b="1" dirty="0">
                          <a:effectLst/>
                          <a:latin typeface="Arial Narrow" panose="020B0606020202030204" pitchFamily="34" charset="0"/>
                          <a:ea typeface="Calibri" panose="020F0502020204030204" pitchFamily="34" charset="0"/>
                          <a:cs typeface="Times New Roman" panose="02020603050405020304" pitchFamily="18" charset="0"/>
                        </a:rPr>
                        <a:t>Evaluaciones finales a realizar</a:t>
                      </a:r>
                      <a:endParaRPr lang="es-MX" sz="24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2400" b="1" dirty="0">
                          <a:effectLst/>
                          <a:latin typeface="Arial Narrow" panose="020B0606020202030204" pitchFamily="34" charset="0"/>
                          <a:ea typeface="Calibri" panose="020F0502020204030204" pitchFamily="34" charset="0"/>
                          <a:cs typeface="Times New Roman" panose="02020603050405020304" pitchFamily="18" charset="0"/>
                        </a:rPr>
                        <a:t>(ASIGNATURAS)</a:t>
                      </a:r>
                      <a:endParaRPr lang="es-MX"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689571"/>
                  </a:ext>
                </a:extLst>
              </a:tr>
              <a:tr h="409676">
                <a:tc rowSpan="2">
                  <a:txBody>
                    <a:bodyPr/>
                    <a:lstStyle/>
                    <a:p>
                      <a:pPr algn="ctr">
                        <a:lnSpc>
                          <a:spcPct val="107000"/>
                        </a:lnSpc>
                        <a:spcAft>
                          <a:spcPts val="0"/>
                        </a:spcAft>
                      </a:pPr>
                      <a:r>
                        <a:rPr lang="es-MX" sz="2400" b="1" dirty="0">
                          <a:effectLst/>
                          <a:latin typeface="Arial Narrow" panose="020B0606020202030204" pitchFamily="34" charset="0"/>
                          <a:ea typeface="Calibri" panose="020F0502020204030204" pitchFamily="34" charset="0"/>
                          <a:cs typeface="Times New Roman" panose="02020603050405020304" pitchFamily="18" charset="0"/>
                        </a:rPr>
                        <a:t>1ero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MX" sz="2400" dirty="0">
                          <a:effectLst/>
                          <a:latin typeface="Arial Narrow" panose="020B0606020202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MX" sz="24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Filosofía y Sociedad </a:t>
                      </a:r>
                      <a:r>
                        <a:rPr lang="es-MX" sz="2400" dirty="0">
                          <a:effectLst/>
                          <a:latin typeface="Arial Narrow" panose="020B0606020202030204" pitchFamily="34" charset="0"/>
                          <a:ea typeface="Calibri" panose="020F0502020204030204" pitchFamily="34" charset="0"/>
                          <a:cs typeface="Times New Roman" panose="02020603050405020304" pitchFamily="18" charset="0"/>
                        </a:rPr>
                        <a:t>(Examen final)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22548"/>
                  </a:ext>
                </a:extLst>
              </a:tr>
              <a:tr h="409761">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nSpc>
                          <a:spcPct val="107000"/>
                        </a:lnSpc>
                        <a:spcAft>
                          <a:spcPts val="0"/>
                        </a:spcAft>
                      </a:pPr>
                      <a:r>
                        <a:rPr lang="es-MX" sz="2400" dirty="0">
                          <a:effectLst/>
                          <a:latin typeface="Arial Narrow" panose="020B0606020202030204" pitchFamily="34" charset="0"/>
                          <a:ea typeface="Calibri" panose="020F0502020204030204" pitchFamily="34" charset="0"/>
                          <a:cs typeface="Times New Roman" panose="02020603050405020304" pitchFamily="18" charset="0"/>
                        </a:rPr>
                        <a:t>Metodología de la Investigación  (Trabajo de curso)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173340"/>
                  </a:ext>
                </a:extLst>
              </a:tr>
              <a:tr h="853382">
                <a:tc>
                  <a:txBody>
                    <a:bodyPr/>
                    <a:lstStyle/>
                    <a:p>
                      <a:pPr algn="ctr">
                        <a:lnSpc>
                          <a:spcPct val="107000"/>
                        </a:lnSpc>
                        <a:spcAft>
                          <a:spcPts val="0"/>
                        </a:spcAft>
                      </a:pPr>
                      <a:r>
                        <a:rPr lang="es-MX" sz="2400" b="1" dirty="0">
                          <a:effectLst/>
                          <a:latin typeface="Arial Narrow" panose="020B0606020202030204" pitchFamily="34" charset="0"/>
                          <a:ea typeface="Calibri" panose="020F0502020204030204" pitchFamily="34" charset="0"/>
                          <a:cs typeface="Times New Roman" panose="02020603050405020304" pitchFamily="18" charset="0"/>
                        </a:rPr>
                        <a:t>2do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Teoría y Metodología de la Educación Física </a:t>
                      </a:r>
                      <a:r>
                        <a:rPr lang="es-MX" sz="2400" dirty="0">
                          <a:effectLst/>
                          <a:latin typeface="Arial Narrow" panose="020B0606020202030204" pitchFamily="34" charset="0"/>
                          <a:ea typeface="Calibri" panose="020F0502020204030204" pitchFamily="34" charset="0"/>
                          <a:cs typeface="Times New Roman" panose="02020603050405020304" pitchFamily="18" charset="0"/>
                        </a:rPr>
                        <a:t>(Trabajo de curso)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078404"/>
                  </a:ext>
                </a:extLst>
              </a:tr>
              <a:tr h="409676">
                <a:tc rowSpan="2">
                  <a:txBody>
                    <a:bodyPr/>
                    <a:lstStyle/>
                    <a:p>
                      <a:pPr algn="ctr">
                        <a:lnSpc>
                          <a:spcPct val="107000"/>
                        </a:lnSpc>
                        <a:spcAft>
                          <a:spcPts val="0"/>
                        </a:spcAft>
                      </a:pPr>
                      <a:r>
                        <a:rPr lang="es-MX" sz="2400" b="1" dirty="0">
                          <a:effectLst/>
                          <a:latin typeface="Arial Narrow" panose="020B0606020202030204" pitchFamily="34" charset="0"/>
                          <a:ea typeface="Calibri" panose="020F0502020204030204" pitchFamily="34" charset="0"/>
                          <a:cs typeface="Times New Roman" panose="02020603050405020304" pitchFamily="18" charset="0"/>
                        </a:rPr>
                        <a:t>3ro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MX" sz="24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MX" sz="24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Seguridad Nacional  </a:t>
                      </a:r>
                      <a:r>
                        <a:rPr lang="es-MX" sz="2400" dirty="0">
                          <a:effectLst/>
                          <a:latin typeface="Arial Narrow" panose="020B0606020202030204" pitchFamily="34" charset="0"/>
                          <a:ea typeface="Calibri" panose="020F0502020204030204" pitchFamily="34" charset="0"/>
                          <a:cs typeface="Times New Roman" panose="02020603050405020304" pitchFamily="18" charset="0"/>
                        </a:rPr>
                        <a:t>(Examen final)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547248"/>
                  </a:ext>
                </a:extLst>
              </a:tr>
              <a:tr h="409761">
                <a:tc vMerge="1">
                  <a:txBody>
                    <a:bodyPr/>
                    <a:lstStyle/>
                    <a:p>
                      <a:pPr algn="ctr">
                        <a:lnSpc>
                          <a:spcPct val="107000"/>
                        </a:lnSpc>
                        <a:spcAft>
                          <a:spcPts val="0"/>
                        </a:spcAft>
                      </a:pPr>
                      <a:endParaRPr lang="es-MX"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07000"/>
                        </a:lnSpc>
                        <a:spcAft>
                          <a:spcPts val="0"/>
                        </a:spcAft>
                      </a:pP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07000"/>
                        </a:lnSpc>
                        <a:spcAft>
                          <a:spcPts val="0"/>
                        </a:spcAft>
                      </a:pP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dirty="0">
                          <a:effectLst/>
                          <a:latin typeface="Arial Narrow" panose="020B0606020202030204" pitchFamily="34" charset="0"/>
                          <a:ea typeface="Calibri" panose="020F0502020204030204" pitchFamily="34" charset="0"/>
                          <a:cs typeface="Times New Roman" panose="02020603050405020304" pitchFamily="18" charset="0"/>
                        </a:rPr>
                        <a:t>PLI II (Trabajo de curso)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545852"/>
                  </a:ext>
                </a:extLst>
              </a:tr>
            </a:tbl>
          </a:graphicData>
        </a:graphic>
      </p:graphicFrame>
    </p:spTree>
    <p:extLst>
      <p:ext uri="{BB962C8B-B14F-4D97-AF65-F5344CB8AC3E}">
        <p14:creationId xmlns:p14="http://schemas.microsoft.com/office/powerpoint/2010/main" val="386587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0647" y="1546412"/>
            <a:ext cx="11376211" cy="461665"/>
          </a:xfrm>
          <a:prstGeom prst="rect">
            <a:avLst/>
          </a:prstGeom>
          <a:noFill/>
        </p:spPr>
        <p:txBody>
          <a:bodyPr wrap="square" rtlCol="0">
            <a:spAutoFit/>
          </a:bodyPr>
          <a:lstStyle/>
          <a:p>
            <a:pPr algn="just"/>
            <a:endParaRPr lang="es-MX" sz="2400" dirty="0"/>
          </a:p>
        </p:txBody>
      </p:sp>
      <p:pic>
        <p:nvPicPr>
          <p:cNvPr id="3" name="Picture 3">
            <a:extLst>
              <a:ext uri="{FF2B5EF4-FFF2-40B4-BE49-F238E27FC236}">
                <a16:creationId xmlns:a16="http://schemas.microsoft.com/office/drawing/2014/main" id="{7800B29E-0B1B-4EA3-B9E3-B259BDEC6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8"/>
            <a:ext cx="3347864" cy="9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CuadroTexto">
            <a:extLst>
              <a:ext uri="{FF2B5EF4-FFF2-40B4-BE49-F238E27FC236}">
                <a16:creationId xmlns:a16="http://schemas.microsoft.com/office/drawing/2014/main" id="{E3981966-595B-490F-8A66-331471D987D7}"/>
              </a:ext>
            </a:extLst>
          </p:cNvPr>
          <p:cNvSpPr txBox="1"/>
          <p:nvPr/>
        </p:nvSpPr>
        <p:spPr>
          <a:xfrm>
            <a:off x="3463158" y="0"/>
            <a:ext cx="8728841" cy="1077218"/>
          </a:xfrm>
          <a:prstGeom prst="rect">
            <a:avLst/>
          </a:prstGeom>
          <a:solidFill>
            <a:srgbClr val="FF0000"/>
          </a:solidFill>
        </p:spPr>
        <p:txBody>
          <a:bodyPr wrap="square" rtlCol="0">
            <a:spAutoFit/>
          </a:bodyPr>
          <a:lstStyle/>
          <a:p>
            <a:pPr algn="ctr"/>
            <a:r>
              <a:rPr lang="es-MX" sz="3200" b="1" dirty="0">
                <a:solidFill>
                  <a:schemeClr val="bg1"/>
                </a:solidFill>
              </a:rPr>
              <a:t>Proceso de continuidad de estudios</a:t>
            </a:r>
          </a:p>
          <a:p>
            <a:pPr algn="ctr"/>
            <a:r>
              <a:rPr lang="es-MX" sz="3200" b="1" dirty="0">
                <a:solidFill>
                  <a:schemeClr val="bg1"/>
                </a:solidFill>
              </a:rPr>
              <a:t>Curso por Encuentro  </a:t>
            </a:r>
          </a:p>
        </p:txBody>
      </p:sp>
      <p:graphicFrame>
        <p:nvGraphicFramePr>
          <p:cNvPr id="6" name="Tabla 5">
            <a:extLst>
              <a:ext uri="{FF2B5EF4-FFF2-40B4-BE49-F238E27FC236}">
                <a16:creationId xmlns:a16="http://schemas.microsoft.com/office/drawing/2014/main" id="{A0DFB75F-6607-4F20-8BE5-CE13F234EA30}"/>
              </a:ext>
            </a:extLst>
          </p:cNvPr>
          <p:cNvGraphicFramePr>
            <a:graphicFrameLocks noGrp="1"/>
          </p:cNvGraphicFramePr>
          <p:nvPr>
            <p:extLst>
              <p:ext uri="{D42A27DB-BD31-4B8C-83A1-F6EECF244321}">
                <p14:modId xmlns:p14="http://schemas.microsoft.com/office/powerpoint/2010/main" val="1528617230"/>
              </p:ext>
            </p:extLst>
          </p:nvPr>
        </p:nvGraphicFramePr>
        <p:xfrm>
          <a:off x="470647" y="1546411"/>
          <a:ext cx="10993220" cy="4290190"/>
        </p:xfrm>
        <a:graphic>
          <a:graphicData uri="http://schemas.openxmlformats.org/drawingml/2006/table">
            <a:tbl>
              <a:tblPr firstRow="1" firstCol="1" bandRow="1"/>
              <a:tblGrid>
                <a:gridCol w="1595220">
                  <a:extLst>
                    <a:ext uri="{9D8B030D-6E8A-4147-A177-3AD203B41FA5}">
                      <a16:colId xmlns:a16="http://schemas.microsoft.com/office/drawing/2014/main" val="3038384272"/>
                    </a:ext>
                  </a:extLst>
                </a:gridCol>
                <a:gridCol w="1778000">
                  <a:extLst>
                    <a:ext uri="{9D8B030D-6E8A-4147-A177-3AD203B41FA5}">
                      <a16:colId xmlns:a16="http://schemas.microsoft.com/office/drawing/2014/main" val="413783823"/>
                    </a:ext>
                  </a:extLst>
                </a:gridCol>
                <a:gridCol w="2167466">
                  <a:extLst>
                    <a:ext uri="{9D8B030D-6E8A-4147-A177-3AD203B41FA5}">
                      <a16:colId xmlns:a16="http://schemas.microsoft.com/office/drawing/2014/main" val="2313098754"/>
                    </a:ext>
                  </a:extLst>
                </a:gridCol>
                <a:gridCol w="5452534">
                  <a:extLst>
                    <a:ext uri="{9D8B030D-6E8A-4147-A177-3AD203B41FA5}">
                      <a16:colId xmlns:a16="http://schemas.microsoft.com/office/drawing/2014/main" val="3808447324"/>
                    </a:ext>
                  </a:extLst>
                </a:gridCol>
              </a:tblGrid>
              <a:tr h="323760">
                <a:tc gridSpan="4">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  CURSO POR ENCUENTRO  Licenciatura en Cultura Física                        SEGUNDO SEMESTRE</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18931242"/>
                  </a:ext>
                </a:extLst>
              </a:tr>
              <a:tr h="1059477">
                <a:tc>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Años académicos</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Total evaluaciones </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finales</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Total exámenes finales planificados</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Evaluaciones finales a realizar</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(ASIGNATURAS)</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689571"/>
                  </a:ext>
                </a:extLst>
              </a:tr>
              <a:tr h="323760">
                <a:tc rowSpan="2">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1ero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Historia de Cuba</a:t>
                      </a:r>
                      <a:r>
                        <a:rPr lang="es-MX" sz="20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s-MX" sz="2000" dirty="0">
                          <a:effectLst/>
                          <a:latin typeface="Arial Narrow" panose="020B0606020202030204" pitchFamily="34" charset="0"/>
                          <a:ea typeface="Calibri" panose="020F0502020204030204" pitchFamily="34" charset="0"/>
                          <a:cs typeface="Times New Roman" panose="02020603050405020304" pitchFamily="18" charset="0"/>
                        </a:rPr>
                        <a:t>(Examen final)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22548"/>
                  </a:ext>
                </a:extLst>
              </a:tr>
              <a:tr h="286137">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Atletismo básico (Trabajo de curso) Integrador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173340"/>
                  </a:ext>
                </a:extLst>
              </a:tr>
              <a:tr h="380067">
                <a:tc>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2do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Economía Política</a:t>
                      </a:r>
                      <a:r>
                        <a:rPr lang="es-MX" sz="20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s-MX" sz="2000" dirty="0">
                          <a:effectLst/>
                          <a:latin typeface="Arial Narrow" panose="020B0606020202030204" pitchFamily="34" charset="0"/>
                          <a:ea typeface="Calibri" panose="020F0502020204030204" pitchFamily="34" charset="0"/>
                          <a:cs typeface="Times New Roman" panose="02020603050405020304" pitchFamily="18" charset="0"/>
                        </a:rPr>
                        <a:t>(Examen final)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078404"/>
                  </a:ext>
                </a:extLst>
              </a:tr>
              <a:tr h="305598">
                <a:tc>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3ro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Ninguno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TMED (Trabajo de curso)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545852"/>
                  </a:ext>
                </a:extLst>
              </a:tr>
              <a:tr h="323760">
                <a:tc rowSpan="3">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4to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Defensa Nacional</a:t>
                      </a:r>
                      <a:r>
                        <a:rPr lang="es-MX" sz="20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s-MX" sz="2000" dirty="0">
                          <a:effectLst/>
                          <a:latin typeface="Arial Narrow" panose="020B0606020202030204" pitchFamily="34" charset="0"/>
                          <a:ea typeface="Calibri" panose="020F0502020204030204" pitchFamily="34" charset="0"/>
                          <a:cs typeface="Times New Roman" panose="02020603050405020304" pitchFamily="18" charset="0"/>
                        </a:rPr>
                        <a:t>(Examen final)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310372"/>
                  </a:ext>
                </a:extLst>
              </a:tr>
              <a:tr h="32376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PLI  II (Trabajo de curso)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267152"/>
                  </a:ext>
                </a:extLst>
              </a:tr>
              <a:tr h="32376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Deporte II ( Trabajo de curso)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217605"/>
                  </a:ext>
                </a:extLst>
              </a:tr>
              <a:tr h="299366">
                <a:tc rowSpan="2">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5to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Ninguno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Cultura Física Terapéutica (Trabajo de curso)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972146"/>
                  </a:ext>
                </a:extLst>
              </a:tr>
              <a:tr h="32376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Deporte III (Trabajo de curso)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125105"/>
                  </a:ext>
                </a:extLst>
              </a:tr>
            </a:tbl>
          </a:graphicData>
        </a:graphic>
      </p:graphicFrame>
    </p:spTree>
    <p:extLst>
      <p:ext uri="{BB962C8B-B14F-4D97-AF65-F5344CB8AC3E}">
        <p14:creationId xmlns:p14="http://schemas.microsoft.com/office/powerpoint/2010/main" val="34020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0647" y="1546412"/>
            <a:ext cx="11376211" cy="461665"/>
          </a:xfrm>
          <a:prstGeom prst="rect">
            <a:avLst/>
          </a:prstGeom>
          <a:noFill/>
        </p:spPr>
        <p:txBody>
          <a:bodyPr wrap="square" rtlCol="0">
            <a:spAutoFit/>
          </a:bodyPr>
          <a:lstStyle/>
          <a:p>
            <a:pPr algn="just"/>
            <a:endParaRPr lang="es-MX" sz="2400" dirty="0"/>
          </a:p>
        </p:txBody>
      </p:sp>
      <p:pic>
        <p:nvPicPr>
          <p:cNvPr id="3" name="Picture 3">
            <a:extLst>
              <a:ext uri="{FF2B5EF4-FFF2-40B4-BE49-F238E27FC236}">
                <a16:creationId xmlns:a16="http://schemas.microsoft.com/office/drawing/2014/main" id="{7800B29E-0B1B-4EA3-B9E3-B259BDEC6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8"/>
            <a:ext cx="3347864" cy="9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CuadroTexto">
            <a:extLst>
              <a:ext uri="{FF2B5EF4-FFF2-40B4-BE49-F238E27FC236}">
                <a16:creationId xmlns:a16="http://schemas.microsoft.com/office/drawing/2014/main" id="{E3981966-595B-490F-8A66-331471D987D7}"/>
              </a:ext>
            </a:extLst>
          </p:cNvPr>
          <p:cNvSpPr txBox="1"/>
          <p:nvPr/>
        </p:nvSpPr>
        <p:spPr>
          <a:xfrm>
            <a:off x="3463158" y="0"/>
            <a:ext cx="8728841" cy="1077218"/>
          </a:xfrm>
          <a:prstGeom prst="rect">
            <a:avLst/>
          </a:prstGeom>
          <a:solidFill>
            <a:srgbClr val="FF0000"/>
          </a:solidFill>
        </p:spPr>
        <p:txBody>
          <a:bodyPr wrap="square" rtlCol="0">
            <a:spAutoFit/>
          </a:bodyPr>
          <a:lstStyle/>
          <a:p>
            <a:pPr algn="ctr"/>
            <a:r>
              <a:rPr lang="es-MX" sz="3200" b="1" dirty="0">
                <a:solidFill>
                  <a:schemeClr val="bg1"/>
                </a:solidFill>
              </a:rPr>
              <a:t>Proceso de continuidad de estudios</a:t>
            </a:r>
          </a:p>
          <a:p>
            <a:pPr algn="ctr"/>
            <a:r>
              <a:rPr lang="es-MX" sz="3200" b="1" dirty="0">
                <a:solidFill>
                  <a:schemeClr val="bg1"/>
                </a:solidFill>
              </a:rPr>
              <a:t>Ciclo Corto</a:t>
            </a:r>
          </a:p>
        </p:txBody>
      </p:sp>
      <p:graphicFrame>
        <p:nvGraphicFramePr>
          <p:cNvPr id="6" name="Tabla 5">
            <a:extLst>
              <a:ext uri="{FF2B5EF4-FFF2-40B4-BE49-F238E27FC236}">
                <a16:creationId xmlns:a16="http://schemas.microsoft.com/office/drawing/2014/main" id="{A0DFB75F-6607-4F20-8BE5-CE13F234EA30}"/>
              </a:ext>
            </a:extLst>
          </p:cNvPr>
          <p:cNvGraphicFramePr>
            <a:graphicFrameLocks noGrp="1"/>
          </p:cNvGraphicFramePr>
          <p:nvPr>
            <p:extLst>
              <p:ext uri="{D42A27DB-BD31-4B8C-83A1-F6EECF244321}">
                <p14:modId xmlns:p14="http://schemas.microsoft.com/office/powerpoint/2010/main" val="524902200"/>
              </p:ext>
            </p:extLst>
          </p:nvPr>
        </p:nvGraphicFramePr>
        <p:xfrm>
          <a:off x="470647" y="1862666"/>
          <a:ext cx="10993220" cy="3049611"/>
        </p:xfrm>
        <a:graphic>
          <a:graphicData uri="http://schemas.openxmlformats.org/drawingml/2006/table">
            <a:tbl>
              <a:tblPr firstRow="1" firstCol="1" bandRow="1"/>
              <a:tblGrid>
                <a:gridCol w="1595220">
                  <a:extLst>
                    <a:ext uri="{9D8B030D-6E8A-4147-A177-3AD203B41FA5}">
                      <a16:colId xmlns:a16="http://schemas.microsoft.com/office/drawing/2014/main" val="3038384272"/>
                    </a:ext>
                  </a:extLst>
                </a:gridCol>
                <a:gridCol w="1778000">
                  <a:extLst>
                    <a:ext uri="{9D8B030D-6E8A-4147-A177-3AD203B41FA5}">
                      <a16:colId xmlns:a16="http://schemas.microsoft.com/office/drawing/2014/main" val="413783823"/>
                    </a:ext>
                  </a:extLst>
                </a:gridCol>
                <a:gridCol w="2167466">
                  <a:extLst>
                    <a:ext uri="{9D8B030D-6E8A-4147-A177-3AD203B41FA5}">
                      <a16:colId xmlns:a16="http://schemas.microsoft.com/office/drawing/2014/main" val="2313098754"/>
                    </a:ext>
                  </a:extLst>
                </a:gridCol>
                <a:gridCol w="5452534">
                  <a:extLst>
                    <a:ext uri="{9D8B030D-6E8A-4147-A177-3AD203B41FA5}">
                      <a16:colId xmlns:a16="http://schemas.microsoft.com/office/drawing/2014/main" val="3808447324"/>
                    </a:ext>
                  </a:extLst>
                </a:gridCol>
              </a:tblGrid>
              <a:tr h="2861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ES" sz="2000" b="1" dirty="0">
                          <a:effectLst/>
                          <a:latin typeface="Arial Narrow" panose="020B0606020202030204" pitchFamily="34" charset="0"/>
                          <a:ea typeface="Calibri" panose="020F0502020204030204" pitchFamily="34" charset="0"/>
                          <a:cs typeface="Arial" panose="020B0604020202020204" pitchFamily="34" charset="0"/>
                        </a:rPr>
                        <a:t>  EDUCACIÓN SUPERIOR CICLO CORTO (ESCC). SEGUNDO SEMESTRE</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18931242"/>
                  </a:ext>
                </a:extLst>
              </a:tr>
              <a:tr h="1184361">
                <a:tc>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Años académicos</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Total evaluaciones </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finales</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Total exámenes finales planificados</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Evaluaciones finales a realizar</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(ASIGNATURAS)</a:t>
                      </a:r>
                      <a:endParaRPr lang="es-MX"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689571"/>
                  </a:ext>
                </a:extLst>
              </a:tr>
              <a:tr h="581428">
                <a:tc rowSpan="3">
                  <a:txBody>
                    <a:bodyPr/>
                    <a:lstStyle/>
                    <a:p>
                      <a:pPr algn="ctr">
                        <a:lnSpc>
                          <a:spcPct val="107000"/>
                        </a:lnSpc>
                        <a:spcAft>
                          <a:spcPts val="0"/>
                        </a:spcAft>
                      </a:pPr>
                      <a:r>
                        <a:rPr lang="es-MX" sz="2000" b="1" dirty="0">
                          <a:effectLst/>
                          <a:latin typeface="Arial Narrow" panose="020B0606020202030204" pitchFamily="34" charset="0"/>
                          <a:ea typeface="Calibri" panose="020F0502020204030204" pitchFamily="34" charset="0"/>
                          <a:cs typeface="Times New Roman" panose="02020603050405020304" pitchFamily="18" charset="0"/>
                        </a:rPr>
                        <a:t>1ro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20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s-E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Fundamentos del control médico en el deporte</a:t>
                      </a:r>
                    </a:p>
                    <a:p>
                      <a:pP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(Examen final)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310372"/>
                  </a:ext>
                </a:extLst>
              </a:tr>
              <a:tr h="279121">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nSpc>
                          <a:spcPct val="107000"/>
                        </a:lnSpc>
                        <a:spcAft>
                          <a:spcPts val="0"/>
                        </a:spcAft>
                      </a:pPr>
                      <a:r>
                        <a:rPr lang="es-MX"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PLI </a:t>
                      </a:r>
                      <a:r>
                        <a:rPr lang="es-MX" sz="2000" dirty="0">
                          <a:effectLst/>
                          <a:latin typeface="Arial Narrow" panose="020B0606020202030204" pitchFamily="34" charset="0"/>
                          <a:ea typeface="Calibri" panose="020F0502020204030204" pitchFamily="34" charset="0"/>
                          <a:cs typeface="Times New Roman" panose="02020603050405020304" pitchFamily="18" charset="0"/>
                        </a:rPr>
                        <a:t> (Examen final)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267152"/>
                  </a:ext>
                </a:extLst>
              </a:tr>
              <a:tr h="58142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E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Fundamentos del control médico en el deporte</a:t>
                      </a:r>
                    </a:p>
                    <a:p>
                      <a:pPr>
                        <a:lnSpc>
                          <a:spcPct val="107000"/>
                        </a:lnSpc>
                        <a:spcAft>
                          <a:spcPts val="0"/>
                        </a:spcAft>
                      </a:pPr>
                      <a:r>
                        <a:rPr lang="es-MX" sz="2000" dirty="0">
                          <a:effectLst/>
                          <a:latin typeface="Arial Narrow" panose="020B0606020202030204" pitchFamily="34" charset="0"/>
                          <a:ea typeface="Calibri" panose="020F0502020204030204" pitchFamily="34" charset="0"/>
                          <a:cs typeface="Times New Roman" panose="02020603050405020304" pitchFamily="18" charset="0"/>
                        </a:rPr>
                        <a:t> ( Trabajo de curso)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217605"/>
                  </a:ext>
                </a:extLst>
              </a:tr>
            </a:tbl>
          </a:graphicData>
        </a:graphic>
      </p:graphicFrame>
    </p:spTree>
    <p:extLst>
      <p:ext uri="{BB962C8B-B14F-4D97-AF65-F5344CB8AC3E}">
        <p14:creationId xmlns:p14="http://schemas.microsoft.com/office/powerpoint/2010/main" val="281966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800B29E-0B1B-4EA3-B9E3-B259BDEC6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5" y="0"/>
            <a:ext cx="33478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CuadroTexto">
            <a:extLst>
              <a:ext uri="{FF2B5EF4-FFF2-40B4-BE49-F238E27FC236}">
                <a16:creationId xmlns:a16="http://schemas.microsoft.com/office/drawing/2014/main" id="{E3981966-595B-490F-8A66-331471D987D7}"/>
              </a:ext>
            </a:extLst>
          </p:cNvPr>
          <p:cNvSpPr txBox="1"/>
          <p:nvPr/>
        </p:nvSpPr>
        <p:spPr>
          <a:xfrm>
            <a:off x="3463159" y="0"/>
            <a:ext cx="8728841" cy="1077218"/>
          </a:xfrm>
          <a:prstGeom prst="rect">
            <a:avLst/>
          </a:prstGeom>
          <a:solidFill>
            <a:srgbClr val="FF0000"/>
          </a:solidFill>
        </p:spPr>
        <p:txBody>
          <a:bodyPr wrap="square" rtlCol="0">
            <a:spAutoFit/>
          </a:bodyPr>
          <a:lstStyle/>
          <a:p>
            <a:pPr algn="ctr"/>
            <a:r>
              <a:rPr lang="es-MX" sz="3200" b="1" dirty="0">
                <a:solidFill>
                  <a:schemeClr val="bg1"/>
                </a:solidFill>
              </a:rPr>
              <a:t>Política del idioma Ingles </a:t>
            </a:r>
          </a:p>
          <a:p>
            <a:pPr algn="ctr"/>
            <a:r>
              <a:rPr lang="es-MX" sz="3200" b="1" dirty="0">
                <a:solidFill>
                  <a:schemeClr val="bg1"/>
                </a:solidFill>
              </a:rPr>
              <a:t>Facultad de Cultura Física</a:t>
            </a:r>
          </a:p>
        </p:txBody>
      </p:sp>
      <p:graphicFrame>
        <p:nvGraphicFramePr>
          <p:cNvPr id="7" name="Tabla 6">
            <a:extLst>
              <a:ext uri="{FF2B5EF4-FFF2-40B4-BE49-F238E27FC236}">
                <a16:creationId xmlns:a16="http://schemas.microsoft.com/office/drawing/2014/main" id="{87E3A8A4-24C9-4D22-AFFE-705C61B8BB3B}"/>
              </a:ext>
            </a:extLst>
          </p:cNvPr>
          <p:cNvGraphicFramePr>
            <a:graphicFrameLocks noGrp="1"/>
          </p:cNvGraphicFramePr>
          <p:nvPr>
            <p:extLst/>
          </p:nvPr>
        </p:nvGraphicFramePr>
        <p:xfrm>
          <a:off x="1789227" y="1769358"/>
          <a:ext cx="8775178" cy="4050716"/>
        </p:xfrm>
        <a:graphic>
          <a:graphicData uri="http://schemas.openxmlformats.org/drawingml/2006/table">
            <a:tbl>
              <a:tblPr firstRow="1" firstCol="1" bandRow="1"/>
              <a:tblGrid>
                <a:gridCol w="1347235">
                  <a:extLst>
                    <a:ext uri="{9D8B030D-6E8A-4147-A177-3AD203B41FA5}">
                      <a16:colId xmlns:a16="http://schemas.microsoft.com/office/drawing/2014/main" val="2761326763"/>
                    </a:ext>
                  </a:extLst>
                </a:gridCol>
                <a:gridCol w="1565034">
                  <a:extLst>
                    <a:ext uri="{9D8B030D-6E8A-4147-A177-3AD203B41FA5}">
                      <a16:colId xmlns:a16="http://schemas.microsoft.com/office/drawing/2014/main" val="3082213380"/>
                    </a:ext>
                  </a:extLst>
                </a:gridCol>
                <a:gridCol w="1315084">
                  <a:extLst>
                    <a:ext uri="{9D8B030D-6E8A-4147-A177-3AD203B41FA5}">
                      <a16:colId xmlns:a16="http://schemas.microsoft.com/office/drawing/2014/main" val="1111741836"/>
                    </a:ext>
                  </a:extLst>
                </a:gridCol>
                <a:gridCol w="885711">
                  <a:extLst>
                    <a:ext uri="{9D8B030D-6E8A-4147-A177-3AD203B41FA5}">
                      <a16:colId xmlns:a16="http://schemas.microsoft.com/office/drawing/2014/main" val="2824980321"/>
                    </a:ext>
                  </a:extLst>
                </a:gridCol>
                <a:gridCol w="1016390">
                  <a:extLst>
                    <a:ext uri="{9D8B030D-6E8A-4147-A177-3AD203B41FA5}">
                      <a16:colId xmlns:a16="http://schemas.microsoft.com/office/drawing/2014/main" val="4036027305"/>
                    </a:ext>
                  </a:extLst>
                </a:gridCol>
                <a:gridCol w="1330640">
                  <a:extLst>
                    <a:ext uri="{9D8B030D-6E8A-4147-A177-3AD203B41FA5}">
                      <a16:colId xmlns:a16="http://schemas.microsoft.com/office/drawing/2014/main" val="1453020004"/>
                    </a:ext>
                  </a:extLst>
                </a:gridCol>
                <a:gridCol w="1315084">
                  <a:extLst>
                    <a:ext uri="{9D8B030D-6E8A-4147-A177-3AD203B41FA5}">
                      <a16:colId xmlns:a16="http://schemas.microsoft.com/office/drawing/2014/main" val="1147565114"/>
                    </a:ext>
                  </a:extLst>
                </a:gridCol>
              </a:tblGrid>
              <a:tr h="12797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600"/>
                        </a:spcAft>
                      </a:pPr>
                      <a:r>
                        <a:rPr lang="es-ES" sz="1600" dirty="0">
                          <a:effectLst/>
                        </a:rPr>
                        <a:t>Años</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600"/>
                        </a:spcAft>
                      </a:pPr>
                      <a:r>
                        <a:rPr lang="es-ES" sz="1600" dirty="0">
                          <a:effectLst/>
                        </a:rPr>
                        <a:t>Matrícula inicial años que implementan la política</a:t>
                      </a:r>
                      <a:endParaRPr lang="es-MX"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600"/>
                        </a:spcAft>
                      </a:pPr>
                      <a:r>
                        <a:rPr lang="es-ES" sz="1600" dirty="0">
                          <a:effectLst/>
                        </a:rPr>
                        <a:t>Debajo de A1</a:t>
                      </a:r>
                      <a:endParaRPr lang="es-MX" sz="16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600"/>
                        </a:spcAft>
                      </a:pPr>
                      <a:r>
                        <a:rPr lang="es-ES" sz="1600">
                          <a:effectLst/>
                        </a:rPr>
                        <a:t>A2</a:t>
                      </a:r>
                      <a:endParaRPr lang="es-MX" sz="16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600"/>
                        </a:spcAft>
                      </a:pPr>
                      <a:r>
                        <a:rPr lang="es-ES" sz="1600">
                          <a:effectLst/>
                        </a:rPr>
                        <a:t>B1 y superior</a:t>
                      </a:r>
                      <a:endParaRPr lang="es-MX" sz="16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600"/>
                        </a:spcAft>
                      </a:pPr>
                      <a:r>
                        <a:rPr lang="es-ES" sz="1600">
                          <a:effectLst/>
                        </a:rPr>
                        <a:t>Total estudiantes certificados</a:t>
                      </a:r>
                      <a:endParaRPr lang="es-MX" sz="16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600"/>
                        </a:spcAft>
                      </a:pPr>
                      <a:r>
                        <a:rPr lang="es-ES" sz="1600">
                          <a:effectLst/>
                        </a:rPr>
                        <a:t>            % </a:t>
                      </a:r>
                      <a:endParaRPr lang="es-MX" sz="16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845607843"/>
                  </a:ext>
                </a:extLst>
              </a:tr>
              <a:tr h="49000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600"/>
                        </a:spcAft>
                      </a:pPr>
                      <a:r>
                        <a:rPr lang="es-MX" sz="1600" dirty="0">
                          <a:effectLst/>
                          <a:latin typeface="Times New Roman" panose="02020603050405020304" pitchFamily="18" charset="0"/>
                          <a:ea typeface="Times New Roman" panose="02020603050405020304" pitchFamily="18" charset="0"/>
                        </a:rPr>
                        <a:t>1ro</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600"/>
                        </a:spcAft>
                      </a:pPr>
                      <a:r>
                        <a:rPr lang="es-MX" sz="1600" dirty="0">
                          <a:effectLst/>
                          <a:latin typeface="Times New Roman" panose="02020603050405020304" pitchFamily="18" charset="0"/>
                          <a:ea typeface="Times New Roman" panose="02020603050405020304" pitchFamily="18" charset="0"/>
                        </a:rPr>
                        <a:t>33</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600"/>
                        </a:spcAft>
                      </a:pPr>
                      <a:r>
                        <a:rPr lang="es-MX" sz="1600" dirty="0">
                          <a:effectLst/>
                          <a:latin typeface="Times New Roman" panose="02020603050405020304" pitchFamily="18" charset="0"/>
                          <a:ea typeface="Times New Roman" panose="02020603050405020304" pitchFamily="18" charset="0"/>
                        </a:rPr>
                        <a:t>33</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600"/>
                        </a:spcAft>
                      </a:pPr>
                      <a:r>
                        <a:rPr lang="es-MX" sz="1600" dirty="0">
                          <a:effectLst/>
                          <a:latin typeface="Times New Roman" panose="02020603050405020304" pitchFamily="18" charset="0"/>
                          <a:ea typeface="Times New Roman" panose="02020603050405020304" pitchFamily="18" charset="0"/>
                        </a:rPr>
                        <a:t>-</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600"/>
                        </a:spcAft>
                      </a:pPr>
                      <a:r>
                        <a:rPr lang="es-MX" sz="1600" dirty="0">
                          <a:effectLst/>
                          <a:latin typeface="Times New Roman" panose="02020603050405020304" pitchFamily="18" charset="0"/>
                          <a:ea typeface="Times New Roman" panose="02020603050405020304" pitchFamily="18" charset="0"/>
                        </a:rPr>
                        <a:t>-</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600"/>
                        </a:spcAft>
                      </a:pPr>
                      <a:r>
                        <a:rPr lang="es-MX" sz="1600" dirty="0">
                          <a:effectLst/>
                          <a:latin typeface="Times New Roman" panose="02020603050405020304" pitchFamily="18" charset="0"/>
                          <a:ea typeface="Times New Roman" panose="02020603050405020304" pitchFamily="18" charset="0"/>
                        </a:rPr>
                        <a:t>-</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600"/>
                        </a:spcAft>
                      </a:pPr>
                      <a:r>
                        <a:rPr lang="es-MX" sz="1600" dirty="0">
                          <a:effectLst/>
                          <a:latin typeface="Times New Roman" panose="02020603050405020304" pitchFamily="18" charset="0"/>
                          <a:ea typeface="Times New Roman" panose="02020603050405020304" pitchFamily="18" charset="0"/>
                        </a:rPr>
                        <a:t>0</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447014171"/>
                  </a:ext>
                </a:extLst>
              </a:tr>
              <a:tr h="491067">
                <a:tc>
                  <a:txBody>
                    <a:bodyPr/>
                    <a:lstStyle/>
                    <a:p>
                      <a:pPr algn="just">
                        <a:spcAft>
                          <a:spcPts val="600"/>
                        </a:spcAft>
                      </a:pPr>
                      <a:r>
                        <a:rPr lang="es-MX" sz="1600" dirty="0">
                          <a:effectLst/>
                          <a:latin typeface="Times New Roman" panose="02020603050405020304" pitchFamily="18" charset="0"/>
                          <a:ea typeface="Times New Roman" panose="02020603050405020304" pitchFamily="18" charset="0"/>
                        </a:rPr>
                        <a:t>2do</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46</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46</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0</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766720675"/>
                  </a:ext>
                </a:extLst>
              </a:tr>
              <a:tr h="508000">
                <a:tc>
                  <a:txBody>
                    <a:bodyPr/>
                    <a:lstStyle/>
                    <a:p>
                      <a:pPr algn="just">
                        <a:spcAft>
                          <a:spcPts val="600"/>
                        </a:spcAft>
                      </a:pPr>
                      <a:r>
                        <a:rPr lang="es-MX" sz="1600" dirty="0">
                          <a:effectLst/>
                          <a:latin typeface="Times New Roman" panose="02020603050405020304" pitchFamily="18" charset="0"/>
                          <a:ea typeface="Times New Roman" panose="02020603050405020304" pitchFamily="18" charset="0"/>
                        </a:rPr>
                        <a:t>3ro</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73</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62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72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98,6</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175364301"/>
                  </a:ext>
                </a:extLst>
              </a:tr>
              <a:tr h="524933">
                <a:tc>
                  <a:txBody>
                    <a:bodyPr/>
                    <a:lstStyle/>
                    <a:p>
                      <a:pPr algn="just">
                        <a:spcAft>
                          <a:spcPts val="600"/>
                        </a:spcAft>
                      </a:pPr>
                      <a:r>
                        <a:rPr lang="es-MX" sz="1600" dirty="0">
                          <a:effectLst/>
                          <a:latin typeface="Times New Roman" panose="02020603050405020304" pitchFamily="18" charset="0"/>
                          <a:ea typeface="Times New Roman" panose="02020603050405020304" pitchFamily="18" charset="0"/>
                        </a:rPr>
                        <a:t>4to</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64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54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64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600"/>
                        </a:spcAft>
                      </a:pPr>
                      <a:r>
                        <a:rPr lang="es-MX" sz="16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36548904"/>
                  </a:ext>
                </a:extLst>
              </a:tr>
              <a:tr h="7570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600"/>
                        </a:spcAft>
                      </a:pPr>
                      <a:r>
                        <a:rPr lang="es-ES" sz="1600" dirty="0">
                          <a:effectLst/>
                        </a:rPr>
                        <a:t>Subtotal Plan E facultad</a:t>
                      </a:r>
                      <a:endParaRPr lang="es-MX" sz="16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600"/>
                        </a:spcAft>
                      </a:pPr>
                      <a:r>
                        <a:rPr lang="es-MX" sz="1600" dirty="0">
                          <a:effectLst/>
                          <a:latin typeface="Times New Roman" panose="02020603050405020304" pitchFamily="18" charset="0"/>
                          <a:ea typeface="Times New Roman" panose="02020603050405020304" pitchFamily="18" charset="0"/>
                        </a:rPr>
                        <a:t>216</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600"/>
                        </a:spcAft>
                      </a:pPr>
                      <a:r>
                        <a:rPr lang="es-MX" sz="1600" dirty="0">
                          <a:effectLst/>
                          <a:latin typeface="Times New Roman" panose="02020603050405020304" pitchFamily="18" charset="0"/>
                          <a:ea typeface="Times New Roman" panose="02020603050405020304" pitchFamily="18" charset="0"/>
                        </a:rPr>
                        <a:t>80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600"/>
                        </a:spcAft>
                      </a:pPr>
                      <a:r>
                        <a:rPr lang="es-MX" sz="1600" dirty="0">
                          <a:effectLst/>
                          <a:latin typeface="Times New Roman" panose="02020603050405020304" pitchFamily="18" charset="0"/>
                          <a:ea typeface="Times New Roman" panose="02020603050405020304" pitchFamily="18" charset="0"/>
                        </a:rPr>
                        <a:t>116</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600"/>
                        </a:spcAft>
                      </a:pPr>
                      <a:r>
                        <a:rPr lang="es-MX" sz="1600" dirty="0">
                          <a:effectLst/>
                          <a:latin typeface="Times New Roman" panose="02020603050405020304" pitchFamily="18" charset="0"/>
                          <a:ea typeface="Times New Roman" panose="02020603050405020304" pitchFamily="18" charset="0"/>
                        </a:rPr>
                        <a:t>20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600"/>
                        </a:spcAft>
                      </a:pPr>
                      <a:r>
                        <a:rPr lang="es-MX" sz="1600" dirty="0">
                          <a:effectLst/>
                          <a:latin typeface="Times New Roman" panose="02020603050405020304" pitchFamily="18" charset="0"/>
                          <a:ea typeface="Times New Roman" panose="02020603050405020304" pitchFamily="18" charset="0"/>
                        </a:rPr>
                        <a:t>136</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600"/>
                        </a:spcAft>
                      </a:pPr>
                      <a:r>
                        <a:rPr lang="es-MX" sz="1600" dirty="0">
                          <a:effectLst/>
                          <a:latin typeface="Times New Roman" panose="02020603050405020304" pitchFamily="18" charset="0"/>
                          <a:ea typeface="Times New Roman" panose="02020603050405020304" pitchFamily="18" charset="0"/>
                        </a:rPr>
                        <a:t>62.9</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102730197"/>
                  </a:ext>
                </a:extLst>
              </a:tr>
            </a:tbl>
          </a:graphicData>
        </a:graphic>
      </p:graphicFrame>
    </p:spTree>
    <p:extLst>
      <p:ext uri="{BB962C8B-B14F-4D97-AF65-F5344CB8AC3E}">
        <p14:creationId xmlns:p14="http://schemas.microsoft.com/office/powerpoint/2010/main" val="257323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0647" y="1546412"/>
            <a:ext cx="11376211" cy="461665"/>
          </a:xfrm>
          <a:prstGeom prst="rect">
            <a:avLst/>
          </a:prstGeom>
          <a:noFill/>
        </p:spPr>
        <p:txBody>
          <a:bodyPr wrap="square" rtlCol="0">
            <a:spAutoFit/>
          </a:bodyPr>
          <a:lstStyle/>
          <a:p>
            <a:pPr algn="just"/>
            <a:endParaRPr lang="es-MX" sz="2400" dirty="0"/>
          </a:p>
        </p:txBody>
      </p:sp>
      <p:pic>
        <p:nvPicPr>
          <p:cNvPr id="3" name="Picture 3">
            <a:extLst>
              <a:ext uri="{FF2B5EF4-FFF2-40B4-BE49-F238E27FC236}">
                <a16:creationId xmlns:a16="http://schemas.microsoft.com/office/drawing/2014/main" id="{7800B29E-0B1B-4EA3-B9E3-B259BDEC6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8"/>
            <a:ext cx="3347864" cy="9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CuadroTexto">
            <a:extLst>
              <a:ext uri="{FF2B5EF4-FFF2-40B4-BE49-F238E27FC236}">
                <a16:creationId xmlns:a16="http://schemas.microsoft.com/office/drawing/2014/main" id="{E3981966-595B-490F-8A66-331471D987D7}"/>
              </a:ext>
            </a:extLst>
          </p:cNvPr>
          <p:cNvSpPr txBox="1"/>
          <p:nvPr/>
        </p:nvSpPr>
        <p:spPr>
          <a:xfrm>
            <a:off x="3463158" y="0"/>
            <a:ext cx="8728841" cy="1077218"/>
          </a:xfrm>
          <a:prstGeom prst="rect">
            <a:avLst/>
          </a:prstGeom>
          <a:solidFill>
            <a:srgbClr val="FF0000"/>
          </a:solidFill>
        </p:spPr>
        <p:txBody>
          <a:bodyPr wrap="square" rtlCol="0">
            <a:spAutoFit/>
          </a:bodyPr>
          <a:lstStyle/>
          <a:p>
            <a:pPr algn="ctr"/>
            <a:r>
              <a:rPr lang="es-MX" sz="3200" b="1" dirty="0">
                <a:solidFill>
                  <a:schemeClr val="bg1"/>
                </a:solidFill>
              </a:rPr>
              <a:t>Continuidad de estudios de la </a:t>
            </a:r>
          </a:p>
          <a:p>
            <a:pPr algn="ctr"/>
            <a:r>
              <a:rPr lang="es-MX" sz="3200" b="1" dirty="0">
                <a:solidFill>
                  <a:schemeClr val="bg1"/>
                </a:solidFill>
              </a:rPr>
              <a:t>Educación Física </a:t>
            </a:r>
          </a:p>
        </p:txBody>
      </p:sp>
      <p:sp>
        <p:nvSpPr>
          <p:cNvPr id="8" name="Rectángulo 7">
            <a:extLst>
              <a:ext uri="{FF2B5EF4-FFF2-40B4-BE49-F238E27FC236}">
                <a16:creationId xmlns:a16="http://schemas.microsoft.com/office/drawing/2014/main" id="{0D8A841B-7605-4904-BACF-189E8F7CCE7B}"/>
              </a:ext>
            </a:extLst>
          </p:cNvPr>
          <p:cNvSpPr/>
          <p:nvPr/>
        </p:nvSpPr>
        <p:spPr>
          <a:xfrm>
            <a:off x="3463158" y="1777244"/>
            <a:ext cx="4901909"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Educación Física</a:t>
            </a:r>
          </a:p>
        </p:txBody>
      </p:sp>
      <p:sp>
        <p:nvSpPr>
          <p:cNvPr id="10" name="Flecha: hacia abajo 9">
            <a:extLst>
              <a:ext uri="{FF2B5EF4-FFF2-40B4-BE49-F238E27FC236}">
                <a16:creationId xmlns:a16="http://schemas.microsoft.com/office/drawing/2014/main" id="{277D6E07-F98E-4072-89D7-962E94E4562D}"/>
              </a:ext>
            </a:extLst>
          </p:cNvPr>
          <p:cNvSpPr/>
          <p:nvPr/>
        </p:nvSpPr>
        <p:spPr>
          <a:xfrm flipH="1">
            <a:off x="5621265" y="2922476"/>
            <a:ext cx="585694" cy="67733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13" name="CuadroTexto 12">
            <a:extLst>
              <a:ext uri="{FF2B5EF4-FFF2-40B4-BE49-F238E27FC236}">
                <a16:creationId xmlns:a16="http://schemas.microsoft.com/office/drawing/2014/main" id="{96453079-12CD-41DC-94B4-CAB276FC8B4D}"/>
              </a:ext>
            </a:extLst>
          </p:cNvPr>
          <p:cNvSpPr txBox="1"/>
          <p:nvPr/>
        </p:nvSpPr>
        <p:spPr>
          <a:xfrm>
            <a:off x="778933" y="4233333"/>
            <a:ext cx="10464800" cy="830997"/>
          </a:xfrm>
          <a:prstGeom prst="rect">
            <a:avLst/>
          </a:prstGeom>
          <a:noFill/>
        </p:spPr>
        <p:txBody>
          <a:bodyPr wrap="square" rtlCol="0">
            <a:spAutoFit/>
          </a:bodyPr>
          <a:lstStyle/>
          <a:p>
            <a:pPr marL="457200" indent="-457200" algn="ctr">
              <a:buFont typeface="+mj-lt"/>
              <a:buAutoNum type="arabicPeriod"/>
            </a:pPr>
            <a:r>
              <a:rPr lang="es-MX" sz="2400" u="sng" dirty="0">
                <a:solidFill>
                  <a:srgbClr val="FF0000"/>
                </a:solidFill>
              </a:rPr>
              <a:t>Asignatura del currículo base </a:t>
            </a:r>
            <a:r>
              <a:rPr lang="es-MX" sz="2400" dirty="0"/>
              <a:t>a considerar en la planificación de las carreras. </a:t>
            </a:r>
          </a:p>
          <a:p>
            <a:pPr marL="457200" indent="-457200" algn="ctr">
              <a:buFont typeface="+mj-lt"/>
              <a:buAutoNum type="arabicPeriod"/>
            </a:pPr>
            <a:r>
              <a:rPr lang="es-MX" sz="2400" dirty="0"/>
              <a:t>Se sugiere 1 frecuencia semanal entre las semanas dos y la cinco. </a:t>
            </a:r>
          </a:p>
        </p:txBody>
      </p:sp>
    </p:spTree>
    <p:extLst>
      <p:ext uri="{BB962C8B-B14F-4D97-AF65-F5344CB8AC3E}">
        <p14:creationId xmlns:p14="http://schemas.microsoft.com/office/powerpoint/2010/main" val="338997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Freeform 778"/>
          <p:cNvSpPr/>
          <p:nvPr/>
        </p:nvSpPr>
        <p:spPr>
          <a:xfrm>
            <a:off x="1524000" y="0"/>
            <a:ext cx="9144000" cy="6858000"/>
          </a:xfrm>
          <a:custGeom>
            <a:avLst/>
            <a:gdLst/>
            <a:ahLst/>
            <a:cxnLst/>
            <a:rect l="0" t="0" r="0" b="0"/>
            <a:pathLst>
              <a:path w="9144000" h="6858000">
                <a:moveTo>
                  <a:pt x="0" y="6858000"/>
                </a:moveTo>
                <a:lnTo>
                  <a:pt x="9144000" y="6858000"/>
                </a:lnTo>
                <a:lnTo>
                  <a:pt x="9144000" y="0"/>
                </a:lnTo>
                <a:lnTo>
                  <a:pt x="0" y="0"/>
                </a:lnTo>
                <a:lnTo>
                  <a:pt x="0" y="6858000"/>
                </a:lnTo>
                <a:close/>
              </a:path>
            </a:pathLst>
          </a:custGeom>
          <a:solidFill>
            <a:srgbClr val="EE192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9" name="Freeform 779"/>
          <p:cNvSpPr/>
          <p:nvPr/>
        </p:nvSpPr>
        <p:spPr>
          <a:xfrm>
            <a:off x="6301740" y="454152"/>
            <a:ext cx="4108704" cy="2862072"/>
          </a:xfrm>
          <a:custGeom>
            <a:avLst/>
            <a:gdLst/>
            <a:ahLst/>
            <a:cxnLst/>
            <a:rect l="0" t="0" r="0" b="0"/>
            <a:pathLst>
              <a:path w="4108704" h="2862072">
                <a:moveTo>
                  <a:pt x="0" y="2862072"/>
                </a:moveTo>
                <a:lnTo>
                  <a:pt x="4108704" y="2862072"/>
                </a:lnTo>
                <a:lnTo>
                  <a:pt x="4108704" y="0"/>
                </a:lnTo>
                <a:lnTo>
                  <a:pt x="0" y="0"/>
                </a:lnTo>
                <a:lnTo>
                  <a:pt x="0" y="2862072"/>
                </a:lnTo>
                <a:close/>
              </a:path>
            </a:pathLst>
          </a:custGeom>
          <a:noFill/>
          <a:ln w="9144" cap="flat" cmpd="sng">
            <a:solidFill>
              <a:srgbClr val="FF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80" name="Picture 10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1" y="3419855"/>
            <a:ext cx="9135491" cy="3438144"/>
          </a:xfrm>
          <a:prstGeom prst="rect">
            <a:avLst/>
          </a:prstGeom>
          <a:noFill/>
          <a:extLst/>
        </p:spPr>
      </p:pic>
      <p:pic>
        <p:nvPicPr>
          <p:cNvPr id="781" name="Picture 10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22704" y="1162813"/>
            <a:ext cx="4273296" cy="1383791"/>
          </a:xfrm>
          <a:prstGeom prst="rect">
            <a:avLst/>
          </a:prstGeom>
          <a:noFill/>
          <a:extLst/>
        </p:spPr>
      </p:pic>
      <p:sp>
        <p:nvSpPr>
          <p:cNvPr id="782" name="Rectangle 782"/>
          <p:cNvSpPr/>
          <p:nvPr/>
        </p:nvSpPr>
        <p:spPr>
          <a:xfrm>
            <a:off x="6394704" y="504063"/>
            <a:ext cx="3974592" cy="1337289"/>
          </a:xfrm>
          <a:prstGeom prst="rect">
            <a:avLst/>
          </a:prstGeom>
        </p:spPr>
        <p:txBody>
          <a:bodyPr wrap="square" lIns="0" tIns="0" rIns="0" bIns="0">
            <a:spAutoFit/>
          </a:bodyPr>
          <a:lstStyle/>
          <a:p>
            <a:pPr algn="just">
              <a:lnSpc>
                <a:spcPct val="150000"/>
              </a:lnSpc>
            </a:pPr>
            <a:r>
              <a:rPr lang="es-MX" sz="2000" b="1" dirty="0">
                <a:solidFill>
                  <a:schemeClr val="bg1"/>
                </a:solidFill>
              </a:rPr>
              <a:t>Ajustes para la culminación de estudios y continuidad del proceso de formación de pregrado. </a:t>
            </a:r>
          </a:p>
        </p:txBody>
      </p:sp>
      <p:sp>
        <p:nvSpPr>
          <p:cNvPr id="783" name="Rectangle 783"/>
          <p:cNvSpPr/>
          <p:nvPr/>
        </p:nvSpPr>
        <p:spPr>
          <a:xfrm>
            <a:off x="6553200" y="2406648"/>
            <a:ext cx="3161100" cy="722570"/>
          </a:xfrm>
          <a:prstGeom prst="rect">
            <a:avLst/>
          </a:prstGeom>
        </p:spPr>
        <p:txBody>
          <a:bodyPr wrap="square" lIns="0" tIns="0" rIns="0" bIns="0">
            <a:spAutoFit/>
          </a:bodyPr>
          <a:lstStyle/>
          <a:p>
            <a:pPr algn="ctr"/>
            <a:r>
              <a:rPr lang="en-US" sz="2004" b="1" dirty="0">
                <a:solidFill>
                  <a:srgbClr val="FFFFFF"/>
                </a:solidFill>
              </a:rPr>
              <a:t>Facultad</a:t>
            </a:r>
            <a:r>
              <a:rPr lang="en-US" sz="2004" b="1" spc="-26" dirty="0">
                <a:solidFill>
                  <a:srgbClr val="FFFFFF"/>
                </a:solidFill>
              </a:rPr>
              <a:t> </a:t>
            </a:r>
            <a:r>
              <a:rPr lang="en-US" sz="2004" b="1" dirty="0">
                <a:solidFill>
                  <a:srgbClr val="FFFFFF"/>
                </a:solidFill>
              </a:rPr>
              <a:t>de </a:t>
            </a:r>
            <a:r>
              <a:rPr lang="en-US" sz="2004" b="1" dirty="0" err="1">
                <a:solidFill>
                  <a:srgbClr val="FFFFFF"/>
                </a:solidFill>
              </a:rPr>
              <a:t>Cultura</a:t>
            </a:r>
            <a:r>
              <a:rPr lang="en-US" sz="2004" b="1" dirty="0">
                <a:solidFill>
                  <a:srgbClr val="FFFFFF"/>
                </a:solidFill>
              </a:rPr>
              <a:t> </a:t>
            </a:r>
            <a:r>
              <a:rPr lang="en-US" sz="2004" b="1" dirty="0" err="1">
                <a:solidFill>
                  <a:srgbClr val="FFFFFF"/>
                </a:solidFill>
              </a:rPr>
              <a:t>Física</a:t>
            </a:r>
            <a:endParaRPr lang="en-US" sz="2004" b="1" dirty="0">
              <a:solidFill>
                <a:srgbClr val="FFFFFF"/>
              </a:solidFill>
            </a:endParaRPr>
          </a:p>
          <a:p>
            <a:pPr marL="169164" algn="ctr">
              <a:lnSpc>
                <a:spcPts val="3600"/>
              </a:lnSpc>
            </a:pPr>
            <a:r>
              <a:rPr lang="en-US" sz="2006" b="1" dirty="0">
                <a:solidFill>
                  <a:srgbClr val="FFFFFF"/>
                </a:solidFill>
              </a:rPr>
              <a:t>Curso</a:t>
            </a:r>
            <a:r>
              <a:rPr lang="en-US" sz="2006" b="1" spc="-18" dirty="0">
                <a:solidFill>
                  <a:srgbClr val="FFFFFF"/>
                </a:solidFill>
              </a:rPr>
              <a:t> </a:t>
            </a:r>
            <a:r>
              <a:rPr lang="en-US" sz="2006" b="1" dirty="0">
                <a:solidFill>
                  <a:srgbClr val="FFFFFF"/>
                </a:solidFill>
              </a:rPr>
              <a:t>2019</a:t>
            </a:r>
            <a:r>
              <a:rPr lang="en-US" sz="2006" b="1" spc="-13" dirty="0">
                <a:solidFill>
                  <a:srgbClr val="FFFFFF"/>
                </a:solidFill>
              </a:rPr>
              <a:t> </a:t>
            </a:r>
            <a:r>
              <a:rPr lang="en-US" sz="2006" b="1" spc="543" dirty="0">
                <a:solidFill>
                  <a:srgbClr val="FFFFFF"/>
                </a:solidFill>
              </a:rPr>
              <a:t>-</a:t>
            </a:r>
            <a:r>
              <a:rPr lang="en-US" sz="2006" b="1" dirty="0">
                <a:solidFill>
                  <a:srgbClr val="FFFFFF"/>
                </a:solidFill>
              </a:rPr>
              <a:t>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800B29E-0B1B-4EA3-B9E3-B259BDEC6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8"/>
            <a:ext cx="3347864" cy="9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CuadroTexto">
            <a:extLst>
              <a:ext uri="{FF2B5EF4-FFF2-40B4-BE49-F238E27FC236}">
                <a16:creationId xmlns:a16="http://schemas.microsoft.com/office/drawing/2014/main" id="{E3981966-595B-490F-8A66-331471D987D7}"/>
              </a:ext>
            </a:extLst>
          </p:cNvPr>
          <p:cNvSpPr txBox="1"/>
          <p:nvPr/>
        </p:nvSpPr>
        <p:spPr>
          <a:xfrm>
            <a:off x="3463158" y="0"/>
            <a:ext cx="8728841" cy="1077218"/>
          </a:xfrm>
          <a:prstGeom prst="rect">
            <a:avLst/>
          </a:prstGeom>
          <a:solidFill>
            <a:srgbClr val="FF0000"/>
          </a:solidFill>
        </p:spPr>
        <p:txBody>
          <a:bodyPr wrap="square" rtlCol="0">
            <a:spAutoFit/>
          </a:bodyPr>
          <a:lstStyle/>
          <a:p>
            <a:pPr algn="ctr"/>
            <a:r>
              <a:rPr lang="es-MX" sz="3200" b="1" dirty="0">
                <a:solidFill>
                  <a:schemeClr val="bg1"/>
                </a:solidFill>
              </a:rPr>
              <a:t>Datos generales </a:t>
            </a:r>
          </a:p>
          <a:p>
            <a:pPr algn="ctr"/>
            <a:r>
              <a:rPr lang="es-MX" sz="3200" b="1" dirty="0">
                <a:solidFill>
                  <a:schemeClr val="bg1"/>
                </a:solidFill>
              </a:rPr>
              <a:t> Facultad de Cultura Física</a:t>
            </a:r>
          </a:p>
        </p:txBody>
      </p:sp>
      <p:graphicFrame>
        <p:nvGraphicFramePr>
          <p:cNvPr id="6" name="Tabla 5">
            <a:extLst>
              <a:ext uri="{FF2B5EF4-FFF2-40B4-BE49-F238E27FC236}">
                <a16:creationId xmlns:a16="http://schemas.microsoft.com/office/drawing/2014/main" id="{152BEF68-5F17-4FCC-99FA-86C0F1CFC5B8}"/>
              </a:ext>
            </a:extLst>
          </p:cNvPr>
          <p:cNvGraphicFramePr>
            <a:graphicFrameLocks noGrp="1"/>
          </p:cNvGraphicFramePr>
          <p:nvPr>
            <p:extLst>
              <p:ext uri="{D42A27DB-BD31-4B8C-83A1-F6EECF244321}">
                <p14:modId xmlns:p14="http://schemas.microsoft.com/office/powerpoint/2010/main" val="3674971420"/>
              </p:ext>
            </p:extLst>
          </p:nvPr>
        </p:nvGraphicFramePr>
        <p:xfrm>
          <a:off x="1032933" y="1625599"/>
          <a:ext cx="10159999" cy="3335864"/>
        </p:xfrm>
        <a:graphic>
          <a:graphicData uri="http://schemas.openxmlformats.org/drawingml/2006/table">
            <a:tbl>
              <a:tblPr firstRow="1" firstCol="1" bandRow="1"/>
              <a:tblGrid>
                <a:gridCol w="1451273">
                  <a:extLst>
                    <a:ext uri="{9D8B030D-6E8A-4147-A177-3AD203B41FA5}">
                      <a16:colId xmlns:a16="http://schemas.microsoft.com/office/drawing/2014/main" val="1565041495"/>
                    </a:ext>
                  </a:extLst>
                </a:gridCol>
                <a:gridCol w="1451273">
                  <a:extLst>
                    <a:ext uri="{9D8B030D-6E8A-4147-A177-3AD203B41FA5}">
                      <a16:colId xmlns:a16="http://schemas.microsoft.com/office/drawing/2014/main" val="3387589270"/>
                    </a:ext>
                  </a:extLst>
                </a:gridCol>
                <a:gridCol w="1451273">
                  <a:extLst>
                    <a:ext uri="{9D8B030D-6E8A-4147-A177-3AD203B41FA5}">
                      <a16:colId xmlns:a16="http://schemas.microsoft.com/office/drawing/2014/main" val="512992403"/>
                    </a:ext>
                  </a:extLst>
                </a:gridCol>
                <a:gridCol w="1451273">
                  <a:extLst>
                    <a:ext uri="{9D8B030D-6E8A-4147-A177-3AD203B41FA5}">
                      <a16:colId xmlns:a16="http://schemas.microsoft.com/office/drawing/2014/main" val="1930584964"/>
                    </a:ext>
                  </a:extLst>
                </a:gridCol>
                <a:gridCol w="1451273">
                  <a:extLst>
                    <a:ext uri="{9D8B030D-6E8A-4147-A177-3AD203B41FA5}">
                      <a16:colId xmlns:a16="http://schemas.microsoft.com/office/drawing/2014/main" val="1146711813"/>
                    </a:ext>
                  </a:extLst>
                </a:gridCol>
                <a:gridCol w="1451273">
                  <a:extLst>
                    <a:ext uri="{9D8B030D-6E8A-4147-A177-3AD203B41FA5}">
                      <a16:colId xmlns:a16="http://schemas.microsoft.com/office/drawing/2014/main" val="2739423765"/>
                    </a:ext>
                  </a:extLst>
                </a:gridCol>
                <a:gridCol w="1452361">
                  <a:extLst>
                    <a:ext uri="{9D8B030D-6E8A-4147-A177-3AD203B41FA5}">
                      <a16:colId xmlns:a16="http://schemas.microsoft.com/office/drawing/2014/main" val="2714235749"/>
                    </a:ext>
                  </a:extLst>
                </a:gridCol>
              </a:tblGrid>
              <a:tr h="416983">
                <a:tc gridSpan="7">
                  <a:txBody>
                    <a:bodyPr/>
                    <a:lstStyle/>
                    <a:p>
                      <a:pPr algn="ctr">
                        <a:lnSpc>
                          <a:spcPct val="107000"/>
                        </a:lnSpc>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Curso Diurno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689038132"/>
                  </a:ext>
                </a:extLst>
              </a:tr>
              <a:tr h="416983">
                <a:tc>
                  <a:txBody>
                    <a:bodyPr/>
                    <a:lstStyle/>
                    <a:p>
                      <a:pPr algn="ctr">
                        <a:lnSpc>
                          <a:spcPct val="107000"/>
                        </a:lnSpc>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1er año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2do año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3er año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4to año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5to año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6to año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700266"/>
                  </a:ext>
                </a:extLst>
              </a:tr>
              <a:tr h="416983">
                <a:tc>
                  <a:txBody>
                    <a:bodyPr/>
                    <a:lstStyle/>
                    <a:p>
                      <a:pPr algn="ct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606423"/>
                  </a:ext>
                </a:extLst>
              </a:tr>
              <a:tr h="416983">
                <a:tc gridSpan="7">
                  <a:txBody>
                    <a:bodyPr/>
                    <a:lstStyle/>
                    <a:p>
                      <a:pPr algn="ctr">
                        <a:lnSpc>
                          <a:spcPct val="107000"/>
                        </a:lnSpc>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Curso por Encuentro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61899568"/>
                  </a:ext>
                </a:extLst>
              </a:tr>
              <a:tr h="416983">
                <a:tc>
                  <a:txBody>
                    <a:bodyPr/>
                    <a:lstStyle/>
                    <a:p>
                      <a:pPr algn="ct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204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629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29063"/>
                  </a:ext>
                </a:extLst>
              </a:tr>
              <a:tr h="416983">
                <a:tc>
                  <a:txBody>
                    <a:bodyPr/>
                    <a:lstStyle/>
                    <a:p>
                      <a:pPr algn="ct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98208"/>
                  </a:ext>
                </a:extLst>
              </a:tr>
              <a:tr h="416983">
                <a:tc gridSpan="7">
                  <a:txBody>
                    <a:bodyPr/>
                    <a:lstStyle/>
                    <a:p>
                      <a:pPr algn="ctr">
                        <a:lnSpc>
                          <a:spcPct val="107000"/>
                        </a:lnSpc>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Educación Superior de Ciclo Corto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50336741"/>
                  </a:ext>
                </a:extLst>
              </a:tr>
              <a:tr h="416983">
                <a:tc>
                  <a:txBody>
                    <a:bodyPr/>
                    <a:lstStyle/>
                    <a:p>
                      <a:pPr algn="ct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999029"/>
                  </a:ext>
                </a:extLst>
              </a:tr>
            </a:tbl>
          </a:graphicData>
        </a:graphic>
      </p:graphicFrame>
      <p:sp>
        <p:nvSpPr>
          <p:cNvPr id="7" name="CuadroTexto 6">
            <a:extLst>
              <a:ext uri="{FF2B5EF4-FFF2-40B4-BE49-F238E27FC236}">
                <a16:creationId xmlns:a16="http://schemas.microsoft.com/office/drawing/2014/main" id="{275FEA01-4E89-4B5E-8C2F-F39892D21AFD}"/>
              </a:ext>
            </a:extLst>
          </p:cNvPr>
          <p:cNvSpPr txBox="1"/>
          <p:nvPr/>
        </p:nvSpPr>
        <p:spPr>
          <a:xfrm>
            <a:off x="999068" y="5321755"/>
            <a:ext cx="10193864" cy="1200329"/>
          </a:xfrm>
          <a:prstGeom prst="rect">
            <a:avLst/>
          </a:prstGeom>
          <a:noFill/>
        </p:spPr>
        <p:txBody>
          <a:bodyPr wrap="square" rtlCol="0">
            <a:spAutoFit/>
          </a:bodyPr>
          <a:lstStyle/>
          <a:p>
            <a:r>
              <a:rPr lang="es-MX" b="1" dirty="0"/>
              <a:t>Otros datos: </a:t>
            </a:r>
          </a:p>
          <a:p>
            <a:r>
              <a:rPr lang="es-MX" dirty="0"/>
              <a:t>186 estudiantes no son del municipio cabecera</a:t>
            </a:r>
          </a:p>
          <a:p>
            <a:r>
              <a:rPr lang="es-MX" dirty="0"/>
              <a:t>140 becados</a:t>
            </a:r>
          </a:p>
          <a:p>
            <a:r>
              <a:rPr lang="es-MX" dirty="0"/>
              <a:t> 69 de año terminal </a:t>
            </a:r>
          </a:p>
        </p:txBody>
      </p:sp>
      <p:sp>
        <p:nvSpPr>
          <p:cNvPr id="2" name="Flecha: hacia abajo 1">
            <a:extLst>
              <a:ext uri="{FF2B5EF4-FFF2-40B4-BE49-F238E27FC236}">
                <a16:creationId xmlns:a16="http://schemas.microsoft.com/office/drawing/2014/main" id="{765BE1AD-9270-43F6-8B05-62D00BD61268}"/>
              </a:ext>
            </a:extLst>
          </p:cNvPr>
          <p:cNvSpPr/>
          <p:nvPr/>
        </p:nvSpPr>
        <p:spPr>
          <a:xfrm>
            <a:off x="10075333" y="5047595"/>
            <a:ext cx="626535" cy="548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A4FD23FE-76F7-4F72-9B30-A5C312D9B203}"/>
              </a:ext>
            </a:extLst>
          </p:cNvPr>
          <p:cNvSpPr/>
          <p:nvPr/>
        </p:nvSpPr>
        <p:spPr>
          <a:xfrm>
            <a:off x="6772597" y="5463015"/>
            <a:ext cx="4727384" cy="923330"/>
          </a:xfrm>
          <a:prstGeom prst="rect">
            <a:avLst/>
          </a:prstGeom>
          <a:noFill/>
        </p:spPr>
        <p:txBody>
          <a:bodyPr wrap="non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996 estudiantes</a:t>
            </a:r>
          </a:p>
        </p:txBody>
      </p:sp>
    </p:spTree>
    <p:extLst>
      <p:ext uri="{BB962C8B-B14F-4D97-AF65-F5344CB8AC3E}">
        <p14:creationId xmlns:p14="http://schemas.microsoft.com/office/powerpoint/2010/main" val="123833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119539" y="1218150"/>
            <a:ext cx="3259661" cy="26236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ts val="4000"/>
              </a:lnSpc>
              <a:spcBef>
                <a:spcPts val="0"/>
              </a:spcBef>
              <a:spcAft>
                <a:spcPts val="0"/>
              </a:spcAft>
              <a:buClrTx/>
              <a:buSzTx/>
              <a:buFontTx/>
              <a:buNone/>
              <a:tabLst/>
              <a:defRPr/>
            </a:pPr>
            <a:r>
              <a:rPr kumimoji="0" lang="es-ES" sz="2800" b="1" i="0" u="sng" strike="noStrike" kern="1200" cap="none" spc="0" normalizeH="0" baseline="0" noProof="0" dirty="0">
                <a:ln>
                  <a:noFill/>
                </a:ln>
                <a:solidFill>
                  <a:prstClr val="black"/>
                </a:solidFill>
                <a:effectLst/>
                <a:uLnTx/>
                <a:uFillTx/>
                <a:latin typeface="Calibri"/>
                <a:ea typeface="+mn-ea"/>
                <a:cs typeface="+mn-cs"/>
              </a:rPr>
              <a:t>Curso Diurno</a:t>
            </a:r>
          </a:p>
          <a:p>
            <a:pPr marL="0" marR="0" lvl="0" indent="0" algn="ctr" defTabSz="914400" rtl="0" eaLnBrk="1" fontAlgn="auto" latinLnBrk="0" hangingPunct="1">
              <a:lnSpc>
                <a:spcPts val="4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a:ea typeface="+mn-ea"/>
                <a:cs typeface="+mn-cs"/>
              </a:rPr>
              <a:t>4to año: 64</a:t>
            </a:r>
          </a:p>
          <a:p>
            <a:pPr marL="0" marR="0" lvl="0" indent="0" algn="ctr" defTabSz="914400" rtl="0" eaLnBrk="1" fontAlgn="auto" latinLnBrk="0" hangingPunct="1">
              <a:lnSpc>
                <a:spcPts val="4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a:ea typeface="+mn-ea"/>
                <a:cs typeface="+mn-cs"/>
              </a:rPr>
              <a:t>5to año: 92</a:t>
            </a:r>
          </a:p>
          <a:p>
            <a:pPr marL="0" marR="0" lvl="0" indent="0" algn="ctr" defTabSz="914400" rtl="0" eaLnBrk="1" fontAlgn="auto" latinLnBrk="0" hangingPunct="1">
              <a:lnSpc>
                <a:spcPts val="4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a:ea typeface="+mn-ea"/>
                <a:cs typeface="+mn-cs"/>
              </a:rPr>
              <a:t>6to año:</a:t>
            </a:r>
            <a:r>
              <a:rPr kumimoji="0" lang="es-ES" sz="2800" b="0" i="0" u="none" strike="noStrike" kern="1200" cap="none" spc="0" normalizeH="0" baseline="0" noProof="0" dirty="0">
                <a:ln>
                  <a:noFill/>
                </a:ln>
                <a:solidFill>
                  <a:prstClr val="black"/>
                </a:solidFill>
                <a:effectLst/>
                <a:uLnTx/>
                <a:uFillTx/>
                <a:latin typeface="Calibri"/>
                <a:ea typeface="+mn-ea"/>
                <a:cs typeface="+mn-cs"/>
              </a:rPr>
              <a:t> </a:t>
            </a:r>
            <a:r>
              <a:rPr kumimoji="0" lang="es-ES" sz="2800" b="1" i="0" u="none" strike="noStrike" kern="1200" cap="none" spc="0" normalizeH="0" baseline="0" noProof="0" dirty="0">
                <a:ln>
                  <a:noFill/>
                </a:ln>
                <a:solidFill>
                  <a:prstClr val="black"/>
                </a:solidFill>
                <a:effectLst/>
                <a:uLnTx/>
                <a:uFillTx/>
                <a:latin typeface="Calibri"/>
                <a:ea typeface="+mn-ea"/>
                <a:cs typeface="+mn-cs"/>
              </a:rPr>
              <a:t>6</a:t>
            </a:r>
          </a:p>
          <a:p>
            <a:pPr marL="0" marR="0" lvl="0" indent="0" algn="ctr" defTabSz="914400" rtl="0" eaLnBrk="1" fontAlgn="auto" latinLnBrk="0" hangingPunct="1">
              <a:lnSpc>
                <a:spcPts val="4000"/>
              </a:lnSpc>
              <a:spcBef>
                <a:spcPts val="0"/>
              </a:spcBef>
              <a:spcAft>
                <a:spcPts val="0"/>
              </a:spcAft>
              <a:buClrTx/>
              <a:buSzTx/>
              <a:buFontTx/>
              <a:buNone/>
              <a:tabLst/>
              <a:defRPr/>
            </a:pPr>
            <a:r>
              <a:rPr lang="es-ES" sz="2800" b="1" dirty="0">
                <a:solidFill>
                  <a:srgbClr val="FF0000"/>
                </a:solidFill>
                <a:latin typeface="Calibri"/>
              </a:rPr>
              <a:t>Pendiente: 1</a:t>
            </a:r>
            <a:endParaRPr kumimoji="0" lang="es-ES" sz="2800" b="1" i="0" u="none" strike="noStrike" kern="1200" cap="none" spc="0" normalizeH="0" baseline="0" noProof="0" dirty="0">
              <a:ln>
                <a:noFill/>
              </a:ln>
              <a:solidFill>
                <a:srgbClr val="FF0000"/>
              </a:solidFill>
              <a:effectLst/>
              <a:uLnTx/>
              <a:uFillTx/>
              <a:latin typeface="Calibri"/>
            </a:endParaRPr>
          </a:p>
        </p:txBody>
      </p:sp>
      <p:sp>
        <p:nvSpPr>
          <p:cNvPr id="5" name="4 Rectángulo redondeado"/>
          <p:cNvSpPr/>
          <p:nvPr/>
        </p:nvSpPr>
        <p:spPr>
          <a:xfrm>
            <a:off x="4135585" y="1602152"/>
            <a:ext cx="3543688" cy="13090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FF0000"/>
                </a:solidFill>
                <a:effectLst/>
                <a:uLnTx/>
                <a:uFillTx/>
                <a:latin typeface="Calibri"/>
                <a:ea typeface="+mn-ea"/>
                <a:cs typeface="+mn-cs"/>
              </a:rPr>
              <a:t>163 </a:t>
            </a:r>
            <a:r>
              <a:rPr kumimoji="0" lang="es-ES" sz="2800" b="1" i="0" u="none" strike="noStrike" kern="1200" cap="none" spc="0" normalizeH="0" baseline="0" noProof="0" dirty="0">
                <a:ln>
                  <a:noFill/>
                </a:ln>
                <a:solidFill>
                  <a:srgbClr val="FF0000"/>
                </a:solidFill>
                <a:effectLst/>
                <a:uLnTx/>
                <a:uFillTx/>
                <a:latin typeface="Calibri"/>
                <a:ea typeface="+mn-ea"/>
                <a:cs typeface="+mn-cs"/>
              </a:rPr>
              <a:t>estudiantes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5 Flecha derecha"/>
          <p:cNvSpPr/>
          <p:nvPr/>
        </p:nvSpPr>
        <p:spPr>
          <a:xfrm>
            <a:off x="1869439" y="1907226"/>
            <a:ext cx="1920222" cy="71257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a:ea typeface="+mn-ea"/>
                <a:cs typeface="+mn-cs"/>
              </a:rPr>
              <a:t>Matrícula</a:t>
            </a:r>
          </a:p>
        </p:txBody>
      </p:sp>
      <p:sp>
        <p:nvSpPr>
          <p:cNvPr id="7" name="2 CuadroTexto">
            <a:extLst>
              <a:ext uri="{FF2B5EF4-FFF2-40B4-BE49-F238E27FC236}">
                <a16:creationId xmlns:a16="http://schemas.microsoft.com/office/drawing/2014/main" id="{42015394-BEC3-4B92-8F54-E6339CCB8153}"/>
              </a:ext>
            </a:extLst>
          </p:cNvPr>
          <p:cNvSpPr txBox="1"/>
          <p:nvPr/>
        </p:nvSpPr>
        <p:spPr>
          <a:xfrm>
            <a:off x="3570736" y="-53788"/>
            <a:ext cx="8621264" cy="1077218"/>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chemeClr val="bg1"/>
                </a:solidFill>
                <a:effectLst/>
                <a:uLnTx/>
                <a:uFillTx/>
                <a:latin typeface="Calibri"/>
                <a:ea typeface="+mn-ea"/>
                <a:cs typeface="+mn-cs"/>
              </a:rPr>
              <a:t>Estudiantes </a:t>
            </a:r>
            <a:r>
              <a:rPr lang="es-ES" sz="3200" b="1" dirty="0">
                <a:solidFill>
                  <a:schemeClr val="bg1"/>
                </a:solidFill>
                <a:latin typeface="Calibri"/>
              </a:rPr>
              <a:t>d</a:t>
            </a:r>
            <a:r>
              <a:rPr kumimoji="0" lang="es-ES" sz="3200" b="1" i="0" u="none" strike="noStrike" kern="1200" cap="none" spc="0" normalizeH="0" baseline="0" noProof="0" dirty="0">
                <a:ln>
                  <a:noFill/>
                </a:ln>
                <a:solidFill>
                  <a:schemeClr val="bg1"/>
                </a:solidFill>
                <a:effectLst/>
                <a:uLnTx/>
                <a:uFillTx/>
                <a:latin typeface="Calibri"/>
                <a:ea typeface="+mn-ea"/>
                <a:cs typeface="+mn-cs"/>
              </a:rPr>
              <a:t>e la  FCF en culminación de estudios</a:t>
            </a:r>
            <a:endParaRPr kumimoji="0" lang="es-ES" sz="3200" b="0" i="0" u="none" strike="noStrike" kern="1200" cap="none" spc="0" normalizeH="0" baseline="0" noProof="0" dirty="0">
              <a:ln>
                <a:noFill/>
              </a:ln>
              <a:solidFill>
                <a:schemeClr val="bg1"/>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chemeClr val="bg1"/>
                </a:solidFill>
                <a:effectLst/>
                <a:uLnTx/>
                <a:uFillTx/>
                <a:latin typeface="Calibri"/>
                <a:ea typeface="+mn-ea"/>
                <a:cs typeface="+mn-cs"/>
              </a:rPr>
              <a:t>Curso académico 2019 -2020</a:t>
            </a:r>
          </a:p>
        </p:txBody>
      </p:sp>
      <p:pic>
        <p:nvPicPr>
          <p:cNvPr id="8" name="Picture 3">
            <a:extLst>
              <a:ext uri="{FF2B5EF4-FFF2-40B4-BE49-F238E27FC236}">
                <a16:creationId xmlns:a16="http://schemas.microsoft.com/office/drawing/2014/main" id="{D6B04953-AA92-4330-86F8-51CC8FDC3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72" y="-18932"/>
            <a:ext cx="334786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n 8">
            <a:extLst>
              <a:ext uri="{FF2B5EF4-FFF2-40B4-BE49-F238E27FC236}">
                <a16:creationId xmlns:a16="http://schemas.microsoft.com/office/drawing/2014/main" id="{2879D6DC-7E4A-40E1-A4CD-A70ABAAC476F}"/>
              </a:ext>
            </a:extLst>
          </p:cNvPr>
          <p:cNvPicPr>
            <a:picLocks noChangeAspect="1"/>
          </p:cNvPicPr>
          <p:nvPr/>
        </p:nvPicPr>
        <p:blipFill>
          <a:blip r:embed="rId3"/>
          <a:stretch>
            <a:fillRect/>
          </a:stretch>
        </p:blipFill>
        <p:spPr>
          <a:xfrm>
            <a:off x="386077" y="1773993"/>
            <a:ext cx="1298117" cy="979039"/>
          </a:xfrm>
          <a:prstGeom prst="rect">
            <a:avLst/>
          </a:prstGeom>
        </p:spPr>
      </p:pic>
      <p:sp>
        <p:nvSpPr>
          <p:cNvPr id="10" name="4 Rectángulo redondeado">
            <a:extLst>
              <a:ext uri="{FF2B5EF4-FFF2-40B4-BE49-F238E27FC236}">
                <a16:creationId xmlns:a16="http://schemas.microsoft.com/office/drawing/2014/main" id="{0E58F3FE-989D-4B54-8888-51539871F26B}"/>
              </a:ext>
            </a:extLst>
          </p:cNvPr>
          <p:cNvSpPr/>
          <p:nvPr/>
        </p:nvSpPr>
        <p:spPr>
          <a:xfrm>
            <a:off x="1816103" y="4716519"/>
            <a:ext cx="5909733" cy="1059603"/>
          </a:xfrm>
          <a:prstGeom prst="round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chemeClr val="tx1"/>
                </a:solidFill>
                <a:effectLst/>
                <a:uLnTx/>
                <a:uFillTx/>
                <a:latin typeface="Calibri"/>
                <a:ea typeface="+mn-ea"/>
                <a:cs typeface="+mn-cs"/>
              </a:rPr>
              <a:t> 172 POSIBLES GRADUADOS</a:t>
            </a:r>
          </a:p>
        </p:txBody>
      </p:sp>
      <p:sp>
        <p:nvSpPr>
          <p:cNvPr id="11" name="5 Flecha derecha">
            <a:extLst>
              <a:ext uri="{FF2B5EF4-FFF2-40B4-BE49-F238E27FC236}">
                <a16:creationId xmlns:a16="http://schemas.microsoft.com/office/drawing/2014/main" id="{6A16A865-105C-4E92-A379-8E10654DCEB0}"/>
              </a:ext>
            </a:extLst>
          </p:cNvPr>
          <p:cNvSpPr/>
          <p:nvPr/>
        </p:nvSpPr>
        <p:spPr>
          <a:xfrm>
            <a:off x="1869439" y="3749822"/>
            <a:ext cx="1920222" cy="71257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a:ea typeface="+mn-ea"/>
                <a:cs typeface="+mn-cs"/>
              </a:rPr>
              <a:t>Matrícula</a:t>
            </a:r>
          </a:p>
        </p:txBody>
      </p:sp>
      <p:sp>
        <p:nvSpPr>
          <p:cNvPr id="15" name="Rectángulo redondeado 14">
            <a:extLst>
              <a:ext uri="{FF2B5EF4-FFF2-40B4-BE49-F238E27FC236}">
                <a16:creationId xmlns:a16="http://schemas.microsoft.com/office/drawing/2014/main" id="{A86B4424-6416-43CC-BA39-CC02707DAFF0}"/>
              </a:ext>
            </a:extLst>
          </p:cNvPr>
          <p:cNvSpPr/>
          <p:nvPr/>
        </p:nvSpPr>
        <p:spPr>
          <a:xfrm>
            <a:off x="4135585" y="3510423"/>
            <a:ext cx="3543688" cy="10048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CuadroTexto 15">
            <a:extLst>
              <a:ext uri="{FF2B5EF4-FFF2-40B4-BE49-F238E27FC236}">
                <a16:creationId xmlns:a16="http://schemas.microsoft.com/office/drawing/2014/main" id="{3075F29F-A3AF-48A1-A2F8-4E79BC974088}"/>
              </a:ext>
            </a:extLst>
          </p:cNvPr>
          <p:cNvSpPr txBox="1"/>
          <p:nvPr/>
        </p:nvSpPr>
        <p:spPr>
          <a:xfrm>
            <a:off x="3760929" y="3711155"/>
            <a:ext cx="41117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Calibri"/>
                <a:ea typeface="+mn-ea"/>
                <a:cs typeface="+mn-cs"/>
              </a:rPr>
              <a:t>9 estudiantes</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B1D5F154-698A-45C8-990B-F69CBD74C2F3}"/>
              </a:ext>
            </a:extLst>
          </p:cNvPr>
          <p:cNvSpPr txBox="1"/>
          <p:nvPr/>
        </p:nvSpPr>
        <p:spPr>
          <a:xfrm>
            <a:off x="222872" y="3773199"/>
            <a:ext cx="1174120" cy="707886"/>
          </a:xfrm>
          <a:prstGeom prst="rect">
            <a:avLst/>
          </a:prstGeom>
          <a:solidFill>
            <a:schemeClr val="tx2">
              <a:lumMod val="20000"/>
              <a:lumOff val="80000"/>
            </a:schemeClr>
          </a:solidFill>
          <a:ln>
            <a:solidFill>
              <a:schemeClr val="accent1"/>
            </a:solidFill>
          </a:ln>
        </p:spPr>
        <p:txBody>
          <a:bodyPr wrap="square" rtlCol="0">
            <a:spAutoFit/>
          </a:bodyPr>
          <a:lstStyle/>
          <a:p>
            <a:r>
              <a:rPr lang="es-MX" sz="4000" dirty="0"/>
              <a:t>CPE</a:t>
            </a:r>
          </a:p>
        </p:txBody>
      </p:sp>
      <p:sp>
        <p:nvSpPr>
          <p:cNvPr id="17" name="Estrella: 12 puntas 16">
            <a:extLst>
              <a:ext uri="{FF2B5EF4-FFF2-40B4-BE49-F238E27FC236}">
                <a16:creationId xmlns:a16="http://schemas.microsoft.com/office/drawing/2014/main" id="{AB9F4B63-62CC-4D6C-A34F-AAFD9AE2D069}"/>
              </a:ext>
            </a:extLst>
          </p:cNvPr>
          <p:cNvSpPr/>
          <p:nvPr/>
        </p:nvSpPr>
        <p:spPr>
          <a:xfrm>
            <a:off x="8754532" y="4127142"/>
            <a:ext cx="1947333" cy="1624722"/>
          </a:xfrm>
          <a:prstGeom prst="star1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a:extLst>
              <a:ext uri="{FF2B5EF4-FFF2-40B4-BE49-F238E27FC236}">
                <a16:creationId xmlns:a16="http://schemas.microsoft.com/office/drawing/2014/main" id="{54263E2E-75B3-4AF2-9DF5-D04E2B3BE4A4}"/>
              </a:ext>
            </a:extLst>
          </p:cNvPr>
          <p:cNvSpPr txBox="1"/>
          <p:nvPr/>
        </p:nvSpPr>
        <p:spPr>
          <a:xfrm>
            <a:off x="9110133" y="4140558"/>
            <a:ext cx="1236133" cy="1200329"/>
          </a:xfrm>
          <a:prstGeom prst="rect">
            <a:avLst/>
          </a:prstGeom>
          <a:noFill/>
        </p:spPr>
        <p:txBody>
          <a:bodyPr wrap="square" rtlCol="0">
            <a:spAutoFit/>
          </a:bodyPr>
          <a:lstStyle/>
          <a:p>
            <a:pPr algn="ctr"/>
            <a:endParaRPr lang="es-MX" b="1" dirty="0"/>
          </a:p>
          <a:p>
            <a:pPr algn="ctr"/>
            <a:r>
              <a:rPr lang="es-MX" b="1" dirty="0"/>
              <a:t>9 </a:t>
            </a:r>
          </a:p>
          <a:p>
            <a:pPr algn="ctr"/>
            <a:r>
              <a:rPr lang="es-MX" b="1" dirty="0"/>
              <a:t>Títulos </a:t>
            </a:r>
          </a:p>
          <a:p>
            <a:pPr algn="ctr"/>
            <a:r>
              <a:rPr lang="es-MX" b="1" dirty="0"/>
              <a:t>de Oro </a:t>
            </a:r>
          </a:p>
        </p:txBody>
      </p:sp>
      <p:sp>
        <p:nvSpPr>
          <p:cNvPr id="19" name="CuadroTexto 18">
            <a:extLst>
              <a:ext uri="{FF2B5EF4-FFF2-40B4-BE49-F238E27FC236}">
                <a16:creationId xmlns:a16="http://schemas.microsoft.com/office/drawing/2014/main" id="{92C5A78F-C94B-4B38-BEFC-A6D33BD104DE}"/>
              </a:ext>
            </a:extLst>
          </p:cNvPr>
          <p:cNvSpPr txBox="1"/>
          <p:nvPr/>
        </p:nvSpPr>
        <p:spPr>
          <a:xfrm>
            <a:off x="9245968" y="5885101"/>
            <a:ext cx="104067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s-MX" b="1" dirty="0"/>
              <a:t>Eximidos</a:t>
            </a:r>
          </a:p>
        </p:txBody>
      </p:sp>
      <p:cxnSp>
        <p:nvCxnSpPr>
          <p:cNvPr id="22" name="Conector recto de flecha 21">
            <a:extLst>
              <a:ext uri="{FF2B5EF4-FFF2-40B4-BE49-F238E27FC236}">
                <a16:creationId xmlns:a16="http://schemas.microsoft.com/office/drawing/2014/main" id="{4CC0721C-CF23-4DA0-BE8C-FDD60F2C2A83}"/>
              </a:ext>
            </a:extLst>
          </p:cNvPr>
          <p:cNvCxnSpPr>
            <a:cxnSpLocks/>
          </p:cNvCxnSpPr>
          <p:nvPr/>
        </p:nvCxnSpPr>
        <p:spPr>
          <a:xfrm>
            <a:off x="9766303" y="5751864"/>
            <a:ext cx="0" cy="18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BCFE9621-5D6D-4EA1-AA11-38C64F936494}"/>
              </a:ext>
            </a:extLst>
          </p:cNvPr>
          <p:cNvCxnSpPr>
            <a:cxnSpLocks/>
            <a:stCxn id="19" idx="1"/>
          </p:cNvCxnSpPr>
          <p:nvPr/>
        </p:nvCxnSpPr>
        <p:spPr>
          <a:xfrm flipH="1">
            <a:off x="8906932" y="6069767"/>
            <a:ext cx="339036" cy="99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EF6F3DFE-E5E4-42D2-BD89-914FB396B1A8}"/>
              </a:ext>
            </a:extLst>
          </p:cNvPr>
          <p:cNvCxnSpPr>
            <a:cxnSpLocks/>
            <a:stCxn id="19" idx="3"/>
          </p:cNvCxnSpPr>
          <p:nvPr/>
        </p:nvCxnSpPr>
        <p:spPr>
          <a:xfrm>
            <a:off x="10286638" y="6069767"/>
            <a:ext cx="339036" cy="99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D6EF75A5-2C01-471D-9FCC-0191871D67A2}"/>
              </a:ext>
            </a:extLst>
          </p:cNvPr>
          <p:cNvSpPr txBox="1"/>
          <p:nvPr/>
        </p:nvSpPr>
        <p:spPr>
          <a:xfrm>
            <a:off x="7794485" y="6060155"/>
            <a:ext cx="1828799" cy="369332"/>
          </a:xfrm>
          <a:prstGeom prst="rect">
            <a:avLst/>
          </a:prstGeom>
          <a:noFill/>
        </p:spPr>
        <p:txBody>
          <a:bodyPr wrap="square" rtlCol="0">
            <a:spAutoFit/>
          </a:bodyPr>
          <a:lstStyle/>
          <a:p>
            <a:r>
              <a:rPr lang="es-MX" b="1" dirty="0"/>
              <a:t>Integrales</a:t>
            </a:r>
          </a:p>
        </p:txBody>
      </p:sp>
      <p:sp>
        <p:nvSpPr>
          <p:cNvPr id="35" name="CuadroTexto 34">
            <a:extLst>
              <a:ext uri="{FF2B5EF4-FFF2-40B4-BE49-F238E27FC236}">
                <a16:creationId xmlns:a16="http://schemas.microsoft.com/office/drawing/2014/main" id="{F65D062A-B71D-404F-812D-EA625B778956}"/>
              </a:ext>
            </a:extLst>
          </p:cNvPr>
          <p:cNvSpPr txBox="1"/>
          <p:nvPr/>
        </p:nvSpPr>
        <p:spPr>
          <a:xfrm>
            <a:off x="10735731" y="5792768"/>
            <a:ext cx="1279197" cy="923330"/>
          </a:xfrm>
          <a:prstGeom prst="rect">
            <a:avLst/>
          </a:prstGeom>
          <a:noFill/>
        </p:spPr>
        <p:txBody>
          <a:bodyPr wrap="square" rtlCol="0">
            <a:spAutoFit/>
          </a:bodyPr>
          <a:lstStyle/>
          <a:p>
            <a:pPr algn="ctr"/>
            <a:r>
              <a:rPr lang="es-MX" b="1" dirty="0"/>
              <a:t>Premio al mérito científico</a:t>
            </a:r>
          </a:p>
        </p:txBody>
      </p:sp>
    </p:spTree>
    <p:extLst>
      <p:ext uri="{BB962C8B-B14F-4D97-AF65-F5344CB8AC3E}">
        <p14:creationId xmlns:p14="http://schemas.microsoft.com/office/powerpoint/2010/main" val="96661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derecha"/>
          <p:cNvSpPr/>
          <p:nvPr/>
        </p:nvSpPr>
        <p:spPr>
          <a:xfrm>
            <a:off x="588196" y="1686707"/>
            <a:ext cx="2014855" cy="166667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Trabajo de diploma</a:t>
            </a:r>
          </a:p>
        </p:txBody>
      </p:sp>
      <p:sp>
        <p:nvSpPr>
          <p:cNvPr id="7" name="2 CuadroTexto">
            <a:extLst>
              <a:ext uri="{FF2B5EF4-FFF2-40B4-BE49-F238E27FC236}">
                <a16:creationId xmlns:a16="http://schemas.microsoft.com/office/drawing/2014/main" id="{42015394-BEC3-4B92-8F54-E6339CCB8153}"/>
              </a:ext>
            </a:extLst>
          </p:cNvPr>
          <p:cNvSpPr txBox="1"/>
          <p:nvPr/>
        </p:nvSpPr>
        <p:spPr>
          <a:xfrm>
            <a:off x="3570736" y="-53788"/>
            <a:ext cx="8621264" cy="1077218"/>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chemeClr val="bg1"/>
                </a:solidFill>
                <a:effectLst/>
                <a:uLnTx/>
                <a:uFillTx/>
                <a:latin typeface="Calibri"/>
                <a:ea typeface="+mn-ea"/>
                <a:cs typeface="+mn-cs"/>
              </a:rPr>
              <a:t>Estudiantes </a:t>
            </a:r>
            <a:r>
              <a:rPr lang="es-ES" sz="3200" b="1" dirty="0">
                <a:solidFill>
                  <a:schemeClr val="bg1"/>
                </a:solidFill>
                <a:latin typeface="Calibri"/>
              </a:rPr>
              <a:t>d</a:t>
            </a:r>
            <a:r>
              <a:rPr kumimoji="0" lang="es-ES" sz="3200" b="1" i="0" u="none" strike="noStrike" kern="1200" cap="none" spc="0" normalizeH="0" baseline="0" noProof="0" dirty="0">
                <a:ln>
                  <a:noFill/>
                </a:ln>
                <a:solidFill>
                  <a:schemeClr val="bg1"/>
                </a:solidFill>
                <a:effectLst/>
                <a:uLnTx/>
                <a:uFillTx/>
                <a:latin typeface="Calibri"/>
                <a:ea typeface="+mn-ea"/>
                <a:cs typeface="+mn-cs"/>
              </a:rPr>
              <a:t>e la  FCF en culminación de estudios</a:t>
            </a:r>
            <a:endParaRPr kumimoji="0" lang="es-ES" sz="3200" b="0" i="0" u="none" strike="noStrike" kern="1200" cap="none" spc="0" normalizeH="0" baseline="0" noProof="0" dirty="0">
              <a:ln>
                <a:noFill/>
              </a:ln>
              <a:solidFill>
                <a:schemeClr val="bg1"/>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chemeClr val="bg1"/>
                </a:solidFill>
                <a:effectLst/>
                <a:uLnTx/>
                <a:uFillTx/>
                <a:latin typeface="Calibri"/>
                <a:ea typeface="+mn-ea"/>
                <a:cs typeface="+mn-cs"/>
              </a:rPr>
              <a:t>Curso académico 2019 -2020</a:t>
            </a:r>
          </a:p>
        </p:txBody>
      </p:sp>
      <p:pic>
        <p:nvPicPr>
          <p:cNvPr id="8" name="Picture 3">
            <a:extLst>
              <a:ext uri="{FF2B5EF4-FFF2-40B4-BE49-F238E27FC236}">
                <a16:creationId xmlns:a16="http://schemas.microsoft.com/office/drawing/2014/main" id="{D6B04953-AA92-4330-86F8-51CC8FDC3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72" y="-18932"/>
            <a:ext cx="334786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B74CEF59-3813-46D3-AA6A-0A78BC8F383C}"/>
              </a:ext>
            </a:extLst>
          </p:cNvPr>
          <p:cNvPicPr>
            <a:picLocks noChangeAspect="1"/>
          </p:cNvPicPr>
          <p:nvPr/>
        </p:nvPicPr>
        <p:blipFill>
          <a:blip r:embed="rId3"/>
          <a:stretch>
            <a:fillRect/>
          </a:stretch>
        </p:blipFill>
        <p:spPr>
          <a:xfrm>
            <a:off x="6048384" y="1868569"/>
            <a:ext cx="1928955" cy="1200329"/>
          </a:xfrm>
          <a:prstGeom prst="rect">
            <a:avLst/>
          </a:prstGeom>
        </p:spPr>
      </p:pic>
      <p:sp>
        <p:nvSpPr>
          <p:cNvPr id="12" name="CuadroTexto 11">
            <a:extLst>
              <a:ext uri="{FF2B5EF4-FFF2-40B4-BE49-F238E27FC236}">
                <a16:creationId xmlns:a16="http://schemas.microsoft.com/office/drawing/2014/main" id="{3B3B8303-F925-43D2-8F53-15639384E7D6}"/>
              </a:ext>
            </a:extLst>
          </p:cNvPr>
          <p:cNvSpPr txBox="1"/>
          <p:nvPr/>
        </p:nvSpPr>
        <p:spPr>
          <a:xfrm flipH="1">
            <a:off x="6003974" y="1910778"/>
            <a:ext cx="2017773" cy="1200329"/>
          </a:xfrm>
          <a:prstGeom prst="rect">
            <a:avLst/>
          </a:prstGeom>
          <a:noFill/>
        </p:spPr>
        <p:txBody>
          <a:bodyPr wrap="square" rtlCol="0">
            <a:spAutoFit/>
          </a:bodyPr>
          <a:lstStyle/>
          <a:p>
            <a:pPr algn="ctr"/>
            <a:r>
              <a:rPr lang="es-MX" sz="2400" b="1" dirty="0">
                <a:solidFill>
                  <a:schemeClr val="bg1"/>
                </a:solidFill>
              </a:rPr>
              <a:t>Los que cumplan las normas</a:t>
            </a:r>
          </a:p>
        </p:txBody>
      </p:sp>
      <p:sp>
        <p:nvSpPr>
          <p:cNvPr id="14" name="CuadroTexto 13">
            <a:extLst>
              <a:ext uri="{FF2B5EF4-FFF2-40B4-BE49-F238E27FC236}">
                <a16:creationId xmlns:a16="http://schemas.microsoft.com/office/drawing/2014/main" id="{2CC186E8-E5CC-444C-92DB-A320AD1A546E}"/>
              </a:ext>
            </a:extLst>
          </p:cNvPr>
          <p:cNvSpPr txBox="1"/>
          <p:nvPr/>
        </p:nvSpPr>
        <p:spPr>
          <a:xfrm>
            <a:off x="548410" y="1225042"/>
            <a:ext cx="10827803" cy="461665"/>
          </a:xfrm>
          <a:prstGeom prst="rect">
            <a:avLst/>
          </a:prstGeom>
          <a:noFill/>
        </p:spPr>
        <p:txBody>
          <a:bodyPr wrap="square" rtlCol="0">
            <a:spAutoFit/>
          </a:bodyPr>
          <a:lstStyle/>
          <a:p>
            <a:r>
              <a:rPr lang="es-MX" sz="2400" b="1" dirty="0"/>
              <a:t>Antes de la COVID 19            </a:t>
            </a:r>
            <a:r>
              <a:rPr lang="es-MX" sz="2400" b="1" dirty="0">
                <a:solidFill>
                  <a:srgbClr val="FF0000"/>
                </a:solidFill>
              </a:rPr>
              <a:t>Proceso de recuperación</a:t>
            </a:r>
          </a:p>
        </p:txBody>
      </p:sp>
      <p:sp>
        <p:nvSpPr>
          <p:cNvPr id="19" name="4 Rectángulo redondeado">
            <a:extLst>
              <a:ext uri="{FF2B5EF4-FFF2-40B4-BE49-F238E27FC236}">
                <a16:creationId xmlns:a16="http://schemas.microsoft.com/office/drawing/2014/main" id="{C828A1CD-D42E-478C-BD6D-6CAA2B33990E}"/>
              </a:ext>
            </a:extLst>
          </p:cNvPr>
          <p:cNvSpPr/>
          <p:nvPr/>
        </p:nvSpPr>
        <p:spPr>
          <a:xfrm>
            <a:off x="2742387" y="1877139"/>
            <a:ext cx="1197601" cy="1202237"/>
          </a:xfrm>
          <a:prstGeom prst="round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0000"/>
                </a:solidFill>
                <a:effectLst/>
                <a:uLnTx/>
                <a:uFillTx/>
                <a:latin typeface="Calibri"/>
                <a:ea typeface="+mn-ea"/>
                <a:cs typeface="+mn-cs"/>
              </a:rPr>
              <a:t>106</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dirty="0">
                <a:solidFill>
                  <a:prstClr val="white"/>
                </a:solidFill>
                <a:latin typeface="Calibri"/>
              </a:rPr>
              <a:t>101 CD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a:ea typeface="+mn-ea"/>
                <a:cs typeface="+mn-cs"/>
              </a:rPr>
              <a:t>5 CPE</a:t>
            </a:r>
          </a:p>
        </p:txBody>
      </p:sp>
      <p:sp>
        <p:nvSpPr>
          <p:cNvPr id="21" name="5 Flecha derecha">
            <a:extLst>
              <a:ext uri="{FF2B5EF4-FFF2-40B4-BE49-F238E27FC236}">
                <a16:creationId xmlns:a16="http://schemas.microsoft.com/office/drawing/2014/main" id="{A7F8946E-5CE9-42B4-B934-582D4942E9EE}"/>
              </a:ext>
            </a:extLst>
          </p:cNvPr>
          <p:cNvSpPr/>
          <p:nvPr/>
        </p:nvSpPr>
        <p:spPr>
          <a:xfrm>
            <a:off x="4092090" y="1719040"/>
            <a:ext cx="1928955" cy="155414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0000"/>
                </a:solidFill>
                <a:effectLst/>
                <a:uLnTx/>
                <a:uFillTx/>
                <a:latin typeface="Calibri"/>
                <a:ea typeface="+mn-ea"/>
                <a:cs typeface="+mn-cs"/>
              </a:rPr>
              <a:t>Trabajo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0000"/>
                </a:solidFill>
                <a:effectLst/>
                <a:uLnTx/>
                <a:uFillTx/>
                <a:latin typeface="Calibri"/>
                <a:ea typeface="+mn-ea"/>
                <a:cs typeface="+mn-cs"/>
              </a:rPr>
              <a:t> de diploma</a:t>
            </a:r>
          </a:p>
        </p:txBody>
      </p:sp>
      <p:sp>
        <p:nvSpPr>
          <p:cNvPr id="24" name="4 Rectángulo redondeado">
            <a:extLst>
              <a:ext uri="{FF2B5EF4-FFF2-40B4-BE49-F238E27FC236}">
                <a16:creationId xmlns:a16="http://schemas.microsoft.com/office/drawing/2014/main" id="{6EF27F90-4528-4678-8997-5C0054E9AE19}"/>
              </a:ext>
            </a:extLst>
          </p:cNvPr>
          <p:cNvSpPr/>
          <p:nvPr/>
        </p:nvSpPr>
        <p:spPr>
          <a:xfrm>
            <a:off x="2742387" y="4514030"/>
            <a:ext cx="1185574" cy="1202238"/>
          </a:xfrm>
          <a:prstGeom prst="round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1" dirty="0">
                <a:solidFill>
                  <a:srgbClr val="FF0000"/>
                </a:solidFill>
                <a:latin typeface="Calibri"/>
              </a:rPr>
              <a:t>65</a:t>
            </a:r>
            <a:endParaRPr kumimoji="0" lang="es-ES" sz="2800" b="1"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dirty="0">
                <a:solidFill>
                  <a:prstClr val="white"/>
                </a:solidFill>
                <a:latin typeface="Calibri"/>
              </a:rPr>
              <a:t>61 CD</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dirty="0">
                <a:solidFill>
                  <a:prstClr val="white"/>
                </a:solidFill>
                <a:latin typeface="Calibri"/>
              </a:rPr>
              <a:t>4</a:t>
            </a:r>
            <a:r>
              <a:rPr kumimoji="0" lang="es-ES" sz="2400" b="1" i="0" u="none" strike="noStrike" kern="1200" cap="none" spc="0" normalizeH="0" baseline="0" noProof="0" dirty="0">
                <a:ln>
                  <a:noFill/>
                </a:ln>
                <a:solidFill>
                  <a:prstClr val="white"/>
                </a:solidFill>
                <a:effectLst/>
                <a:uLnTx/>
                <a:uFillTx/>
                <a:latin typeface="Calibri"/>
                <a:ea typeface="+mn-ea"/>
                <a:cs typeface="+mn-cs"/>
              </a:rPr>
              <a:t> CPE</a:t>
            </a:r>
          </a:p>
        </p:txBody>
      </p:sp>
      <p:sp>
        <p:nvSpPr>
          <p:cNvPr id="25" name="5 Flecha derecha">
            <a:extLst>
              <a:ext uri="{FF2B5EF4-FFF2-40B4-BE49-F238E27FC236}">
                <a16:creationId xmlns:a16="http://schemas.microsoft.com/office/drawing/2014/main" id="{6CD9B622-6473-49CC-A729-FE61A74EF623}"/>
              </a:ext>
            </a:extLst>
          </p:cNvPr>
          <p:cNvSpPr/>
          <p:nvPr/>
        </p:nvSpPr>
        <p:spPr>
          <a:xfrm>
            <a:off x="548410" y="4342708"/>
            <a:ext cx="2054641" cy="151012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a:ea typeface="+mn-ea"/>
                <a:cs typeface="+mn-cs"/>
              </a:rPr>
              <a:t>Examen Estatal</a:t>
            </a:r>
          </a:p>
        </p:txBody>
      </p:sp>
      <p:sp>
        <p:nvSpPr>
          <p:cNvPr id="26" name="5 Flecha derecha">
            <a:extLst>
              <a:ext uri="{FF2B5EF4-FFF2-40B4-BE49-F238E27FC236}">
                <a16:creationId xmlns:a16="http://schemas.microsoft.com/office/drawing/2014/main" id="{D3B14C43-1B76-4F59-A30E-91825FD676DD}"/>
              </a:ext>
            </a:extLst>
          </p:cNvPr>
          <p:cNvSpPr/>
          <p:nvPr/>
        </p:nvSpPr>
        <p:spPr>
          <a:xfrm>
            <a:off x="4127158" y="4334397"/>
            <a:ext cx="2017774" cy="15184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0000"/>
                </a:solidFill>
                <a:effectLst/>
                <a:uLnTx/>
                <a:uFillTx/>
                <a:latin typeface="Calibri"/>
                <a:ea typeface="+mn-ea"/>
                <a:cs typeface="+mn-cs"/>
              </a:rPr>
              <a:t>Ejercicio profesional</a:t>
            </a:r>
          </a:p>
        </p:txBody>
      </p:sp>
      <p:sp>
        <p:nvSpPr>
          <p:cNvPr id="30" name="5 Flecha derecha">
            <a:extLst>
              <a:ext uri="{FF2B5EF4-FFF2-40B4-BE49-F238E27FC236}">
                <a16:creationId xmlns:a16="http://schemas.microsoft.com/office/drawing/2014/main" id="{FFBC666E-5D67-456D-9E21-D927B55D7916}"/>
              </a:ext>
            </a:extLst>
          </p:cNvPr>
          <p:cNvSpPr/>
          <p:nvPr/>
        </p:nvSpPr>
        <p:spPr>
          <a:xfrm>
            <a:off x="8159377" y="1713689"/>
            <a:ext cx="1683204" cy="163969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0000"/>
                </a:solidFill>
                <a:effectLst/>
                <a:uLnTx/>
                <a:uFillTx/>
                <a:latin typeface="Calibri"/>
                <a:ea typeface="+mn-ea"/>
                <a:cs typeface="+mn-cs"/>
              </a:rPr>
              <a:t>Trabajo </a:t>
            </a:r>
            <a:r>
              <a:rPr kumimoji="0" lang="es-ES" sz="2000" b="1" i="0" u="none" strike="noStrike" kern="1200" cap="none" spc="0" normalizeH="0" baseline="0" noProof="0" dirty="0" err="1">
                <a:ln>
                  <a:noFill/>
                </a:ln>
                <a:solidFill>
                  <a:srgbClr val="FF0000"/>
                </a:solidFill>
                <a:effectLst/>
                <a:uLnTx/>
                <a:uFillTx/>
                <a:latin typeface="Calibri"/>
                <a:ea typeface="+mn-ea"/>
                <a:cs typeface="+mn-cs"/>
              </a:rPr>
              <a:t>referativo</a:t>
            </a:r>
            <a:endParaRPr kumimoji="0" lang="es-ES" sz="20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31" name="Imagen 30">
            <a:extLst>
              <a:ext uri="{FF2B5EF4-FFF2-40B4-BE49-F238E27FC236}">
                <a16:creationId xmlns:a16="http://schemas.microsoft.com/office/drawing/2014/main" id="{4B14BFC8-3EBD-474C-857D-F7A1DB1DEE66}"/>
              </a:ext>
            </a:extLst>
          </p:cNvPr>
          <p:cNvPicPr>
            <a:picLocks noChangeAspect="1"/>
          </p:cNvPicPr>
          <p:nvPr/>
        </p:nvPicPr>
        <p:blipFill>
          <a:blip r:embed="rId4"/>
          <a:stretch>
            <a:fillRect/>
          </a:stretch>
        </p:blipFill>
        <p:spPr>
          <a:xfrm>
            <a:off x="6219110" y="4401855"/>
            <a:ext cx="1194920" cy="1450974"/>
          </a:xfrm>
          <a:prstGeom prst="rect">
            <a:avLst/>
          </a:prstGeom>
        </p:spPr>
      </p:pic>
      <p:pic>
        <p:nvPicPr>
          <p:cNvPr id="33" name="Imagen 32">
            <a:extLst>
              <a:ext uri="{FF2B5EF4-FFF2-40B4-BE49-F238E27FC236}">
                <a16:creationId xmlns:a16="http://schemas.microsoft.com/office/drawing/2014/main" id="{388C8651-3E33-4A0B-9F7E-EAC2EFE1E305}"/>
              </a:ext>
            </a:extLst>
          </p:cNvPr>
          <p:cNvPicPr>
            <a:picLocks noChangeAspect="1"/>
          </p:cNvPicPr>
          <p:nvPr/>
        </p:nvPicPr>
        <p:blipFill>
          <a:blip r:embed="rId3"/>
          <a:stretch>
            <a:fillRect/>
          </a:stretch>
        </p:blipFill>
        <p:spPr>
          <a:xfrm>
            <a:off x="9842581" y="1910778"/>
            <a:ext cx="1928955" cy="1362410"/>
          </a:xfrm>
          <a:prstGeom prst="rect">
            <a:avLst/>
          </a:prstGeom>
        </p:spPr>
      </p:pic>
      <p:sp>
        <p:nvSpPr>
          <p:cNvPr id="34" name="CuadroTexto 33">
            <a:extLst>
              <a:ext uri="{FF2B5EF4-FFF2-40B4-BE49-F238E27FC236}">
                <a16:creationId xmlns:a16="http://schemas.microsoft.com/office/drawing/2014/main" id="{8D816CDC-6597-473F-A3F8-3C8C1D773D5C}"/>
              </a:ext>
            </a:extLst>
          </p:cNvPr>
          <p:cNvSpPr txBox="1"/>
          <p:nvPr/>
        </p:nvSpPr>
        <p:spPr>
          <a:xfrm>
            <a:off x="10024619" y="1949749"/>
            <a:ext cx="1553299" cy="1323439"/>
          </a:xfrm>
          <a:prstGeom prst="rect">
            <a:avLst/>
          </a:prstGeom>
          <a:noFill/>
        </p:spPr>
        <p:txBody>
          <a:bodyPr wrap="square" rtlCol="0">
            <a:spAutoFit/>
          </a:bodyPr>
          <a:lstStyle/>
          <a:p>
            <a:pPr algn="ctr"/>
            <a:r>
              <a:rPr lang="es-MX" sz="2000" b="1" dirty="0">
                <a:solidFill>
                  <a:schemeClr val="bg1"/>
                </a:solidFill>
              </a:rPr>
              <a:t>Los que no validaron y aplicaron su propuesta</a:t>
            </a:r>
          </a:p>
        </p:txBody>
      </p:sp>
    </p:spTree>
    <p:extLst>
      <p:ext uri="{BB962C8B-B14F-4D97-AF65-F5344CB8AC3E}">
        <p14:creationId xmlns:p14="http://schemas.microsoft.com/office/powerpoint/2010/main" val="296517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0647" y="1546412"/>
            <a:ext cx="11376211" cy="3785652"/>
          </a:xfrm>
          <a:prstGeom prst="rect">
            <a:avLst/>
          </a:prstGeom>
          <a:noFill/>
        </p:spPr>
        <p:txBody>
          <a:bodyPr wrap="square" rtlCol="0">
            <a:spAutoFit/>
          </a:bodyPr>
          <a:lstStyle/>
          <a:p>
            <a:pPr marL="342900" lvl="0" indent="-342900" algn="just">
              <a:buFont typeface="Arial" panose="020B0604020202020204" pitchFamily="34" charset="0"/>
              <a:buChar char="•"/>
            </a:pPr>
            <a:r>
              <a:rPr lang="es-MX" sz="2400" dirty="0"/>
              <a:t>Los </a:t>
            </a:r>
            <a:r>
              <a:rPr lang="es-MX" sz="2400" b="1" dirty="0"/>
              <a:t>trabajos escritos (digital o manuscrito a tinta)</a:t>
            </a:r>
            <a:r>
              <a:rPr lang="es-MX" sz="2400" dirty="0"/>
              <a:t> serán </a:t>
            </a:r>
            <a:r>
              <a:rPr lang="es-MX" sz="2400" b="1" dirty="0"/>
              <a:t>entregados el lunes de la semana 3 </a:t>
            </a:r>
            <a:r>
              <a:rPr lang="es-MX" sz="2400" dirty="0"/>
              <a:t>al presidente o secretario del tribunal para su revisión y evaluación</a:t>
            </a:r>
          </a:p>
          <a:p>
            <a:pPr marL="342900" lvl="0" indent="-342900" algn="just">
              <a:buFont typeface="Arial" panose="020B0604020202020204" pitchFamily="34" charset="0"/>
              <a:buChar char="•"/>
            </a:pPr>
            <a:r>
              <a:rPr lang="es-MX" sz="2400" dirty="0"/>
              <a:t>La realización de los </a:t>
            </a:r>
            <a:r>
              <a:rPr lang="es-MX" sz="2400" b="1" dirty="0"/>
              <a:t>ejercicios de culminación de estudios </a:t>
            </a:r>
            <a:r>
              <a:rPr lang="es-MX" sz="2400" dirty="0"/>
              <a:t>se efectuará en la </a:t>
            </a:r>
            <a:r>
              <a:rPr lang="es-MX" sz="2400" b="1" dirty="0"/>
              <a:t>semana 4</a:t>
            </a:r>
            <a:endParaRPr lang="es-MX" sz="2400" dirty="0"/>
          </a:p>
          <a:p>
            <a:pPr marL="342900" lvl="0" indent="-342900" algn="just">
              <a:buFont typeface="Arial" panose="020B0604020202020204" pitchFamily="34" charset="0"/>
              <a:buChar char="•"/>
            </a:pPr>
            <a:r>
              <a:rPr lang="es-MX" sz="2400" dirty="0"/>
              <a:t>Quedarán exonerados de comparecer ante el tribunal todos los estudiantes, sea cual sea la forma de culminación de estudios que entreguen un informe escrito con todos los requisitos establecidos. El tribunal dará fe, por escrito de la calidad del informe emitido por el estudiante  que será exonerado de la defensa</a:t>
            </a:r>
          </a:p>
          <a:p>
            <a:pPr marL="342900" lvl="0" indent="-342900" algn="just">
              <a:buFont typeface="Arial" panose="020B0604020202020204" pitchFamily="34" charset="0"/>
              <a:buChar char="•"/>
            </a:pPr>
            <a:r>
              <a:rPr lang="es-MX" sz="2400" b="1" dirty="0"/>
              <a:t>Quedan eximidos del ejercicio de culminación de estudios</a:t>
            </a:r>
            <a:r>
              <a:rPr lang="es-MX" sz="2400" dirty="0"/>
              <a:t> todos los estudiantes que alcancen la condición de </a:t>
            </a:r>
            <a:r>
              <a:rPr lang="es-MX" sz="2400" b="1" dirty="0"/>
              <a:t>Título de Oro, Premio al Mérito Científico o Integrales  a nivel de carrera. </a:t>
            </a:r>
          </a:p>
        </p:txBody>
      </p:sp>
      <p:pic>
        <p:nvPicPr>
          <p:cNvPr id="3" name="Picture 3">
            <a:extLst>
              <a:ext uri="{FF2B5EF4-FFF2-40B4-BE49-F238E27FC236}">
                <a16:creationId xmlns:a16="http://schemas.microsoft.com/office/drawing/2014/main" id="{7800B29E-0B1B-4EA3-B9E3-B259BDEC6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8"/>
            <a:ext cx="3347864" cy="9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CuadroTexto">
            <a:extLst>
              <a:ext uri="{FF2B5EF4-FFF2-40B4-BE49-F238E27FC236}">
                <a16:creationId xmlns:a16="http://schemas.microsoft.com/office/drawing/2014/main" id="{E3981966-595B-490F-8A66-331471D987D7}"/>
              </a:ext>
            </a:extLst>
          </p:cNvPr>
          <p:cNvSpPr txBox="1"/>
          <p:nvPr/>
        </p:nvSpPr>
        <p:spPr>
          <a:xfrm>
            <a:off x="3463158" y="0"/>
            <a:ext cx="8728841" cy="1077218"/>
          </a:xfrm>
          <a:prstGeom prst="rect">
            <a:avLst/>
          </a:prstGeom>
          <a:solidFill>
            <a:srgbClr val="FF0000"/>
          </a:solidFill>
        </p:spPr>
        <p:txBody>
          <a:bodyPr wrap="square" rtlCol="0">
            <a:spAutoFit/>
          </a:bodyPr>
          <a:lstStyle/>
          <a:p>
            <a:pPr algn="ctr"/>
            <a:r>
              <a:rPr lang="es-MX" sz="3200" b="1" dirty="0">
                <a:solidFill>
                  <a:schemeClr val="bg1"/>
                </a:solidFill>
              </a:rPr>
              <a:t>Proceso de culminación de estudios</a:t>
            </a:r>
          </a:p>
          <a:p>
            <a:pPr algn="ctr"/>
            <a:r>
              <a:rPr lang="es-MX" sz="3200" b="1" dirty="0">
                <a:solidFill>
                  <a:schemeClr val="bg1"/>
                </a:solidFill>
              </a:rPr>
              <a:t>Curso diurno y CPE  </a:t>
            </a:r>
          </a:p>
        </p:txBody>
      </p:sp>
    </p:spTree>
    <p:extLst>
      <p:ext uri="{BB962C8B-B14F-4D97-AF65-F5344CB8AC3E}">
        <p14:creationId xmlns:p14="http://schemas.microsoft.com/office/powerpoint/2010/main" val="151973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800B29E-0B1B-4EA3-B9E3-B259BDEC6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5" y="0"/>
            <a:ext cx="3347864" cy="62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CuadroTexto">
            <a:extLst>
              <a:ext uri="{FF2B5EF4-FFF2-40B4-BE49-F238E27FC236}">
                <a16:creationId xmlns:a16="http://schemas.microsoft.com/office/drawing/2014/main" id="{E3981966-595B-490F-8A66-331471D987D7}"/>
              </a:ext>
            </a:extLst>
          </p:cNvPr>
          <p:cNvSpPr txBox="1"/>
          <p:nvPr/>
        </p:nvSpPr>
        <p:spPr>
          <a:xfrm>
            <a:off x="3463159" y="0"/>
            <a:ext cx="8728841" cy="584775"/>
          </a:xfrm>
          <a:prstGeom prst="rect">
            <a:avLst/>
          </a:prstGeom>
          <a:solidFill>
            <a:srgbClr val="FF0000"/>
          </a:solidFill>
        </p:spPr>
        <p:txBody>
          <a:bodyPr wrap="square" rtlCol="0">
            <a:spAutoFit/>
          </a:bodyPr>
          <a:lstStyle/>
          <a:p>
            <a:pPr algn="ctr"/>
            <a:r>
              <a:rPr lang="es-MX" sz="3200" b="1" dirty="0">
                <a:solidFill>
                  <a:schemeClr val="bg1"/>
                </a:solidFill>
              </a:rPr>
              <a:t>Culminación de estudios Facultad de Cultura Física</a:t>
            </a:r>
          </a:p>
        </p:txBody>
      </p:sp>
      <p:graphicFrame>
        <p:nvGraphicFramePr>
          <p:cNvPr id="5" name="Tabla 4">
            <a:extLst>
              <a:ext uri="{FF2B5EF4-FFF2-40B4-BE49-F238E27FC236}">
                <a16:creationId xmlns:a16="http://schemas.microsoft.com/office/drawing/2014/main" id="{E70311C6-0689-48FB-885A-BFE2948E6747}"/>
              </a:ext>
            </a:extLst>
          </p:cNvPr>
          <p:cNvGraphicFramePr>
            <a:graphicFrameLocks noGrp="1"/>
          </p:cNvGraphicFramePr>
          <p:nvPr>
            <p:extLst>
              <p:ext uri="{D42A27DB-BD31-4B8C-83A1-F6EECF244321}">
                <p14:modId xmlns:p14="http://schemas.microsoft.com/office/powerpoint/2010/main" val="1109239506"/>
              </p:ext>
            </p:extLst>
          </p:nvPr>
        </p:nvGraphicFramePr>
        <p:xfrm>
          <a:off x="672353" y="870789"/>
          <a:ext cx="10986247" cy="5547018"/>
        </p:xfrm>
        <a:graphic>
          <a:graphicData uri="http://schemas.openxmlformats.org/drawingml/2006/table">
            <a:tbl>
              <a:tblPr firstRow="1" firstCol="1" bandRow="1">
                <a:tableStyleId>{5C22544A-7EE6-4342-B048-85BDC9FD1C3A}</a:tableStyleId>
              </a:tblPr>
              <a:tblGrid>
                <a:gridCol w="4787263">
                  <a:extLst>
                    <a:ext uri="{9D8B030D-6E8A-4147-A177-3AD203B41FA5}">
                      <a16:colId xmlns:a16="http://schemas.microsoft.com/office/drawing/2014/main" val="3301496395"/>
                    </a:ext>
                  </a:extLst>
                </a:gridCol>
                <a:gridCol w="767769">
                  <a:extLst>
                    <a:ext uri="{9D8B030D-6E8A-4147-A177-3AD203B41FA5}">
                      <a16:colId xmlns:a16="http://schemas.microsoft.com/office/drawing/2014/main" val="4260355544"/>
                    </a:ext>
                  </a:extLst>
                </a:gridCol>
                <a:gridCol w="824603">
                  <a:extLst>
                    <a:ext uri="{9D8B030D-6E8A-4147-A177-3AD203B41FA5}">
                      <a16:colId xmlns:a16="http://schemas.microsoft.com/office/drawing/2014/main" val="1691361946"/>
                    </a:ext>
                  </a:extLst>
                </a:gridCol>
                <a:gridCol w="767769">
                  <a:extLst>
                    <a:ext uri="{9D8B030D-6E8A-4147-A177-3AD203B41FA5}">
                      <a16:colId xmlns:a16="http://schemas.microsoft.com/office/drawing/2014/main" val="2295219155"/>
                    </a:ext>
                  </a:extLst>
                </a:gridCol>
                <a:gridCol w="767769">
                  <a:extLst>
                    <a:ext uri="{9D8B030D-6E8A-4147-A177-3AD203B41FA5}">
                      <a16:colId xmlns:a16="http://schemas.microsoft.com/office/drawing/2014/main" val="2157541779"/>
                    </a:ext>
                  </a:extLst>
                </a:gridCol>
                <a:gridCol w="767769">
                  <a:extLst>
                    <a:ext uri="{9D8B030D-6E8A-4147-A177-3AD203B41FA5}">
                      <a16:colId xmlns:a16="http://schemas.microsoft.com/office/drawing/2014/main" val="930322934"/>
                    </a:ext>
                  </a:extLst>
                </a:gridCol>
                <a:gridCol w="659224">
                  <a:extLst>
                    <a:ext uri="{9D8B030D-6E8A-4147-A177-3AD203B41FA5}">
                      <a16:colId xmlns:a16="http://schemas.microsoft.com/office/drawing/2014/main" val="1672490655"/>
                    </a:ext>
                  </a:extLst>
                </a:gridCol>
                <a:gridCol w="876312">
                  <a:extLst>
                    <a:ext uri="{9D8B030D-6E8A-4147-A177-3AD203B41FA5}">
                      <a16:colId xmlns:a16="http://schemas.microsoft.com/office/drawing/2014/main" val="3843296922"/>
                    </a:ext>
                  </a:extLst>
                </a:gridCol>
                <a:gridCol w="767769">
                  <a:extLst>
                    <a:ext uri="{9D8B030D-6E8A-4147-A177-3AD203B41FA5}">
                      <a16:colId xmlns:a16="http://schemas.microsoft.com/office/drawing/2014/main" val="1315937501"/>
                    </a:ext>
                  </a:extLst>
                </a:gridCol>
              </a:tblGrid>
              <a:tr h="79624">
                <a:tc rowSpan="2">
                  <a:txBody>
                    <a:bodyPr/>
                    <a:lstStyle/>
                    <a:p>
                      <a:pPr marL="457200" algn="ctr">
                        <a:lnSpc>
                          <a:spcPct val="107000"/>
                        </a:lnSpc>
                        <a:spcAft>
                          <a:spcPts val="0"/>
                        </a:spcAft>
                      </a:pPr>
                      <a:r>
                        <a:rPr lang="es-MX" sz="2000" baseline="0" dirty="0">
                          <a:solidFill>
                            <a:schemeClr val="tx1"/>
                          </a:solidFill>
                          <a:effectLst/>
                        </a:rPr>
                        <a:t> </a:t>
                      </a:r>
                    </a:p>
                    <a:p>
                      <a:pPr marL="457200" algn="ctr">
                        <a:lnSpc>
                          <a:spcPct val="107000"/>
                        </a:lnSpc>
                        <a:spcAft>
                          <a:spcPts val="0"/>
                        </a:spcAft>
                      </a:pPr>
                      <a:r>
                        <a:rPr lang="es-MX" sz="2000" baseline="0" dirty="0">
                          <a:solidFill>
                            <a:schemeClr val="tx1"/>
                          </a:solidFill>
                          <a:effectLst/>
                        </a:rPr>
                        <a:t>Culminación de estudios</a:t>
                      </a:r>
                      <a:endParaRPr lang="es-MX"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8">
                  <a:txBody>
                    <a:bodyPr/>
                    <a:lstStyle/>
                    <a:p>
                      <a:pPr marL="457200" algn="ctr">
                        <a:lnSpc>
                          <a:spcPct val="107000"/>
                        </a:lnSpc>
                        <a:spcAft>
                          <a:spcPts val="0"/>
                        </a:spcAft>
                      </a:pPr>
                      <a:r>
                        <a:rPr lang="es-MX" sz="2500" baseline="0" dirty="0">
                          <a:solidFill>
                            <a:schemeClr val="tx1"/>
                          </a:solidFill>
                          <a:effectLst/>
                        </a:rPr>
                        <a:t>Semanas</a:t>
                      </a:r>
                      <a:endParaRPr lang="es-MX" sz="25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512542464"/>
                  </a:ext>
                </a:extLst>
              </a:tr>
              <a:tr h="259485">
                <a:tc vMerge="1">
                  <a:txBody>
                    <a:bodyPr/>
                    <a:lstStyle/>
                    <a:p>
                      <a:endParaRPr lang="es-MX"/>
                    </a:p>
                  </a:txBody>
                  <a:tcPr/>
                </a:tc>
                <a:tc>
                  <a:txBody>
                    <a:bodyPr/>
                    <a:lstStyle/>
                    <a:p>
                      <a:pPr marL="268288" indent="0" algn="l">
                        <a:lnSpc>
                          <a:spcPct val="107000"/>
                        </a:lnSpc>
                        <a:spcAft>
                          <a:spcPts val="0"/>
                        </a:spcAft>
                      </a:pPr>
                      <a:r>
                        <a:rPr lang="es-MX" sz="2500" baseline="0" dirty="0">
                          <a:effectLst/>
                        </a:rPr>
                        <a:t>1</a:t>
                      </a:r>
                      <a:endParaRPr lang="es-MX" sz="2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3538" indent="-95250" algn="l">
                        <a:lnSpc>
                          <a:spcPct val="107000"/>
                        </a:lnSpc>
                        <a:spcAft>
                          <a:spcPts val="0"/>
                        </a:spcAft>
                      </a:pPr>
                      <a:r>
                        <a:rPr lang="es-MX" sz="2500" baseline="0" dirty="0">
                          <a:effectLst/>
                        </a:rPr>
                        <a:t>2</a:t>
                      </a:r>
                      <a:endParaRPr lang="es-MX" sz="2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188913" algn="l">
                        <a:lnSpc>
                          <a:spcPct val="107000"/>
                        </a:lnSpc>
                        <a:spcAft>
                          <a:spcPts val="0"/>
                        </a:spcAft>
                      </a:pPr>
                      <a:r>
                        <a:rPr lang="es-MX" sz="2500" baseline="0" dirty="0">
                          <a:effectLst/>
                        </a:rPr>
                        <a:t>3</a:t>
                      </a:r>
                      <a:endParaRPr lang="es-MX" sz="2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188913" algn="l">
                        <a:lnSpc>
                          <a:spcPct val="107000"/>
                        </a:lnSpc>
                        <a:spcAft>
                          <a:spcPts val="0"/>
                        </a:spcAft>
                      </a:pPr>
                      <a:r>
                        <a:rPr lang="es-MX" sz="2500" baseline="0" dirty="0">
                          <a:effectLst/>
                        </a:rPr>
                        <a:t>4</a:t>
                      </a:r>
                      <a:endParaRPr lang="es-MX" sz="2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188913" algn="l">
                        <a:lnSpc>
                          <a:spcPct val="107000"/>
                        </a:lnSpc>
                        <a:spcAft>
                          <a:spcPts val="0"/>
                        </a:spcAft>
                      </a:pPr>
                      <a:r>
                        <a:rPr lang="es-MX" sz="2500" baseline="0" dirty="0">
                          <a:effectLst/>
                        </a:rPr>
                        <a:t>5</a:t>
                      </a:r>
                      <a:endParaRPr lang="es-MX" sz="2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8288" indent="0" algn="l">
                        <a:lnSpc>
                          <a:spcPct val="107000"/>
                        </a:lnSpc>
                        <a:spcAft>
                          <a:spcPts val="0"/>
                        </a:spcAft>
                      </a:pPr>
                      <a:r>
                        <a:rPr lang="es-MX" sz="2500" baseline="0" dirty="0">
                          <a:effectLst/>
                        </a:rPr>
                        <a:t>6</a:t>
                      </a:r>
                      <a:endParaRPr lang="es-MX" sz="2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3538" indent="0" algn="l">
                        <a:lnSpc>
                          <a:spcPct val="107000"/>
                        </a:lnSpc>
                        <a:spcAft>
                          <a:spcPts val="0"/>
                        </a:spcAft>
                      </a:pPr>
                      <a:r>
                        <a:rPr lang="es-MX" sz="2500" baseline="0" dirty="0">
                          <a:effectLst/>
                        </a:rPr>
                        <a:t>7</a:t>
                      </a:r>
                      <a:endParaRPr lang="es-MX" sz="2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188913" algn="l">
                        <a:lnSpc>
                          <a:spcPct val="107000"/>
                        </a:lnSpc>
                        <a:spcAft>
                          <a:spcPts val="0"/>
                        </a:spcAft>
                      </a:pPr>
                      <a:r>
                        <a:rPr lang="es-MX" sz="2500" baseline="0" dirty="0">
                          <a:effectLst/>
                        </a:rPr>
                        <a:t>8</a:t>
                      </a:r>
                      <a:endParaRPr lang="es-MX" sz="2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8674772"/>
                  </a:ext>
                </a:extLst>
              </a:tr>
              <a:tr h="423728">
                <a:tc>
                  <a:txBody>
                    <a:bodyPr/>
                    <a:lstStyle/>
                    <a:p>
                      <a:pPr marL="174625" indent="0" algn="just">
                        <a:lnSpc>
                          <a:spcPct val="107000"/>
                        </a:lnSpc>
                        <a:spcAft>
                          <a:spcPts val="0"/>
                        </a:spcAft>
                      </a:pPr>
                      <a:r>
                        <a:rPr lang="es-MX" sz="1600" dirty="0">
                          <a:solidFill>
                            <a:schemeClr val="tx1"/>
                          </a:solidFill>
                          <a:effectLst/>
                        </a:rPr>
                        <a:t>Preparación (consultas y tutorías) para vencer los arrastres</a:t>
                      </a:r>
                      <a:endParaRPr lang="es-MX"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5769937"/>
                  </a:ext>
                </a:extLst>
              </a:tr>
              <a:tr h="423728">
                <a:tc>
                  <a:txBody>
                    <a:bodyPr/>
                    <a:lstStyle/>
                    <a:p>
                      <a:pPr marL="174625" indent="0" algn="just">
                        <a:lnSpc>
                          <a:spcPct val="107000"/>
                        </a:lnSpc>
                        <a:spcAft>
                          <a:spcPts val="0"/>
                        </a:spcAft>
                      </a:pPr>
                      <a:r>
                        <a:rPr lang="es-MX" sz="1600" dirty="0">
                          <a:solidFill>
                            <a:schemeClr val="tx1"/>
                          </a:solidFill>
                          <a:effectLst/>
                        </a:rPr>
                        <a:t>Evaluación final de los estudiantes con asignaturas en arrastres</a:t>
                      </a:r>
                      <a:endParaRPr lang="es-MX"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0315603"/>
                  </a:ext>
                </a:extLst>
              </a:tr>
              <a:tr h="711028">
                <a:tc>
                  <a:txBody>
                    <a:bodyPr/>
                    <a:lstStyle/>
                    <a:p>
                      <a:pPr marL="174625" indent="0" algn="just">
                        <a:lnSpc>
                          <a:spcPct val="107000"/>
                        </a:lnSpc>
                        <a:spcAft>
                          <a:spcPts val="0"/>
                        </a:spcAft>
                      </a:pPr>
                      <a:r>
                        <a:rPr lang="es-MX" sz="1600" dirty="0">
                          <a:solidFill>
                            <a:schemeClr val="tx1"/>
                          </a:solidFill>
                          <a:effectLst/>
                        </a:rPr>
                        <a:t>Preparación para el ejercicio de culminación de estudios (Consultas tutorías, conferencias panorámicas)</a:t>
                      </a:r>
                      <a:endParaRPr lang="es-MX"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1303191"/>
                  </a:ext>
                </a:extLst>
              </a:tr>
              <a:tr h="423728">
                <a:tc>
                  <a:txBody>
                    <a:bodyPr/>
                    <a:lstStyle/>
                    <a:p>
                      <a:pPr marL="174625" indent="0">
                        <a:lnSpc>
                          <a:spcPct val="107000"/>
                        </a:lnSpc>
                        <a:spcAft>
                          <a:spcPts val="0"/>
                        </a:spcAft>
                      </a:pPr>
                      <a:r>
                        <a:rPr lang="es-MX" sz="1600" dirty="0">
                          <a:solidFill>
                            <a:schemeClr val="tx1"/>
                          </a:solidFill>
                          <a:effectLst/>
                        </a:rPr>
                        <a:t>Entrega del trabajo escrito (digital o manuscrito a tinta)</a:t>
                      </a: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868514"/>
                  </a:ext>
                </a:extLst>
              </a:tr>
              <a:tr h="854678">
                <a:tc>
                  <a:txBody>
                    <a:bodyPr/>
                    <a:lstStyle/>
                    <a:p>
                      <a:pPr marL="174625" indent="0" algn="just">
                        <a:lnSpc>
                          <a:spcPct val="107000"/>
                        </a:lnSpc>
                        <a:spcAft>
                          <a:spcPts val="0"/>
                        </a:spcAft>
                      </a:pPr>
                      <a:r>
                        <a:rPr lang="es-MX" sz="1600" dirty="0">
                          <a:solidFill>
                            <a:schemeClr val="tx1"/>
                          </a:solidFill>
                          <a:effectLst/>
                        </a:rPr>
                        <a:t>Determinación por el tribunal de los estudiantes que se presentan a defender el trabajo </a:t>
                      </a:r>
                      <a:r>
                        <a:rPr lang="es-MX" sz="1600" dirty="0" err="1">
                          <a:solidFill>
                            <a:schemeClr val="tx1"/>
                          </a:solidFill>
                          <a:effectLst/>
                        </a:rPr>
                        <a:t>referativo</a:t>
                      </a:r>
                      <a:r>
                        <a:rPr lang="es-MX" sz="1600" dirty="0">
                          <a:solidFill>
                            <a:schemeClr val="tx1"/>
                          </a:solidFill>
                          <a:effectLst/>
                        </a:rPr>
                        <a:t> o el ejercicio profesional </a:t>
                      </a:r>
                      <a:endParaRPr lang="es-MX"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4841404"/>
                  </a:ext>
                </a:extLst>
              </a:tr>
              <a:tr h="280079">
                <a:tc>
                  <a:txBody>
                    <a:bodyPr/>
                    <a:lstStyle/>
                    <a:p>
                      <a:pPr marL="174625" indent="0" algn="just">
                        <a:lnSpc>
                          <a:spcPct val="107000"/>
                        </a:lnSpc>
                        <a:spcAft>
                          <a:spcPts val="0"/>
                        </a:spcAft>
                      </a:pPr>
                      <a:r>
                        <a:rPr lang="es-MX" sz="1600" dirty="0">
                          <a:solidFill>
                            <a:schemeClr val="tx1"/>
                          </a:solidFill>
                          <a:effectLst/>
                        </a:rPr>
                        <a:t>Realización del ejercicio de culminación de estudios</a:t>
                      </a:r>
                      <a:endParaRPr lang="es-MX"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0572465"/>
                  </a:ext>
                </a:extLst>
              </a:tr>
              <a:tr h="280079">
                <a:tc>
                  <a:txBody>
                    <a:bodyPr/>
                    <a:lstStyle/>
                    <a:p>
                      <a:pPr marL="457200" indent="-282575" algn="just">
                        <a:lnSpc>
                          <a:spcPct val="107000"/>
                        </a:lnSpc>
                        <a:spcAft>
                          <a:spcPts val="0"/>
                        </a:spcAft>
                      </a:pPr>
                      <a:r>
                        <a:rPr lang="es-MX" sz="1600" dirty="0">
                          <a:solidFill>
                            <a:schemeClr val="tx1"/>
                          </a:solidFill>
                          <a:effectLst/>
                        </a:rPr>
                        <a:t>Graduación de la Facultad de Cultura Física</a:t>
                      </a:r>
                      <a:endParaRPr lang="es-MX"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0348576"/>
                  </a:ext>
                </a:extLst>
              </a:tr>
              <a:tr h="567378">
                <a:tc>
                  <a:txBody>
                    <a:bodyPr/>
                    <a:lstStyle/>
                    <a:p>
                      <a:pPr marL="174625" indent="0" algn="just">
                        <a:lnSpc>
                          <a:spcPct val="107000"/>
                        </a:lnSpc>
                        <a:spcAft>
                          <a:spcPts val="0"/>
                        </a:spcAft>
                      </a:pPr>
                      <a:r>
                        <a:rPr lang="es-MX" sz="1600" dirty="0">
                          <a:solidFill>
                            <a:schemeClr val="tx1"/>
                          </a:solidFill>
                          <a:effectLst/>
                        </a:rPr>
                        <a:t>Acto de graduación de la UO (Títulos de Oro, Premios al Mérito Científico, Integrales)</a:t>
                      </a:r>
                    </a:p>
                    <a:p>
                      <a:pPr marL="457200" algn="just">
                        <a:lnSpc>
                          <a:spcPct val="107000"/>
                        </a:lnSpc>
                        <a:spcAft>
                          <a:spcPts val="0"/>
                        </a:spcAft>
                      </a:pPr>
                      <a:r>
                        <a:rPr lang="es-MX" sz="1600" dirty="0">
                          <a:solidFill>
                            <a:schemeClr val="tx1"/>
                          </a:solidFill>
                          <a:effectLst/>
                        </a:rPr>
                        <a:t> </a:t>
                      </a:r>
                      <a:endParaRPr lang="es-MX"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4202954"/>
                  </a:ext>
                </a:extLst>
              </a:tr>
              <a:tr h="280079">
                <a:tc>
                  <a:txBody>
                    <a:bodyPr/>
                    <a:lstStyle/>
                    <a:p>
                      <a:pPr marL="457200" indent="-282575" algn="just">
                        <a:lnSpc>
                          <a:spcPct val="107000"/>
                        </a:lnSpc>
                        <a:spcAft>
                          <a:spcPts val="0"/>
                        </a:spcAft>
                      </a:pPr>
                      <a:r>
                        <a:rPr lang="es-MX" sz="1600" dirty="0">
                          <a:solidFill>
                            <a:schemeClr val="tx1"/>
                          </a:solidFill>
                          <a:effectLst/>
                        </a:rPr>
                        <a:t>Presentación en la Ubicación Laboral</a:t>
                      </a:r>
                      <a:endParaRPr lang="es-MX"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07000"/>
                        </a:lnSpc>
                        <a:spcAft>
                          <a:spcPts val="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89" marR="5118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998421501"/>
                  </a:ext>
                </a:extLst>
              </a:tr>
            </a:tbl>
          </a:graphicData>
        </a:graphic>
      </p:graphicFrame>
    </p:spTree>
    <p:extLst>
      <p:ext uri="{BB962C8B-B14F-4D97-AF65-F5344CB8AC3E}">
        <p14:creationId xmlns:p14="http://schemas.microsoft.com/office/powerpoint/2010/main" val="102104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Freeform 778"/>
          <p:cNvSpPr/>
          <p:nvPr/>
        </p:nvSpPr>
        <p:spPr>
          <a:xfrm>
            <a:off x="1524000" y="0"/>
            <a:ext cx="9144000" cy="6858000"/>
          </a:xfrm>
          <a:custGeom>
            <a:avLst/>
            <a:gdLst/>
            <a:ahLst/>
            <a:cxnLst/>
            <a:rect l="0" t="0" r="0" b="0"/>
            <a:pathLst>
              <a:path w="9144000" h="6858000">
                <a:moveTo>
                  <a:pt x="0" y="6858000"/>
                </a:moveTo>
                <a:lnTo>
                  <a:pt x="9144000" y="6858000"/>
                </a:lnTo>
                <a:lnTo>
                  <a:pt x="9144000" y="0"/>
                </a:lnTo>
                <a:lnTo>
                  <a:pt x="0" y="0"/>
                </a:lnTo>
                <a:lnTo>
                  <a:pt x="0" y="6858000"/>
                </a:lnTo>
                <a:close/>
              </a:path>
            </a:pathLst>
          </a:custGeom>
          <a:solidFill>
            <a:srgbClr val="EE192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9" name="Freeform 779"/>
          <p:cNvSpPr/>
          <p:nvPr/>
        </p:nvSpPr>
        <p:spPr>
          <a:xfrm>
            <a:off x="6301740" y="454152"/>
            <a:ext cx="4108704" cy="2862072"/>
          </a:xfrm>
          <a:custGeom>
            <a:avLst/>
            <a:gdLst/>
            <a:ahLst/>
            <a:cxnLst/>
            <a:rect l="0" t="0" r="0" b="0"/>
            <a:pathLst>
              <a:path w="4108704" h="2862072">
                <a:moveTo>
                  <a:pt x="0" y="2862072"/>
                </a:moveTo>
                <a:lnTo>
                  <a:pt x="4108704" y="2862072"/>
                </a:lnTo>
                <a:lnTo>
                  <a:pt x="4108704" y="0"/>
                </a:lnTo>
                <a:lnTo>
                  <a:pt x="0" y="0"/>
                </a:lnTo>
                <a:lnTo>
                  <a:pt x="0" y="2862072"/>
                </a:lnTo>
                <a:close/>
              </a:path>
            </a:pathLst>
          </a:custGeom>
          <a:noFill/>
          <a:ln w="9144" cap="flat" cmpd="sng">
            <a:solidFill>
              <a:srgbClr val="FF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80" name="Picture 10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1" y="3419855"/>
            <a:ext cx="9135491" cy="3438144"/>
          </a:xfrm>
          <a:prstGeom prst="rect">
            <a:avLst/>
          </a:prstGeom>
          <a:noFill/>
          <a:extLst/>
        </p:spPr>
      </p:pic>
      <p:pic>
        <p:nvPicPr>
          <p:cNvPr id="781" name="Picture 10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22704" y="1162813"/>
            <a:ext cx="4273296" cy="1383791"/>
          </a:xfrm>
          <a:prstGeom prst="rect">
            <a:avLst/>
          </a:prstGeom>
          <a:noFill/>
          <a:extLst/>
        </p:spPr>
      </p:pic>
      <p:sp>
        <p:nvSpPr>
          <p:cNvPr id="782" name="Rectangle 782"/>
          <p:cNvSpPr/>
          <p:nvPr/>
        </p:nvSpPr>
        <p:spPr>
          <a:xfrm>
            <a:off x="6368796" y="1201448"/>
            <a:ext cx="3974592" cy="721736"/>
          </a:xfrm>
          <a:prstGeom prst="rect">
            <a:avLst/>
          </a:prstGeom>
        </p:spPr>
        <p:txBody>
          <a:bodyPr wrap="square" lIns="0" tIns="0" rIns="0" bIns="0">
            <a:spAutoFit/>
          </a:bodyPr>
          <a:lstStyle/>
          <a:p>
            <a:pPr algn="ctr"/>
            <a:r>
              <a:rPr lang="es-MX" sz="2000" b="1" dirty="0">
                <a:solidFill>
                  <a:schemeClr val="bg1"/>
                </a:solidFill>
              </a:rPr>
              <a:t> Proceso de continuidad de estudios</a:t>
            </a:r>
          </a:p>
          <a:p>
            <a:pPr algn="just">
              <a:lnSpc>
                <a:spcPct val="150000"/>
              </a:lnSpc>
            </a:pPr>
            <a:endParaRPr lang="es-MX" sz="2000" b="1" dirty="0">
              <a:solidFill>
                <a:schemeClr val="bg1"/>
              </a:solidFill>
            </a:endParaRPr>
          </a:p>
        </p:txBody>
      </p:sp>
      <p:sp>
        <p:nvSpPr>
          <p:cNvPr id="783" name="Rectangle 783"/>
          <p:cNvSpPr/>
          <p:nvPr/>
        </p:nvSpPr>
        <p:spPr>
          <a:xfrm>
            <a:off x="6553200" y="2406648"/>
            <a:ext cx="3161100" cy="722570"/>
          </a:xfrm>
          <a:prstGeom prst="rect">
            <a:avLst/>
          </a:prstGeom>
        </p:spPr>
        <p:txBody>
          <a:bodyPr wrap="square" lIns="0" tIns="0" rIns="0" bIns="0">
            <a:spAutoFit/>
          </a:bodyPr>
          <a:lstStyle/>
          <a:p>
            <a:pPr algn="ctr"/>
            <a:r>
              <a:rPr lang="en-US" sz="2004" b="1" dirty="0">
                <a:solidFill>
                  <a:srgbClr val="FFFFFF"/>
                </a:solidFill>
              </a:rPr>
              <a:t>Facultad</a:t>
            </a:r>
            <a:r>
              <a:rPr lang="en-US" sz="2004" b="1" spc="-26" dirty="0">
                <a:solidFill>
                  <a:srgbClr val="FFFFFF"/>
                </a:solidFill>
              </a:rPr>
              <a:t> </a:t>
            </a:r>
            <a:r>
              <a:rPr lang="en-US" sz="2004" b="1" dirty="0">
                <a:solidFill>
                  <a:srgbClr val="FFFFFF"/>
                </a:solidFill>
              </a:rPr>
              <a:t>de </a:t>
            </a:r>
            <a:r>
              <a:rPr lang="en-US" sz="2004" b="1" dirty="0" err="1">
                <a:solidFill>
                  <a:srgbClr val="FFFFFF"/>
                </a:solidFill>
              </a:rPr>
              <a:t>Cultura</a:t>
            </a:r>
            <a:r>
              <a:rPr lang="en-US" sz="2004" b="1" dirty="0">
                <a:solidFill>
                  <a:srgbClr val="FFFFFF"/>
                </a:solidFill>
              </a:rPr>
              <a:t> </a:t>
            </a:r>
            <a:r>
              <a:rPr lang="en-US" sz="2004" b="1" dirty="0" err="1">
                <a:solidFill>
                  <a:srgbClr val="FFFFFF"/>
                </a:solidFill>
              </a:rPr>
              <a:t>Física</a:t>
            </a:r>
            <a:endParaRPr lang="en-US" sz="2004" b="1" dirty="0">
              <a:solidFill>
                <a:srgbClr val="FFFFFF"/>
              </a:solidFill>
            </a:endParaRPr>
          </a:p>
          <a:p>
            <a:pPr marL="169164" algn="ctr">
              <a:lnSpc>
                <a:spcPts val="3600"/>
              </a:lnSpc>
            </a:pPr>
            <a:r>
              <a:rPr lang="en-US" sz="2006" b="1" dirty="0">
                <a:solidFill>
                  <a:srgbClr val="FFFFFF"/>
                </a:solidFill>
              </a:rPr>
              <a:t>Curso</a:t>
            </a:r>
            <a:r>
              <a:rPr lang="en-US" sz="2006" b="1" spc="-18" dirty="0">
                <a:solidFill>
                  <a:srgbClr val="FFFFFF"/>
                </a:solidFill>
              </a:rPr>
              <a:t> </a:t>
            </a:r>
            <a:r>
              <a:rPr lang="en-US" sz="2006" b="1" dirty="0">
                <a:solidFill>
                  <a:srgbClr val="FFFFFF"/>
                </a:solidFill>
              </a:rPr>
              <a:t>2019</a:t>
            </a:r>
            <a:r>
              <a:rPr lang="en-US" sz="2006" b="1" spc="-13" dirty="0">
                <a:solidFill>
                  <a:srgbClr val="FFFFFF"/>
                </a:solidFill>
              </a:rPr>
              <a:t> </a:t>
            </a:r>
            <a:r>
              <a:rPr lang="en-US" sz="2006" b="1" spc="543" dirty="0">
                <a:solidFill>
                  <a:srgbClr val="FFFFFF"/>
                </a:solidFill>
              </a:rPr>
              <a:t>-</a:t>
            </a:r>
            <a:r>
              <a:rPr lang="en-US" sz="2006" b="1" dirty="0">
                <a:solidFill>
                  <a:srgbClr val="FFFFFF"/>
                </a:solidFill>
              </a:rPr>
              <a:t>2020</a:t>
            </a:r>
          </a:p>
        </p:txBody>
      </p:sp>
    </p:spTree>
    <p:extLst>
      <p:ext uri="{BB962C8B-B14F-4D97-AF65-F5344CB8AC3E}">
        <p14:creationId xmlns:p14="http://schemas.microsoft.com/office/powerpoint/2010/main" val="286256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3105608339"/>
              </p:ext>
            </p:extLst>
          </p:nvPr>
        </p:nvGraphicFramePr>
        <p:xfrm>
          <a:off x="551332" y="1463576"/>
          <a:ext cx="11228292" cy="1589127"/>
        </p:xfrm>
        <a:graphic>
          <a:graphicData uri="http://schemas.openxmlformats.org/drawingml/2006/table">
            <a:tbl>
              <a:tblPr firstRow="1" firstCol="1" bandRow="1">
                <a:tableStyleId>{5C22544A-7EE6-4342-B048-85BDC9FD1C3A}</a:tableStyleId>
              </a:tblPr>
              <a:tblGrid>
                <a:gridCol w="933571">
                  <a:extLst>
                    <a:ext uri="{9D8B030D-6E8A-4147-A177-3AD203B41FA5}">
                      <a16:colId xmlns:a16="http://schemas.microsoft.com/office/drawing/2014/main" val="2196672319"/>
                    </a:ext>
                  </a:extLst>
                </a:gridCol>
                <a:gridCol w="933571">
                  <a:extLst>
                    <a:ext uri="{9D8B030D-6E8A-4147-A177-3AD203B41FA5}">
                      <a16:colId xmlns:a16="http://schemas.microsoft.com/office/drawing/2014/main" val="2096365939"/>
                    </a:ext>
                  </a:extLst>
                </a:gridCol>
                <a:gridCol w="936115">
                  <a:extLst>
                    <a:ext uri="{9D8B030D-6E8A-4147-A177-3AD203B41FA5}">
                      <a16:colId xmlns:a16="http://schemas.microsoft.com/office/drawing/2014/main" val="1770633651"/>
                    </a:ext>
                  </a:extLst>
                </a:gridCol>
                <a:gridCol w="936115">
                  <a:extLst>
                    <a:ext uri="{9D8B030D-6E8A-4147-A177-3AD203B41FA5}">
                      <a16:colId xmlns:a16="http://schemas.microsoft.com/office/drawing/2014/main" val="146056944"/>
                    </a:ext>
                  </a:extLst>
                </a:gridCol>
                <a:gridCol w="936115">
                  <a:extLst>
                    <a:ext uri="{9D8B030D-6E8A-4147-A177-3AD203B41FA5}">
                      <a16:colId xmlns:a16="http://schemas.microsoft.com/office/drawing/2014/main" val="14846022"/>
                    </a:ext>
                  </a:extLst>
                </a:gridCol>
                <a:gridCol w="936115">
                  <a:extLst>
                    <a:ext uri="{9D8B030D-6E8A-4147-A177-3AD203B41FA5}">
                      <a16:colId xmlns:a16="http://schemas.microsoft.com/office/drawing/2014/main" val="2129205637"/>
                    </a:ext>
                  </a:extLst>
                </a:gridCol>
                <a:gridCol w="936115">
                  <a:extLst>
                    <a:ext uri="{9D8B030D-6E8A-4147-A177-3AD203B41FA5}">
                      <a16:colId xmlns:a16="http://schemas.microsoft.com/office/drawing/2014/main" val="3290290303"/>
                    </a:ext>
                  </a:extLst>
                </a:gridCol>
                <a:gridCol w="936115">
                  <a:extLst>
                    <a:ext uri="{9D8B030D-6E8A-4147-A177-3AD203B41FA5}">
                      <a16:colId xmlns:a16="http://schemas.microsoft.com/office/drawing/2014/main" val="1112411355"/>
                    </a:ext>
                  </a:extLst>
                </a:gridCol>
                <a:gridCol w="936115">
                  <a:extLst>
                    <a:ext uri="{9D8B030D-6E8A-4147-A177-3AD203B41FA5}">
                      <a16:colId xmlns:a16="http://schemas.microsoft.com/office/drawing/2014/main" val="2605417141"/>
                    </a:ext>
                  </a:extLst>
                </a:gridCol>
                <a:gridCol w="936115">
                  <a:extLst>
                    <a:ext uri="{9D8B030D-6E8A-4147-A177-3AD203B41FA5}">
                      <a16:colId xmlns:a16="http://schemas.microsoft.com/office/drawing/2014/main" val="4178311805"/>
                    </a:ext>
                  </a:extLst>
                </a:gridCol>
                <a:gridCol w="936115">
                  <a:extLst>
                    <a:ext uri="{9D8B030D-6E8A-4147-A177-3AD203B41FA5}">
                      <a16:colId xmlns:a16="http://schemas.microsoft.com/office/drawing/2014/main" val="771163431"/>
                    </a:ext>
                  </a:extLst>
                </a:gridCol>
                <a:gridCol w="936115">
                  <a:extLst>
                    <a:ext uri="{9D8B030D-6E8A-4147-A177-3AD203B41FA5}">
                      <a16:colId xmlns:a16="http://schemas.microsoft.com/office/drawing/2014/main" val="3609868276"/>
                    </a:ext>
                  </a:extLst>
                </a:gridCol>
              </a:tblGrid>
              <a:tr h="591669">
                <a:tc gridSpan="12">
                  <a:txBody>
                    <a:bodyPr/>
                    <a:lstStyle/>
                    <a:p>
                      <a:pPr algn="ctr">
                        <a:lnSpc>
                          <a:spcPct val="107000"/>
                        </a:lnSpc>
                        <a:spcAft>
                          <a:spcPts val="0"/>
                        </a:spcAft>
                      </a:pPr>
                      <a:r>
                        <a:rPr lang="es-MX" sz="3200" dirty="0">
                          <a:solidFill>
                            <a:schemeClr val="tx1"/>
                          </a:solidFill>
                          <a:effectLst/>
                        </a:rPr>
                        <a:t>12  SEMANAS  LECTIVAS</a:t>
                      </a:r>
                      <a:endParaRPr lang="es-MX"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88150675"/>
                  </a:ext>
                </a:extLst>
              </a:tr>
              <a:tr h="389964">
                <a:tc>
                  <a:txBody>
                    <a:bodyPr/>
                    <a:lstStyle/>
                    <a:p>
                      <a:pPr algn="ctr">
                        <a:lnSpc>
                          <a:spcPct val="107000"/>
                        </a:lnSpc>
                        <a:spcAft>
                          <a:spcPts val="0"/>
                        </a:spcAft>
                      </a:pPr>
                      <a:r>
                        <a:rPr lang="es-MX" sz="3200" b="1" dirty="0">
                          <a:solidFill>
                            <a:srgbClr val="FF0000"/>
                          </a:solidFill>
                          <a:effectLst/>
                        </a:rPr>
                        <a:t>1</a:t>
                      </a:r>
                      <a:endParaRPr lang="es-MX"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3200" b="1" dirty="0">
                          <a:solidFill>
                            <a:srgbClr val="FF0000"/>
                          </a:solidFill>
                          <a:effectLst/>
                        </a:rPr>
                        <a:t>2</a:t>
                      </a:r>
                      <a:endParaRPr lang="es-MX"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3200" b="1" dirty="0">
                          <a:solidFill>
                            <a:srgbClr val="FF0000"/>
                          </a:solidFill>
                          <a:effectLst/>
                        </a:rPr>
                        <a:t>3</a:t>
                      </a:r>
                      <a:endParaRPr lang="es-MX"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3200" b="1" dirty="0">
                          <a:solidFill>
                            <a:srgbClr val="FF0000"/>
                          </a:solidFill>
                          <a:effectLst/>
                        </a:rPr>
                        <a:t>4</a:t>
                      </a:r>
                      <a:endParaRPr lang="es-MX"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3200" b="1" dirty="0">
                          <a:solidFill>
                            <a:srgbClr val="FF0000"/>
                          </a:solidFill>
                          <a:effectLst/>
                        </a:rPr>
                        <a:t>5</a:t>
                      </a:r>
                      <a:endParaRPr lang="es-MX"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3200" b="1" dirty="0">
                          <a:solidFill>
                            <a:srgbClr val="FF0000"/>
                          </a:solidFill>
                          <a:effectLst/>
                        </a:rPr>
                        <a:t>6</a:t>
                      </a:r>
                      <a:endParaRPr lang="es-MX"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3200" b="1" dirty="0">
                          <a:solidFill>
                            <a:srgbClr val="FF0000"/>
                          </a:solidFill>
                          <a:effectLst/>
                        </a:rPr>
                        <a:t>7</a:t>
                      </a:r>
                      <a:endParaRPr lang="es-MX"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3200" b="1" dirty="0">
                          <a:solidFill>
                            <a:srgbClr val="FF0000"/>
                          </a:solidFill>
                          <a:effectLst/>
                        </a:rPr>
                        <a:t>8</a:t>
                      </a:r>
                      <a:endParaRPr lang="es-MX"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3200" b="1" dirty="0">
                          <a:solidFill>
                            <a:srgbClr val="00B050"/>
                          </a:solidFill>
                          <a:effectLst/>
                        </a:rPr>
                        <a:t>9</a:t>
                      </a:r>
                      <a:endParaRPr lang="es-MX"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s-MX" sz="3200" b="1" dirty="0">
                          <a:solidFill>
                            <a:srgbClr val="00B050"/>
                          </a:solidFill>
                          <a:effectLst/>
                        </a:rPr>
                        <a:t>10</a:t>
                      </a:r>
                      <a:endParaRPr lang="es-MX"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s-MX" sz="3200" b="1" dirty="0">
                          <a:solidFill>
                            <a:srgbClr val="00B050"/>
                          </a:solidFill>
                          <a:effectLst/>
                        </a:rPr>
                        <a:t>11</a:t>
                      </a:r>
                      <a:endParaRPr lang="es-MX"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s-MX" sz="3200" b="1" dirty="0">
                          <a:solidFill>
                            <a:schemeClr val="tx1"/>
                          </a:solidFill>
                          <a:effectLst/>
                        </a:rPr>
                        <a:t>12</a:t>
                      </a:r>
                      <a:endParaRPr lang="es-MX"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936613506"/>
                  </a:ext>
                </a:extLst>
              </a:tr>
              <a:tr h="389964">
                <a:tc gridSpan="8">
                  <a:txBody>
                    <a:bodyPr/>
                    <a:lstStyle/>
                    <a:p>
                      <a:pPr algn="ctr">
                        <a:lnSpc>
                          <a:spcPct val="107000"/>
                        </a:lnSpc>
                        <a:spcAft>
                          <a:spcPts val="0"/>
                        </a:spcAft>
                      </a:pPr>
                      <a:r>
                        <a:rPr lang="es-MX" sz="3200" b="1" dirty="0">
                          <a:solidFill>
                            <a:schemeClr val="tx1"/>
                          </a:solidFill>
                          <a:effectLst/>
                        </a:rPr>
                        <a:t>CLASES</a:t>
                      </a:r>
                      <a:endParaRPr lang="es-MX"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lnSpc>
                          <a:spcPct val="107000"/>
                        </a:lnSpc>
                        <a:spcAft>
                          <a:spcPts val="0"/>
                        </a:spcAft>
                      </a:pPr>
                      <a:r>
                        <a:rPr lang="es-MX" sz="3200" b="1" dirty="0">
                          <a:solidFill>
                            <a:schemeClr val="tx1"/>
                          </a:solidFill>
                          <a:effectLst/>
                        </a:rPr>
                        <a:t>EO</a:t>
                      </a:r>
                      <a:endParaRPr lang="es-MX"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s-MX" sz="3200" b="1" dirty="0">
                          <a:solidFill>
                            <a:schemeClr val="tx1"/>
                          </a:solidFill>
                          <a:effectLst/>
                        </a:rPr>
                        <a:t>EE</a:t>
                      </a:r>
                      <a:endParaRPr lang="es-MX"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s-MX" sz="3200" b="1" dirty="0">
                          <a:solidFill>
                            <a:schemeClr val="tx1"/>
                          </a:solidFill>
                          <a:effectLst/>
                        </a:rPr>
                        <a:t>EEFC</a:t>
                      </a:r>
                      <a:endParaRPr lang="es-MX"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s-MX" sz="3200" b="1" dirty="0">
                          <a:solidFill>
                            <a:schemeClr val="tx1"/>
                          </a:solidFill>
                          <a:effectLst/>
                        </a:rPr>
                        <a:t>PLI</a:t>
                      </a:r>
                      <a:endParaRPr lang="es-MX"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860758699"/>
                  </a:ext>
                </a:extLst>
              </a:tr>
            </a:tbl>
          </a:graphicData>
        </a:graphic>
      </p:graphicFrame>
      <p:sp>
        <p:nvSpPr>
          <p:cNvPr id="13" name="CuadroTexto 12"/>
          <p:cNvSpPr txBox="1"/>
          <p:nvPr/>
        </p:nvSpPr>
        <p:spPr>
          <a:xfrm>
            <a:off x="551332" y="3182451"/>
            <a:ext cx="7732059" cy="1323439"/>
          </a:xfrm>
          <a:prstGeom prst="rect">
            <a:avLst/>
          </a:prstGeom>
          <a:noFill/>
        </p:spPr>
        <p:txBody>
          <a:bodyPr wrap="square" rtlCol="0">
            <a:spAutoFit/>
          </a:bodyPr>
          <a:lstStyle/>
          <a:p>
            <a:r>
              <a:rPr lang="es-MX" sz="2000" dirty="0"/>
              <a:t>Exámenes ordinarios     </a:t>
            </a:r>
            <a:r>
              <a:rPr lang="es-MX" sz="2000" b="1" dirty="0"/>
              <a:t>EO</a:t>
            </a:r>
          </a:p>
          <a:p>
            <a:r>
              <a:rPr lang="es-MX" sz="2000" dirty="0"/>
              <a:t>Exámenes extraordinarios del semestre   </a:t>
            </a:r>
            <a:r>
              <a:rPr lang="es-MX" sz="2000" b="1" dirty="0"/>
              <a:t>EE</a:t>
            </a:r>
          </a:p>
          <a:p>
            <a:r>
              <a:rPr lang="es-MX" sz="2000" dirty="0"/>
              <a:t>Exámenes extraordinarios de fin de curso  y de premio </a:t>
            </a:r>
            <a:r>
              <a:rPr lang="es-MX" sz="2000" b="1" dirty="0"/>
              <a:t>EEFC</a:t>
            </a:r>
          </a:p>
          <a:p>
            <a:r>
              <a:rPr lang="es-MX" sz="2000" dirty="0"/>
              <a:t>Práctica laboral concentrada o sistemática   </a:t>
            </a:r>
            <a:r>
              <a:rPr lang="es-MX" sz="2000" b="1" dirty="0"/>
              <a:t>PLI</a:t>
            </a:r>
          </a:p>
        </p:txBody>
      </p:sp>
      <p:sp>
        <p:nvSpPr>
          <p:cNvPr id="2" name="CuadroTexto 1"/>
          <p:cNvSpPr txBox="1"/>
          <p:nvPr/>
        </p:nvSpPr>
        <p:spPr>
          <a:xfrm>
            <a:off x="391901" y="4802632"/>
            <a:ext cx="10659648" cy="2062103"/>
          </a:xfrm>
          <a:prstGeom prst="rect">
            <a:avLst/>
          </a:prstGeom>
          <a:noFill/>
        </p:spPr>
        <p:txBody>
          <a:bodyPr wrap="square" rtlCol="0">
            <a:spAutoFit/>
          </a:bodyPr>
          <a:lstStyle/>
          <a:p>
            <a:r>
              <a:rPr lang="es-MX" sz="2800" b="1" dirty="0"/>
              <a:t>Procesamiento de resultados docentes y cierre estadístico: Semana 12</a:t>
            </a:r>
          </a:p>
          <a:p>
            <a:pPr algn="just"/>
            <a:r>
              <a:rPr lang="es-MX" sz="2400" dirty="0"/>
              <a:t>Nota: El fondo de tiempo general de las asignaturas integra </a:t>
            </a:r>
            <a:r>
              <a:rPr lang="es-MX" sz="2400" b="1" dirty="0">
                <a:solidFill>
                  <a:srgbClr val="FF0000"/>
                </a:solidFill>
              </a:rPr>
              <a:t>las 8 semanas del nuevo período </a:t>
            </a:r>
            <a:r>
              <a:rPr lang="es-MX" sz="2400" dirty="0"/>
              <a:t>para el montaje de los ajustes por años y de cada disciplina del currículo base más las </a:t>
            </a:r>
            <a:r>
              <a:rPr lang="es-MX" sz="2400" b="1" dirty="0">
                <a:solidFill>
                  <a:srgbClr val="FF0000"/>
                </a:solidFill>
              </a:rPr>
              <a:t>5 semanas ya desarrolladas (17 feb. – 21 de marzo).</a:t>
            </a:r>
            <a:endParaRPr lang="es-MX" sz="2400" dirty="0"/>
          </a:p>
          <a:p>
            <a:endParaRPr lang="es-MX" sz="2800" b="1" dirty="0"/>
          </a:p>
        </p:txBody>
      </p:sp>
      <p:pic>
        <p:nvPicPr>
          <p:cNvPr id="6" name="Picture 3">
            <a:extLst>
              <a:ext uri="{FF2B5EF4-FFF2-40B4-BE49-F238E27FC236}">
                <a16:creationId xmlns:a16="http://schemas.microsoft.com/office/drawing/2014/main" id="{6AA30B01-6D4C-4513-957E-35E06EA1E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49" y="-38641"/>
            <a:ext cx="334786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CuadroTexto">
            <a:extLst>
              <a:ext uri="{FF2B5EF4-FFF2-40B4-BE49-F238E27FC236}">
                <a16:creationId xmlns:a16="http://schemas.microsoft.com/office/drawing/2014/main" id="{2043AA03-54D3-4FCF-81A8-A45D95E20BB2}"/>
              </a:ext>
            </a:extLst>
          </p:cNvPr>
          <p:cNvSpPr txBox="1"/>
          <p:nvPr/>
        </p:nvSpPr>
        <p:spPr>
          <a:xfrm>
            <a:off x="3570736" y="41627"/>
            <a:ext cx="8621264" cy="1077218"/>
          </a:xfrm>
          <a:prstGeom prst="rect">
            <a:avLst/>
          </a:prstGeom>
          <a:solidFill>
            <a:srgbClr val="FF0000"/>
          </a:solidFill>
        </p:spPr>
        <p:txBody>
          <a:bodyPr wrap="square" rtlCol="0">
            <a:spAutoFit/>
          </a:bodyPr>
          <a:lstStyle/>
          <a:p>
            <a:pPr algn="ctr"/>
            <a:r>
              <a:rPr lang="es-MX" sz="3200" b="1" dirty="0">
                <a:solidFill>
                  <a:schemeClr val="bg1"/>
                </a:solidFill>
              </a:rPr>
              <a:t>Primer período (de recuperación: 90 días). Cierre del curso 2019-2020</a:t>
            </a:r>
          </a:p>
        </p:txBody>
      </p:sp>
    </p:spTree>
    <p:extLst>
      <p:ext uri="{BB962C8B-B14F-4D97-AF65-F5344CB8AC3E}">
        <p14:creationId xmlns:p14="http://schemas.microsoft.com/office/powerpoint/2010/main" val="420352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75983" y="1519517"/>
            <a:ext cx="11040034" cy="4601260"/>
          </a:xfrm>
          <a:prstGeom prst="rect">
            <a:avLst/>
          </a:prstGeom>
          <a:noFill/>
        </p:spPr>
        <p:txBody>
          <a:bodyPr wrap="square" rtlCol="0">
            <a:spAutoFit/>
          </a:bodyPr>
          <a:lstStyle/>
          <a:p>
            <a:pPr marL="342900" lvl="0" indent="-342900" algn="just">
              <a:buFont typeface="Arial" panose="020B0604020202020204" pitchFamily="34" charset="0"/>
              <a:buChar char="•"/>
            </a:pPr>
            <a:r>
              <a:rPr lang="es-MX" sz="2400" dirty="0"/>
              <a:t>Se desarrollará la docencia según el calendario previsto para  las asignaturas del currículo base que se imparten en el segundo semestre, las que se planificarán según lo establecido en los modelos P1 y P4, así como las</a:t>
            </a:r>
            <a:r>
              <a:rPr lang="es-MX" sz="2400" b="1" dirty="0"/>
              <a:t> </a:t>
            </a:r>
            <a:r>
              <a:rPr lang="es-MX" sz="2400" dirty="0"/>
              <a:t>asignaturas de </a:t>
            </a:r>
            <a:r>
              <a:rPr lang="es-MX" sz="2400" b="1" dirty="0"/>
              <a:t>Ajedrez, Masaje y Actividades Masivas, (del Currículo Propio) las cuales por su importancia en el desarrollo de habilidades del ejercicio de la profesión y su transversalidad en las cuatro esferas de actuación se incluyen en la planificación. </a:t>
            </a:r>
          </a:p>
          <a:p>
            <a:pPr marL="342900" indent="-342900" algn="just">
              <a:lnSpc>
                <a:spcPts val="3000"/>
              </a:lnSpc>
              <a:buFont typeface="Arial" panose="020B0604020202020204" pitchFamily="34" charset="0"/>
              <a:buChar char="•"/>
            </a:pPr>
            <a:r>
              <a:rPr lang="es-MX" sz="2400" dirty="0"/>
              <a:t>Las </a:t>
            </a:r>
            <a:r>
              <a:rPr lang="es-MX" sz="2400" b="1" dirty="0">
                <a:solidFill>
                  <a:srgbClr val="FF0000"/>
                </a:solidFill>
              </a:rPr>
              <a:t>clases  en el curso diurno (carreras y ciclo corto) </a:t>
            </a:r>
            <a:r>
              <a:rPr lang="es-MX" sz="2400" dirty="0"/>
              <a:t>se desarrollarán con el objetivo de </a:t>
            </a:r>
            <a:r>
              <a:rPr lang="es-MX" sz="2400" b="1" dirty="0"/>
              <a:t>sistematizar  y desarrollar los modos de actuación físico motrices deportivos</a:t>
            </a:r>
            <a:r>
              <a:rPr lang="es-MX" sz="2400" dirty="0"/>
              <a:t>; comprobar la </a:t>
            </a:r>
            <a:r>
              <a:rPr lang="es-MX" sz="2400" b="1" dirty="0" err="1"/>
              <a:t>autopreparación</a:t>
            </a:r>
            <a:r>
              <a:rPr lang="es-MX" sz="2400" dirty="0"/>
              <a:t> de los estudiantes durante el período de aislamiento, la atención a las </a:t>
            </a:r>
            <a:r>
              <a:rPr lang="es-MX" sz="2400" b="1" dirty="0"/>
              <a:t>diferencias individuales</a:t>
            </a:r>
            <a:r>
              <a:rPr lang="es-MX" sz="2400" dirty="0"/>
              <a:t>, realizar </a:t>
            </a:r>
            <a:r>
              <a:rPr lang="es-MX" sz="2400" b="1" dirty="0"/>
              <a:t>evaluaciones sistemáticas y parciales y </a:t>
            </a:r>
            <a:r>
              <a:rPr lang="es-MX" sz="2400" dirty="0"/>
              <a:t> atender los </a:t>
            </a:r>
            <a:r>
              <a:rPr lang="es-MX" sz="2400" b="1" dirty="0">
                <a:solidFill>
                  <a:srgbClr val="FF0000"/>
                </a:solidFill>
              </a:rPr>
              <a:t>estudiantes con arrastres de manera priorizada</a:t>
            </a:r>
            <a:r>
              <a:rPr lang="es-MX" sz="2400" dirty="0"/>
              <a:t>.</a:t>
            </a:r>
          </a:p>
          <a:p>
            <a:pPr lvl="0" algn="just"/>
            <a:endParaRPr lang="es-MX" sz="2400" dirty="0"/>
          </a:p>
        </p:txBody>
      </p:sp>
      <p:pic>
        <p:nvPicPr>
          <p:cNvPr id="3" name="Picture 3">
            <a:extLst>
              <a:ext uri="{FF2B5EF4-FFF2-40B4-BE49-F238E27FC236}">
                <a16:creationId xmlns:a16="http://schemas.microsoft.com/office/drawing/2014/main" id="{42B437D1-26F1-4C12-9E54-CB8E35B5C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49" y="-92429"/>
            <a:ext cx="334786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CuadroTexto">
            <a:extLst>
              <a:ext uri="{FF2B5EF4-FFF2-40B4-BE49-F238E27FC236}">
                <a16:creationId xmlns:a16="http://schemas.microsoft.com/office/drawing/2014/main" id="{2433E7BE-96F7-4829-A794-1227A7CFB68F}"/>
              </a:ext>
            </a:extLst>
          </p:cNvPr>
          <p:cNvSpPr txBox="1"/>
          <p:nvPr/>
        </p:nvSpPr>
        <p:spPr>
          <a:xfrm>
            <a:off x="3570736" y="0"/>
            <a:ext cx="8621264" cy="1077218"/>
          </a:xfrm>
          <a:prstGeom prst="rect">
            <a:avLst/>
          </a:prstGeom>
          <a:solidFill>
            <a:srgbClr val="FF0000"/>
          </a:solidFill>
        </p:spPr>
        <p:txBody>
          <a:bodyPr wrap="square" rtlCol="0">
            <a:spAutoFit/>
          </a:bodyPr>
          <a:lstStyle/>
          <a:p>
            <a:pPr algn="ctr"/>
            <a:r>
              <a:rPr lang="es-MX" sz="3200" b="1" dirty="0">
                <a:solidFill>
                  <a:schemeClr val="bg1"/>
                </a:solidFill>
              </a:rPr>
              <a:t>Proceso de continuidad de estudios</a:t>
            </a:r>
          </a:p>
          <a:p>
            <a:pPr algn="ctr"/>
            <a:r>
              <a:rPr lang="es-MX" sz="3200" b="1" dirty="0">
                <a:solidFill>
                  <a:schemeClr val="bg1"/>
                </a:solidFill>
              </a:rPr>
              <a:t>Curso diurno y CPE  </a:t>
            </a:r>
          </a:p>
        </p:txBody>
      </p:sp>
    </p:spTree>
    <p:extLst>
      <p:ext uri="{BB962C8B-B14F-4D97-AF65-F5344CB8AC3E}">
        <p14:creationId xmlns:p14="http://schemas.microsoft.com/office/powerpoint/2010/main" val="15994434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3919</TotalTime>
  <Words>1399</Words>
  <Application>Microsoft Office PowerPoint</Application>
  <PresentationFormat>Panorámica</PresentationFormat>
  <Paragraphs>364</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17</vt:i4>
      </vt:variant>
    </vt:vector>
  </HeadingPairs>
  <TitlesOfParts>
    <vt:vector size="24" baseType="lpstr">
      <vt:lpstr>Arial</vt:lpstr>
      <vt:lpstr>Arial Narrow</vt:lpstr>
      <vt:lpstr>Calibri</vt:lpstr>
      <vt:lpstr>Calibri Light</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Maribel</dc:creator>
  <cp:lastModifiedBy>Decano FCF</cp:lastModifiedBy>
  <cp:revision>190</cp:revision>
  <cp:lastPrinted>2020-05-02T03:11:23Z</cp:lastPrinted>
  <dcterms:created xsi:type="dcterms:W3CDTF">2020-05-01T18:48:36Z</dcterms:created>
  <dcterms:modified xsi:type="dcterms:W3CDTF">2020-05-15T13:06:52Z</dcterms:modified>
</cp:coreProperties>
</file>