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0" r:id="rId2"/>
    <p:sldId id="292" r:id="rId3"/>
    <p:sldId id="300" r:id="rId4"/>
    <p:sldId id="308" r:id="rId5"/>
    <p:sldId id="305" r:id="rId6"/>
    <p:sldId id="309" r:id="rId7"/>
    <p:sldId id="298" r:id="rId8"/>
    <p:sldId id="310" r:id="rId9"/>
    <p:sldId id="288" r:id="rId10"/>
    <p:sldId id="312" r:id="rId11"/>
    <p:sldId id="313" r:id="rId12"/>
    <p:sldId id="272" r:id="rId13"/>
    <p:sldId id="274" r:id="rId14"/>
    <p:sldId id="277" r:id="rId15"/>
    <p:sldId id="275" r:id="rId16"/>
    <p:sldId id="287" r:id="rId17"/>
    <p:sldId id="314" r:id="rId18"/>
    <p:sldId id="283" r:id="rId19"/>
    <p:sldId id="284"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4CB52-C2B6-4C52-B5AD-F9440C2F258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45B2D80F-72E7-403E-82EE-065BCC25C6F1}">
      <dgm:prSet phldrT="[Texto]" custT="1"/>
      <dgm:spPr/>
      <dgm:t>
        <a:bodyPr/>
        <a:lstStyle/>
        <a:p>
          <a:r>
            <a:rPr lang="es-ES" sz="1800" b="1" dirty="0" smtClean="0"/>
            <a:t>No se trata solo</a:t>
          </a:r>
          <a:endParaRPr lang="es-ES" sz="1800" b="1" dirty="0"/>
        </a:p>
      </dgm:t>
    </dgm:pt>
    <dgm:pt modelId="{EE36D571-3354-4571-B223-F36BF89C607E}" type="parTrans" cxnId="{093024A6-08B4-4317-BBF4-D69739DB3166}">
      <dgm:prSet/>
      <dgm:spPr/>
      <dgm:t>
        <a:bodyPr/>
        <a:lstStyle/>
        <a:p>
          <a:endParaRPr lang="es-ES"/>
        </a:p>
      </dgm:t>
    </dgm:pt>
    <dgm:pt modelId="{31051645-6322-421E-B23A-8899342B9933}" type="sibTrans" cxnId="{093024A6-08B4-4317-BBF4-D69739DB3166}">
      <dgm:prSet/>
      <dgm:spPr/>
      <dgm:t>
        <a:bodyPr/>
        <a:lstStyle/>
        <a:p>
          <a:endParaRPr lang="es-ES"/>
        </a:p>
      </dgm:t>
    </dgm:pt>
    <dgm:pt modelId="{999866BB-EA26-4440-A026-CEC45FCE2BE7}">
      <dgm:prSet phldrT="[Texto]" custT="1"/>
      <dgm:spPr/>
      <dgm:t>
        <a:bodyPr/>
        <a:lstStyle/>
        <a:p>
          <a:r>
            <a:rPr lang="es-ES" sz="1800" b="1" dirty="0" smtClean="0"/>
            <a:t>Habilidades</a:t>
          </a:r>
          <a:endParaRPr lang="es-ES" sz="1800" b="1" dirty="0"/>
        </a:p>
      </dgm:t>
    </dgm:pt>
    <dgm:pt modelId="{8D4D87E5-6B8A-4C67-BDFA-1B43DC01C21E}" type="parTrans" cxnId="{DC83F1CA-145D-4A3E-94BD-02BDE3E93371}">
      <dgm:prSet/>
      <dgm:spPr/>
      <dgm:t>
        <a:bodyPr/>
        <a:lstStyle/>
        <a:p>
          <a:endParaRPr lang="es-ES"/>
        </a:p>
      </dgm:t>
    </dgm:pt>
    <dgm:pt modelId="{F1E0097D-7AF7-4B7E-9F52-9E1D30C133DF}" type="sibTrans" cxnId="{DC83F1CA-145D-4A3E-94BD-02BDE3E93371}">
      <dgm:prSet/>
      <dgm:spPr/>
      <dgm:t>
        <a:bodyPr/>
        <a:lstStyle/>
        <a:p>
          <a:endParaRPr lang="es-ES"/>
        </a:p>
      </dgm:t>
    </dgm:pt>
    <dgm:pt modelId="{B535AA08-A2A7-4567-9A1C-E426D840A8AF}">
      <dgm:prSet phldrT="[Texto]" custT="1"/>
      <dgm:spPr/>
      <dgm:t>
        <a:bodyPr/>
        <a:lstStyle/>
        <a:p>
          <a:r>
            <a:rPr lang="es-ES" sz="1800" b="1" dirty="0" smtClean="0"/>
            <a:t>Procedimientos</a:t>
          </a:r>
          <a:endParaRPr lang="es-ES" sz="1800" b="1" dirty="0"/>
        </a:p>
      </dgm:t>
    </dgm:pt>
    <dgm:pt modelId="{973F5E3C-9791-4FBC-86D0-536D0BEFCFFC}" type="parTrans" cxnId="{B04C99DE-81B2-49F2-84CC-2C6CE50781C6}">
      <dgm:prSet/>
      <dgm:spPr/>
      <dgm:t>
        <a:bodyPr/>
        <a:lstStyle/>
        <a:p>
          <a:endParaRPr lang="es-ES"/>
        </a:p>
      </dgm:t>
    </dgm:pt>
    <dgm:pt modelId="{DB174635-BB0F-4233-94E6-8D52368658B8}" type="sibTrans" cxnId="{B04C99DE-81B2-49F2-84CC-2C6CE50781C6}">
      <dgm:prSet/>
      <dgm:spPr/>
      <dgm:t>
        <a:bodyPr/>
        <a:lstStyle/>
        <a:p>
          <a:endParaRPr lang="es-ES"/>
        </a:p>
      </dgm:t>
    </dgm:pt>
    <dgm:pt modelId="{9E8BEFAD-457D-4633-A692-7D2E53430EEF}">
      <dgm:prSet phldrT="[Texto]" custT="1"/>
      <dgm:spPr/>
      <dgm:t>
        <a:bodyPr/>
        <a:lstStyle/>
        <a:p>
          <a:r>
            <a:rPr lang="es-ES" sz="1800" b="1" dirty="0" smtClean="0"/>
            <a:t>También</a:t>
          </a:r>
          <a:endParaRPr lang="es-ES" sz="1800" b="1" dirty="0"/>
        </a:p>
      </dgm:t>
    </dgm:pt>
    <dgm:pt modelId="{D1424FE1-28AD-4C04-B51A-0C1BF9EC1C1F}" type="parTrans" cxnId="{24E305B0-9291-4847-B9AA-DA3B3DB1EDCA}">
      <dgm:prSet/>
      <dgm:spPr/>
      <dgm:t>
        <a:bodyPr/>
        <a:lstStyle/>
        <a:p>
          <a:endParaRPr lang="es-ES"/>
        </a:p>
      </dgm:t>
    </dgm:pt>
    <dgm:pt modelId="{517B8E34-DC8C-437F-B863-C186A65378A1}" type="sibTrans" cxnId="{24E305B0-9291-4847-B9AA-DA3B3DB1EDCA}">
      <dgm:prSet/>
      <dgm:spPr/>
      <dgm:t>
        <a:bodyPr/>
        <a:lstStyle/>
        <a:p>
          <a:endParaRPr lang="es-ES"/>
        </a:p>
      </dgm:t>
    </dgm:pt>
    <dgm:pt modelId="{E18C1054-74D6-477F-8765-53E66853445D}">
      <dgm:prSet phldrT="[Texto]" custT="1"/>
      <dgm:spPr/>
      <dgm:t>
        <a:bodyPr/>
        <a:lstStyle/>
        <a:p>
          <a:r>
            <a:rPr lang="es-ES" sz="1800" b="1" dirty="0" smtClean="0"/>
            <a:t>Sentimientos Patrióticos</a:t>
          </a:r>
          <a:endParaRPr lang="es-ES" sz="1800" b="1" dirty="0"/>
        </a:p>
      </dgm:t>
    </dgm:pt>
    <dgm:pt modelId="{EE7E874B-FE42-40B7-9C31-17CE61B7F533}" type="parTrans" cxnId="{CC63009B-4E00-4BCE-B7EB-9DB8A6232DBC}">
      <dgm:prSet/>
      <dgm:spPr/>
      <dgm:t>
        <a:bodyPr/>
        <a:lstStyle/>
        <a:p>
          <a:endParaRPr lang="es-ES"/>
        </a:p>
      </dgm:t>
    </dgm:pt>
    <dgm:pt modelId="{8FBC16AF-F34C-4B82-9807-54116C32B19C}" type="sibTrans" cxnId="{CC63009B-4E00-4BCE-B7EB-9DB8A6232DBC}">
      <dgm:prSet/>
      <dgm:spPr/>
      <dgm:t>
        <a:bodyPr/>
        <a:lstStyle/>
        <a:p>
          <a:endParaRPr lang="es-ES"/>
        </a:p>
      </dgm:t>
    </dgm:pt>
    <dgm:pt modelId="{64CC9052-E10C-4500-979D-522461542A65}">
      <dgm:prSet phldrT="[Texto]" custT="1"/>
      <dgm:spPr/>
      <dgm:t>
        <a:bodyPr/>
        <a:lstStyle/>
        <a:p>
          <a:r>
            <a:rPr lang="es-ES" sz="1800" b="1" dirty="0" smtClean="0"/>
            <a:t>Valores</a:t>
          </a:r>
          <a:endParaRPr lang="es-ES" sz="1800" b="1" dirty="0"/>
        </a:p>
      </dgm:t>
    </dgm:pt>
    <dgm:pt modelId="{E89CEF67-1143-4C14-A854-8A2EE96A767A}" type="parTrans" cxnId="{2484F1B5-5DDE-4578-92F7-A605903CF226}">
      <dgm:prSet/>
      <dgm:spPr/>
      <dgm:t>
        <a:bodyPr/>
        <a:lstStyle/>
        <a:p>
          <a:endParaRPr lang="es-ES"/>
        </a:p>
      </dgm:t>
    </dgm:pt>
    <dgm:pt modelId="{BE5EBEE1-3F4B-4A5C-B5A2-B02840A0AA3B}" type="sibTrans" cxnId="{2484F1B5-5DDE-4578-92F7-A605903CF226}">
      <dgm:prSet/>
      <dgm:spPr/>
      <dgm:t>
        <a:bodyPr/>
        <a:lstStyle/>
        <a:p>
          <a:endParaRPr lang="es-ES"/>
        </a:p>
      </dgm:t>
    </dgm:pt>
    <dgm:pt modelId="{A01607AF-E415-4EC0-8346-5F1879FFD561}">
      <dgm:prSet custT="1"/>
      <dgm:spPr/>
      <dgm:t>
        <a:bodyPr/>
        <a:lstStyle/>
        <a:p>
          <a:r>
            <a:rPr lang="es-ES" sz="1800" b="1" dirty="0" smtClean="0"/>
            <a:t>Naturaleza</a:t>
          </a:r>
          <a:endParaRPr lang="es-ES" sz="1800" b="1" dirty="0"/>
        </a:p>
      </dgm:t>
    </dgm:pt>
    <dgm:pt modelId="{DF90038D-14F2-4D55-8662-74F721A28E7E}" type="parTrans" cxnId="{C26222A6-5FDB-458E-AC85-E4422929A895}">
      <dgm:prSet/>
      <dgm:spPr/>
      <dgm:t>
        <a:bodyPr/>
        <a:lstStyle/>
        <a:p>
          <a:endParaRPr lang="es-ES"/>
        </a:p>
      </dgm:t>
    </dgm:pt>
    <dgm:pt modelId="{0F6035BD-72EC-40A8-B9A5-FD0B64A12473}" type="sibTrans" cxnId="{C26222A6-5FDB-458E-AC85-E4422929A895}">
      <dgm:prSet/>
      <dgm:spPr/>
      <dgm:t>
        <a:bodyPr/>
        <a:lstStyle/>
        <a:p>
          <a:endParaRPr lang="es-ES"/>
        </a:p>
      </dgm:t>
    </dgm:pt>
    <dgm:pt modelId="{3D12CC60-616E-415C-965A-D8B79A412B26}">
      <dgm:prSet custT="1"/>
      <dgm:spPr/>
      <dgm:t>
        <a:bodyPr/>
        <a:lstStyle/>
        <a:p>
          <a:r>
            <a:rPr lang="es-ES" sz="1800" b="1" dirty="0" smtClean="0"/>
            <a:t>Motivaciones</a:t>
          </a:r>
          <a:endParaRPr lang="es-ES" sz="1800" b="1" dirty="0"/>
        </a:p>
      </dgm:t>
    </dgm:pt>
    <dgm:pt modelId="{0FB830E6-C631-4DFB-B491-FD4D2387FC43}" type="parTrans" cxnId="{954E1611-505E-42B1-9BBE-98E48BA0D861}">
      <dgm:prSet/>
      <dgm:spPr/>
      <dgm:t>
        <a:bodyPr/>
        <a:lstStyle/>
        <a:p>
          <a:endParaRPr lang="es-ES"/>
        </a:p>
      </dgm:t>
    </dgm:pt>
    <dgm:pt modelId="{EBA364ED-02E5-4C51-9A87-743D0CC4765C}" type="sibTrans" cxnId="{954E1611-505E-42B1-9BBE-98E48BA0D861}">
      <dgm:prSet/>
      <dgm:spPr/>
      <dgm:t>
        <a:bodyPr/>
        <a:lstStyle/>
        <a:p>
          <a:endParaRPr lang="es-ES"/>
        </a:p>
      </dgm:t>
    </dgm:pt>
    <dgm:pt modelId="{8C6C4D76-0D1E-473F-8A9F-99EB1E068DA4}">
      <dgm:prSet custT="1"/>
      <dgm:spPr/>
      <dgm:t>
        <a:bodyPr/>
        <a:lstStyle/>
        <a:p>
          <a:r>
            <a:rPr lang="es-ES" sz="1800" b="1" dirty="0" smtClean="0"/>
            <a:t>Conocimientos</a:t>
          </a:r>
          <a:endParaRPr lang="es-ES" sz="1800" b="1" dirty="0"/>
        </a:p>
      </dgm:t>
    </dgm:pt>
    <dgm:pt modelId="{10840C50-B59F-4C3A-BC5E-60718F516B94}" type="parTrans" cxnId="{280A8B0D-7245-4666-AA6D-64F69384D913}">
      <dgm:prSet/>
      <dgm:spPr/>
      <dgm:t>
        <a:bodyPr/>
        <a:lstStyle/>
        <a:p>
          <a:endParaRPr lang="es-ES"/>
        </a:p>
      </dgm:t>
    </dgm:pt>
    <dgm:pt modelId="{B9D5B07A-6A96-42E9-A516-335705F3478D}" type="sibTrans" cxnId="{280A8B0D-7245-4666-AA6D-64F69384D913}">
      <dgm:prSet/>
      <dgm:spPr/>
      <dgm:t>
        <a:bodyPr/>
        <a:lstStyle/>
        <a:p>
          <a:endParaRPr lang="es-ES"/>
        </a:p>
      </dgm:t>
    </dgm:pt>
    <dgm:pt modelId="{1154E57E-D966-4F54-A99B-0EA718A757AF}">
      <dgm:prSet custT="1"/>
      <dgm:spPr/>
      <dgm:t>
        <a:bodyPr/>
        <a:lstStyle/>
        <a:p>
          <a:r>
            <a:rPr lang="es-ES" sz="1800" b="1" dirty="0" smtClean="0"/>
            <a:t>leyes</a:t>
          </a:r>
          <a:endParaRPr lang="es-ES" sz="1800" b="1" dirty="0"/>
        </a:p>
      </dgm:t>
    </dgm:pt>
    <dgm:pt modelId="{9D4B6667-D136-4123-B978-172023431AB2}" type="parTrans" cxnId="{6BE83E39-C184-4EAC-85D7-61D6CA7D7F08}">
      <dgm:prSet/>
      <dgm:spPr/>
      <dgm:t>
        <a:bodyPr/>
        <a:lstStyle/>
        <a:p>
          <a:endParaRPr lang="es-ES"/>
        </a:p>
      </dgm:t>
    </dgm:pt>
    <dgm:pt modelId="{33C69EB0-334B-418D-A8C9-C6AF23A0A609}" type="sibTrans" cxnId="{6BE83E39-C184-4EAC-85D7-61D6CA7D7F08}">
      <dgm:prSet/>
      <dgm:spPr/>
      <dgm:t>
        <a:bodyPr/>
        <a:lstStyle/>
        <a:p>
          <a:endParaRPr lang="es-ES"/>
        </a:p>
      </dgm:t>
    </dgm:pt>
    <dgm:pt modelId="{B40A9205-90C1-4AEC-8FDB-CA950C827514}">
      <dgm:prSet phldrT="[Texto]" custT="1"/>
      <dgm:spPr/>
      <dgm:t>
        <a:bodyPr/>
        <a:lstStyle/>
        <a:p>
          <a:r>
            <a:rPr lang="es-ES" sz="1800" b="1" dirty="0" smtClean="0"/>
            <a:t>Humanistas</a:t>
          </a:r>
          <a:endParaRPr lang="es-ES" sz="1800" b="1" dirty="0"/>
        </a:p>
      </dgm:t>
    </dgm:pt>
    <dgm:pt modelId="{912850F9-D6AE-4BB8-B629-EE97583D6B05}" type="parTrans" cxnId="{ACEF7199-1AEB-4B04-AA05-71682F413E5C}">
      <dgm:prSet/>
      <dgm:spPr/>
      <dgm:t>
        <a:bodyPr/>
        <a:lstStyle/>
        <a:p>
          <a:endParaRPr lang="es-ES"/>
        </a:p>
      </dgm:t>
    </dgm:pt>
    <dgm:pt modelId="{F4CE91DB-C3CC-4518-BABC-92B1EC915560}" type="sibTrans" cxnId="{ACEF7199-1AEB-4B04-AA05-71682F413E5C}">
      <dgm:prSet/>
      <dgm:spPr/>
      <dgm:t>
        <a:bodyPr/>
        <a:lstStyle/>
        <a:p>
          <a:endParaRPr lang="es-ES"/>
        </a:p>
      </dgm:t>
    </dgm:pt>
    <dgm:pt modelId="{7D5B7F31-A331-4EEF-A887-03FDBEF9C82F}">
      <dgm:prSet custT="1"/>
      <dgm:spPr/>
      <dgm:t>
        <a:bodyPr/>
        <a:lstStyle/>
        <a:p>
          <a:r>
            <a:rPr lang="es-ES" sz="1800" b="1" dirty="0" smtClean="0"/>
            <a:t>Herramientas y técnicas</a:t>
          </a:r>
          <a:endParaRPr lang="es-ES" sz="1800" b="1" dirty="0"/>
        </a:p>
      </dgm:t>
    </dgm:pt>
    <dgm:pt modelId="{0A665BE0-C5A4-41D4-B581-5844403493BA}" type="parTrans" cxnId="{DF5DCFDA-D6CF-47C0-B1AE-3539FB2ED289}">
      <dgm:prSet/>
      <dgm:spPr/>
      <dgm:t>
        <a:bodyPr/>
        <a:lstStyle/>
        <a:p>
          <a:endParaRPr lang="es-ES"/>
        </a:p>
      </dgm:t>
    </dgm:pt>
    <dgm:pt modelId="{B0C2F39F-D13D-44C6-8320-7F6101D34CF5}" type="sibTrans" cxnId="{DF5DCFDA-D6CF-47C0-B1AE-3539FB2ED289}">
      <dgm:prSet/>
      <dgm:spPr/>
      <dgm:t>
        <a:bodyPr/>
        <a:lstStyle/>
        <a:p>
          <a:endParaRPr lang="es-ES"/>
        </a:p>
      </dgm:t>
    </dgm:pt>
    <dgm:pt modelId="{4B8D40C9-6A8D-4DCB-BBBE-67B4FA8540E3}" type="pres">
      <dgm:prSet presAssocID="{F724CB52-C2B6-4C52-B5AD-F9440C2F2580}" presName="diagram" presStyleCnt="0">
        <dgm:presLayoutVars>
          <dgm:chPref val="1"/>
          <dgm:dir/>
          <dgm:animOne val="branch"/>
          <dgm:animLvl val="lvl"/>
          <dgm:resizeHandles/>
        </dgm:presLayoutVars>
      </dgm:prSet>
      <dgm:spPr/>
      <dgm:t>
        <a:bodyPr/>
        <a:lstStyle/>
        <a:p>
          <a:endParaRPr lang="es-ES"/>
        </a:p>
      </dgm:t>
    </dgm:pt>
    <dgm:pt modelId="{24125202-521D-454B-892F-4C4E097A3C1A}" type="pres">
      <dgm:prSet presAssocID="{45B2D80F-72E7-403E-82EE-065BCC25C6F1}" presName="root" presStyleCnt="0"/>
      <dgm:spPr/>
    </dgm:pt>
    <dgm:pt modelId="{57CCE0D0-E6D9-4DB0-B97A-8B00031E1578}" type="pres">
      <dgm:prSet presAssocID="{45B2D80F-72E7-403E-82EE-065BCC25C6F1}" presName="rootComposite" presStyleCnt="0"/>
      <dgm:spPr/>
    </dgm:pt>
    <dgm:pt modelId="{D4D67BC0-2658-489C-B52A-DE4C6C758FA4}" type="pres">
      <dgm:prSet presAssocID="{45B2D80F-72E7-403E-82EE-065BCC25C6F1}" presName="rootText" presStyleLbl="node1" presStyleIdx="0" presStyleCnt="2" custScaleX="227481"/>
      <dgm:spPr/>
      <dgm:t>
        <a:bodyPr/>
        <a:lstStyle/>
        <a:p>
          <a:endParaRPr lang="es-ES"/>
        </a:p>
      </dgm:t>
    </dgm:pt>
    <dgm:pt modelId="{E5A84930-705F-4F22-8389-90586A1273E2}" type="pres">
      <dgm:prSet presAssocID="{45B2D80F-72E7-403E-82EE-065BCC25C6F1}" presName="rootConnector" presStyleLbl="node1" presStyleIdx="0" presStyleCnt="2"/>
      <dgm:spPr/>
      <dgm:t>
        <a:bodyPr/>
        <a:lstStyle/>
        <a:p>
          <a:endParaRPr lang="es-ES"/>
        </a:p>
      </dgm:t>
    </dgm:pt>
    <dgm:pt modelId="{5E4BD9EC-0ACC-44B2-8718-1C3902D36BA0}" type="pres">
      <dgm:prSet presAssocID="{45B2D80F-72E7-403E-82EE-065BCC25C6F1}" presName="childShape" presStyleCnt="0"/>
      <dgm:spPr/>
    </dgm:pt>
    <dgm:pt modelId="{EB81FFF6-EDBB-46E8-9C29-E41C4E3A1201}" type="pres">
      <dgm:prSet presAssocID="{8D4D87E5-6B8A-4C67-BDFA-1B43DC01C21E}" presName="Name13" presStyleLbl="parChTrans1D2" presStyleIdx="0" presStyleCnt="10"/>
      <dgm:spPr/>
      <dgm:t>
        <a:bodyPr/>
        <a:lstStyle/>
        <a:p>
          <a:endParaRPr lang="es-ES"/>
        </a:p>
      </dgm:t>
    </dgm:pt>
    <dgm:pt modelId="{53A94056-06F5-414C-B1EC-DC494627B173}" type="pres">
      <dgm:prSet presAssocID="{999866BB-EA26-4440-A026-CEC45FCE2BE7}" presName="childText" presStyleLbl="bgAcc1" presStyleIdx="0" presStyleCnt="10" custScaleX="185174">
        <dgm:presLayoutVars>
          <dgm:bulletEnabled val="1"/>
        </dgm:presLayoutVars>
      </dgm:prSet>
      <dgm:spPr/>
      <dgm:t>
        <a:bodyPr/>
        <a:lstStyle/>
        <a:p>
          <a:endParaRPr lang="es-ES"/>
        </a:p>
      </dgm:t>
    </dgm:pt>
    <dgm:pt modelId="{7A1B8123-FF6A-469D-92D5-344274462335}" type="pres">
      <dgm:prSet presAssocID="{10840C50-B59F-4C3A-BC5E-60718F516B94}" presName="Name13" presStyleLbl="parChTrans1D2" presStyleIdx="1" presStyleCnt="10"/>
      <dgm:spPr/>
      <dgm:t>
        <a:bodyPr/>
        <a:lstStyle/>
        <a:p>
          <a:endParaRPr lang="es-ES"/>
        </a:p>
      </dgm:t>
    </dgm:pt>
    <dgm:pt modelId="{63E7DA6D-4CCC-4BEB-A0C0-21EB8814D8D1}" type="pres">
      <dgm:prSet presAssocID="{8C6C4D76-0D1E-473F-8A9F-99EB1E068DA4}" presName="childText" presStyleLbl="bgAcc1" presStyleIdx="1" presStyleCnt="10" custScaleX="190077">
        <dgm:presLayoutVars>
          <dgm:bulletEnabled val="1"/>
        </dgm:presLayoutVars>
      </dgm:prSet>
      <dgm:spPr/>
      <dgm:t>
        <a:bodyPr/>
        <a:lstStyle/>
        <a:p>
          <a:endParaRPr lang="es-ES"/>
        </a:p>
      </dgm:t>
    </dgm:pt>
    <dgm:pt modelId="{901BD8DC-2534-4484-8384-CC4BCC31E547}" type="pres">
      <dgm:prSet presAssocID="{9D4B6667-D136-4123-B978-172023431AB2}" presName="Name13" presStyleLbl="parChTrans1D2" presStyleIdx="2" presStyleCnt="10"/>
      <dgm:spPr/>
      <dgm:t>
        <a:bodyPr/>
        <a:lstStyle/>
        <a:p>
          <a:endParaRPr lang="es-ES"/>
        </a:p>
      </dgm:t>
    </dgm:pt>
    <dgm:pt modelId="{490B31AD-7FDD-4872-9D92-56EB395118B7}" type="pres">
      <dgm:prSet presAssocID="{1154E57E-D966-4F54-A99B-0EA718A757AF}" presName="childText" presStyleLbl="bgAcc1" presStyleIdx="2" presStyleCnt="10" custScaleX="187151">
        <dgm:presLayoutVars>
          <dgm:bulletEnabled val="1"/>
        </dgm:presLayoutVars>
      </dgm:prSet>
      <dgm:spPr/>
      <dgm:t>
        <a:bodyPr/>
        <a:lstStyle/>
        <a:p>
          <a:endParaRPr lang="es-ES"/>
        </a:p>
      </dgm:t>
    </dgm:pt>
    <dgm:pt modelId="{6DB0C01F-5C88-40C3-BAA2-24F8C7289E12}" type="pres">
      <dgm:prSet presAssocID="{973F5E3C-9791-4FBC-86D0-536D0BEFCFFC}" presName="Name13" presStyleLbl="parChTrans1D2" presStyleIdx="3" presStyleCnt="10"/>
      <dgm:spPr/>
      <dgm:t>
        <a:bodyPr/>
        <a:lstStyle/>
        <a:p>
          <a:endParaRPr lang="es-ES"/>
        </a:p>
      </dgm:t>
    </dgm:pt>
    <dgm:pt modelId="{E7670C50-A9A4-469A-93E9-2D3225594171}" type="pres">
      <dgm:prSet presAssocID="{B535AA08-A2A7-4567-9A1C-E426D840A8AF}" presName="childText" presStyleLbl="bgAcc1" presStyleIdx="3" presStyleCnt="10" custScaleX="185174">
        <dgm:presLayoutVars>
          <dgm:bulletEnabled val="1"/>
        </dgm:presLayoutVars>
      </dgm:prSet>
      <dgm:spPr/>
      <dgm:t>
        <a:bodyPr/>
        <a:lstStyle/>
        <a:p>
          <a:endParaRPr lang="es-ES"/>
        </a:p>
      </dgm:t>
    </dgm:pt>
    <dgm:pt modelId="{FA315C0D-0275-4FF1-85DC-399EC8FED46C}" type="pres">
      <dgm:prSet presAssocID="{0A665BE0-C5A4-41D4-B581-5844403493BA}" presName="Name13" presStyleLbl="parChTrans1D2" presStyleIdx="4" presStyleCnt="10"/>
      <dgm:spPr/>
      <dgm:t>
        <a:bodyPr/>
        <a:lstStyle/>
        <a:p>
          <a:endParaRPr lang="es-ES"/>
        </a:p>
      </dgm:t>
    </dgm:pt>
    <dgm:pt modelId="{5F233951-FF73-418D-A8AD-5511BCA67FA3}" type="pres">
      <dgm:prSet presAssocID="{7D5B7F31-A331-4EEF-A887-03FDBEF9C82F}" presName="childText" presStyleLbl="bgAcc1" presStyleIdx="4" presStyleCnt="10" custScaleX="185174">
        <dgm:presLayoutVars>
          <dgm:bulletEnabled val="1"/>
        </dgm:presLayoutVars>
      </dgm:prSet>
      <dgm:spPr/>
      <dgm:t>
        <a:bodyPr/>
        <a:lstStyle/>
        <a:p>
          <a:endParaRPr lang="es-ES"/>
        </a:p>
      </dgm:t>
    </dgm:pt>
    <dgm:pt modelId="{AFC95C3D-A08D-4605-B1DD-897C09FAA376}" type="pres">
      <dgm:prSet presAssocID="{9E8BEFAD-457D-4633-A692-7D2E53430EEF}" presName="root" presStyleCnt="0"/>
      <dgm:spPr/>
    </dgm:pt>
    <dgm:pt modelId="{7F74639A-06E4-4315-A809-931922666670}" type="pres">
      <dgm:prSet presAssocID="{9E8BEFAD-457D-4633-A692-7D2E53430EEF}" presName="rootComposite" presStyleCnt="0"/>
      <dgm:spPr/>
    </dgm:pt>
    <dgm:pt modelId="{C2680448-1CC3-472B-9920-3E4B655D87EB}" type="pres">
      <dgm:prSet presAssocID="{9E8BEFAD-457D-4633-A692-7D2E53430EEF}" presName="rootText" presStyleLbl="node1" presStyleIdx="1" presStyleCnt="2" custScaleX="241658"/>
      <dgm:spPr/>
      <dgm:t>
        <a:bodyPr/>
        <a:lstStyle/>
        <a:p>
          <a:endParaRPr lang="es-ES"/>
        </a:p>
      </dgm:t>
    </dgm:pt>
    <dgm:pt modelId="{01CC0689-B63F-451D-9331-8353D9E54C33}" type="pres">
      <dgm:prSet presAssocID="{9E8BEFAD-457D-4633-A692-7D2E53430EEF}" presName="rootConnector" presStyleLbl="node1" presStyleIdx="1" presStyleCnt="2"/>
      <dgm:spPr/>
      <dgm:t>
        <a:bodyPr/>
        <a:lstStyle/>
        <a:p>
          <a:endParaRPr lang="es-ES"/>
        </a:p>
      </dgm:t>
    </dgm:pt>
    <dgm:pt modelId="{7B9D1B54-D36C-4C9B-AF26-684DF7BE195F}" type="pres">
      <dgm:prSet presAssocID="{9E8BEFAD-457D-4633-A692-7D2E53430EEF}" presName="childShape" presStyleCnt="0"/>
      <dgm:spPr/>
    </dgm:pt>
    <dgm:pt modelId="{20011EE2-1C58-40CB-AA1B-A864CC1ED765}" type="pres">
      <dgm:prSet presAssocID="{EE7E874B-FE42-40B7-9C31-17CE61B7F533}" presName="Name13" presStyleLbl="parChTrans1D2" presStyleIdx="5" presStyleCnt="10"/>
      <dgm:spPr/>
      <dgm:t>
        <a:bodyPr/>
        <a:lstStyle/>
        <a:p>
          <a:endParaRPr lang="es-ES"/>
        </a:p>
      </dgm:t>
    </dgm:pt>
    <dgm:pt modelId="{2D0765E7-0163-4B09-8472-4F6D16AD978C}" type="pres">
      <dgm:prSet presAssocID="{E18C1054-74D6-477F-8765-53E66853445D}" presName="childText" presStyleLbl="bgAcc1" presStyleIdx="5" presStyleCnt="10" custScaleX="177209">
        <dgm:presLayoutVars>
          <dgm:bulletEnabled val="1"/>
        </dgm:presLayoutVars>
      </dgm:prSet>
      <dgm:spPr/>
      <dgm:t>
        <a:bodyPr/>
        <a:lstStyle/>
        <a:p>
          <a:endParaRPr lang="es-ES"/>
        </a:p>
      </dgm:t>
    </dgm:pt>
    <dgm:pt modelId="{B32ADED6-6DA1-49D4-8A29-DEC4B88406E8}" type="pres">
      <dgm:prSet presAssocID="{912850F9-D6AE-4BB8-B629-EE97583D6B05}" presName="Name13" presStyleLbl="parChTrans1D2" presStyleIdx="6" presStyleCnt="10"/>
      <dgm:spPr/>
      <dgm:t>
        <a:bodyPr/>
        <a:lstStyle/>
        <a:p>
          <a:endParaRPr lang="es-ES"/>
        </a:p>
      </dgm:t>
    </dgm:pt>
    <dgm:pt modelId="{AE104696-F03F-47EF-9057-2D55F90C110A}" type="pres">
      <dgm:prSet presAssocID="{B40A9205-90C1-4AEC-8FDB-CA950C827514}" presName="childText" presStyleLbl="bgAcc1" presStyleIdx="6" presStyleCnt="10" custScaleX="164341">
        <dgm:presLayoutVars>
          <dgm:bulletEnabled val="1"/>
        </dgm:presLayoutVars>
      </dgm:prSet>
      <dgm:spPr/>
      <dgm:t>
        <a:bodyPr/>
        <a:lstStyle/>
        <a:p>
          <a:endParaRPr lang="es-ES"/>
        </a:p>
      </dgm:t>
    </dgm:pt>
    <dgm:pt modelId="{1D5D31A9-E321-4365-8835-1DDC5A4CCBA7}" type="pres">
      <dgm:prSet presAssocID="{DF90038D-14F2-4D55-8662-74F721A28E7E}" presName="Name13" presStyleLbl="parChTrans1D2" presStyleIdx="7" presStyleCnt="10"/>
      <dgm:spPr/>
      <dgm:t>
        <a:bodyPr/>
        <a:lstStyle/>
        <a:p>
          <a:endParaRPr lang="es-ES"/>
        </a:p>
      </dgm:t>
    </dgm:pt>
    <dgm:pt modelId="{2FAC884A-D1B5-485D-B9AC-9F2553ADC079}" type="pres">
      <dgm:prSet presAssocID="{A01607AF-E415-4EC0-8346-5F1879FFD561}" presName="childText" presStyleLbl="bgAcc1" presStyleIdx="7" presStyleCnt="10" custScaleX="164557">
        <dgm:presLayoutVars>
          <dgm:bulletEnabled val="1"/>
        </dgm:presLayoutVars>
      </dgm:prSet>
      <dgm:spPr/>
      <dgm:t>
        <a:bodyPr/>
        <a:lstStyle/>
        <a:p>
          <a:endParaRPr lang="es-ES"/>
        </a:p>
      </dgm:t>
    </dgm:pt>
    <dgm:pt modelId="{FCE133DE-E5E9-4562-9CA2-96B9D6903780}" type="pres">
      <dgm:prSet presAssocID="{E89CEF67-1143-4C14-A854-8A2EE96A767A}" presName="Name13" presStyleLbl="parChTrans1D2" presStyleIdx="8" presStyleCnt="10"/>
      <dgm:spPr/>
      <dgm:t>
        <a:bodyPr/>
        <a:lstStyle/>
        <a:p>
          <a:endParaRPr lang="es-ES"/>
        </a:p>
      </dgm:t>
    </dgm:pt>
    <dgm:pt modelId="{5DCA33C7-CC75-4238-9B13-A29B33F79AD7}" type="pres">
      <dgm:prSet presAssocID="{64CC9052-E10C-4500-979D-522461542A65}" presName="childText" presStyleLbl="bgAcc1" presStyleIdx="8" presStyleCnt="10" custScaleX="164341">
        <dgm:presLayoutVars>
          <dgm:bulletEnabled val="1"/>
        </dgm:presLayoutVars>
      </dgm:prSet>
      <dgm:spPr/>
      <dgm:t>
        <a:bodyPr/>
        <a:lstStyle/>
        <a:p>
          <a:endParaRPr lang="es-ES"/>
        </a:p>
      </dgm:t>
    </dgm:pt>
    <dgm:pt modelId="{073DF2A3-2995-4DFA-8DFE-78C528C58E96}" type="pres">
      <dgm:prSet presAssocID="{0FB830E6-C631-4DFB-B491-FD4D2387FC43}" presName="Name13" presStyleLbl="parChTrans1D2" presStyleIdx="9" presStyleCnt="10"/>
      <dgm:spPr/>
      <dgm:t>
        <a:bodyPr/>
        <a:lstStyle/>
        <a:p>
          <a:endParaRPr lang="es-ES"/>
        </a:p>
      </dgm:t>
    </dgm:pt>
    <dgm:pt modelId="{5B2EC0CA-D5D1-484F-BE78-7EECB7954882}" type="pres">
      <dgm:prSet presAssocID="{3D12CC60-616E-415C-965A-D8B79A412B26}" presName="childText" presStyleLbl="bgAcc1" presStyleIdx="9" presStyleCnt="10" custScaleX="164558">
        <dgm:presLayoutVars>
          <dgm:bulletEnabled val="1"/>
        </dgm:presLayoutVars>
      </dgm:prSet>
      <dgm:spPr/>
      <dgm:t>
        <a:bodyPr/>
        <a:lstStyle/>
        <a:p>
          <a:endParaRPr lang="es-ES"/>
        </a:p>
      </dgm:t>
    </dgm:pt>
  </dgm:ptLst>
  <dgm:cxnLst>
    <dgm:cxn modelId="{77E6745F-ADCF-43EF-A4EC-7EDD87EC0B35}" type="presOf" srcId="{8C6C4D76-0D1E-473F-8A9F-99EB1E068DA4}" destId="{63E7DA6D-4CCC-4BEB-A0C0-21EB8814D8D1}" srcOrd="0" destOrd="0" presId="urn:microsoft.com/office/officeart/2005/8/layout/hierarchy3"/>
    <dgm:cxn modelId="{A6B9C89C-CA0A-405D-BF97-A1B571F0C161}" type="presOf" srcId="{F724CB52-C2B6-4C52-B5AD-F9440C2F2580}" destId="{4B8D40C9-6A8D-4DCB-BBBE-67B4FA8540E3}" srcOrd="0" destOrd="0" presId="urn:microsoft.com/office/officeart/2005/8/layout/hierarchy3"/>
    <dgm:cxn modelId="{6C0CD378-AC82-410A-A4D7-E478C585F07A}" type="presOf" srcId="{999866BB-EA26-4440-A026-CEC45FCE2BE7}" destId="{53A94056-06F5-414C-B1EC-DC494627B173}" srcOrd="0" destOrd="0" presId="urn:microsoft.com/office/officeart/2005/8/layout/hierarchy3"/>
    <dgm:cxn modelId="{DF5DCFDA-D6CF-47C0-B1AE-3539FB2ED289}" srcId="{45B2D80F-72E7-403E-82EE-065BCC25C6F1}" destId="{7D5B7F31-A331-4EEF-A887-03FDBEF9C82F}" srcOrd="4" destOrd="0" parTransId="{0A665BE0-C5A4-41D4-B581-5844403493BA}" sibTransId="{B0C2F39F-D13D-44C6-8320-7F6101D34CF5}"/>
    <dgm:cxn modelId="{2484F1B5-5DDE-4578-92F7-A605903CF226}" srcId="{9E8BEFAD-457D-4633-A692-7D2E53430EEF}" destId="{64CC9052-E10C-4500-979D-522461542A65}" srcOrd="3" destOrd="0" parTransId="{E89CEF67-1143-4C14-A854-8A2EE96A767A}" sibTransId="{BE5EBEE1-3F4B-4A5C-B5A2-B02840A0AA3B}"/>
    <dgm:cxn modelId="{2221079E-717C-46DB-9424-E6AA99537329}" type="presOf" srcId="{1154E57E-D966-4F54-A99B-0EA718A757AF}" destId="{490B31AD-7FDD-4872-9D92-56EB395118B7}" srcOrd="0" destOrd="0" presId="urn:microsoft.com/office/officeart/2005/8/layout/hierarchy3"/>
    <dgm:cxn modelId="{2050B07A-27E2-47B7-AC84-D1ABD0EF504F}" type="presOf" srcId="{7D5B7F31-A331-4EEF-A887-03FDBEF9C82F}" destId="{5F233951-FF73-418D-A8AD-5511BCA67FA3}" srcOrd="0" destOrd="0" presId="urn:microsoft.com/office/officeart/2005/8/layout/hierarchy3"/>
    <dgm:cxn modelId="{412962E6-640E-4826-85CF-AB5F977599FF}" type="presOf" srcId="{9E8BEFAD-457D-4633-A692-7D2E53430EEF}" destId="{C2680448-1CC3-472B-9920-3E4B655D87EB}" srcOrd="0" destOrd="0" presId="urn:microsoft.com/office/officeart/2005/8/layout/hierarchy3"/>
    <dgm:cxn modelId="{C26222A6-5FDB-458E-AC85-E4422929A895}" srcId="{9E8BEFAD-457D-4633-A692-7D2E53430EEF}" destId="{A01607AF-E415-4EC0-8346-5F1879FFD561}" srcOrd="2" destOrd="0" parTransId="{DF90038D-14F2-4D55-8662-74F721A28E7E}" sibTransId="{0F6035BD-72EC-40A8-B9A5-FD0B64A12473}"/>
    <dgm:cxn modelId="{D04A4701-95AE-42B3-B99D-CB60CDB647BB}" type="presOf" srcId="{A01607AF-E415-4EC0-8346-5F1879FFD561}" destId="{2FAC884A-D1B5-485D-B9AC-9F2553ADC079}" srcOrd="0" destOrd="0" presId="urn:microsoft.com/office/officeart/2005/8/layout/hierarchy3"/>
    <dgm:cxn modelId="{EEA88760-E2F5-4E7D-B987-E0F4387548F4}" type="presOf" srcId="{9E8BEFAD-457D-4633-A692-7D2E53430EEF}" destId="{01CC0689-B63F-451D-9331-8353D9E54C33}" srcOrd="1" destOrd="0" presId="urn:microsoft.com/office/officeart/2005/8/layout/hierarchy3"/>
    <dgm:cxn modelId="{B04C99DE-81B2-49F2-84CC-2C6CE50781C6}" srcId="{45B2D80F-72E7-403E-82EE-065BCC25C6F1}" destId="{B535AA08-A2A7-4567-9A1C-E426D840A8AF}" srcOrd="3" destOrd="0" parTransId="{973F5E3C-9791-4FBC-86D0-536D0BEFCFFC}" sibTransId="{DB174635-BB0F-4233-94E6-8D52368658B8}"/>
    <dgm:cxn modelId="{CC63009B-4E00-4BCE-B7EB-9DB8A6232DBC}" srcId="{9E8BEFAD-457D-4633-A692-7D2E53430EEF}" destId="{E18C1054-74D6-477F-8765-53E66853445D}" srcOrd="0" destOrd="0" parTransId="{EE7E874B-FE42-40B7-9C31-17CE61B7F533}" sibTransId="{8FBC16AF-F34C-4B82-9807-54116C32B19C}"/>
    <dgm:cxn modelId="{92EEE4F7-A4A0-4F43-A3AF-C40249A30C08}" type="presOf" srcId="{64CC9052-E10C-4500-979D-522461542A65}" destId="{5DCA33C7-CC75-4238-9B13-A29B33F79AD7}" srcOrd="0" destOrd="0" presId="urn:microsoft.com/office/officeart/2005/8/layout/hierarchy3"/>
    <dgm:cxn modelId="{3D911CD3-2BFF-476B-B34A-263B74AA55F0}" type="presOf" srcId="{8D4D87E5-6B8A-4C67-BDFA-1B43DC01C21E}" destId="{EB81FFF6-EDBB-46E8-9C29-E41C4E3A1201}" srcOrd="0" destOrd="0" presId="urn:microsoft.com/office/officeart/2005/8/layout/hierarchy3"/>
    <dgm:cxn modelId="{F418318D-341F-4B7B-84CD-7969BD780DA2}" type="presOf" srcId="{3D12CC60-616E-415C-965A-D8B79A412B26}" destId="{5B2EC0CA-D5D1-484F-BE78-7EECB7954882}" srcOrd="0" destOrd="0" presId="urn:microsoft.com/office/officeart/2005/8/layout/hierarchy3"/>
    <dgm:cxn modelId="{940358B7-C1EE-4766-94D9-ECECDA2517FA}" type="presOf" srcId="{B535AA08-A2A7-4567-9A1C-E426D840A8AF}" destId="{E7670C50-A9A4-469A-93E9-2D3225594171}" srcOrd="0" destOrd="0" presId="urn:microsoft.com/office/officeart/2005/8/layout/hierarchy3"/>
    <dgm:cxn modelId="{FFB1D434-9146-4F6D-88CA-BFBBCD5AC7F2}" type="presOf" srcId="{B40A9205-90C1-4AEC-8FDB-CA950C827514}" destId="{AE104696-F03F-47EF-9057-2D55F90C110A}" srcOrd="0" destOrd="0" presId="urn:microsoft.com/office/officeart/2005/8/layout/hierarchy3"/>
    <dgm:cxn modelId="{7AE565A1-A6ED-4F23-9AB9-0C2155EA673E}" type="presOf" srcId="{DF90038D-14F2-4D55-8662-74F721A28E7E}" destId="{1D5D31A9-E321-4365-8835-1DDC5A4CCBA7}" srcOrd="0" destOrd="0" presId="urn:microsoft.com/office/officeart/2005/8/layout/hierarchy3"/>
    <dgm:cxn modelId="{DC83F1CA-145D-4A3E-94BD-02BDE3E93371}" srcId="{45B2D80F-72E7-403E-82EE-065BCC25C6F1}" destId="{999866BB-EA26-4440-A026-CEC45FCE2BE7}" srcOrd="0" destOrd="0" parTransId="{8D4D87E5-6B8A-4C67-BDFA-1B43DC01C21E}" sibTransId="{F1E0097D-7AF7-4B7E-9F52-9E1D30C133DF}"/>
    <dgm:cxn modelId="{6BE83E39-C184-4EAC-85D7-61D6CA7D7F08}" srcId="{45B2D80F-72E7-403E-82EE-065BCC25C6F1}" destId="{1154E57E-D966-4F54-A99B-0EA718A757AF}" srcOrd="2" destOrd="0" parTransId="{9D4B6667-D136-4123-B978-172023431AB2}" sibTransId="{33C69EB0-334B-418D-A8C9-C6AF23A0A609}"/>
    <dgm:cxn modelId="{9C3685DA-A230-43E0-BBDA-D368B9977943}" type="presOf" srcId="{912850F9-D6AE-4BB8-B629-EE97583D6B05}" destId="{B32ADED6-6DA1-49D4-8A29-DEC4B88406E8}" srcOrd="0" destOrd="0" presId="urn:microsoft.com/office/officeart/2005/8/layout/hierarchy3"/>
    <dgm:cxn modelId="{ACEF7199-1AEB-4B04-AA05-71682F413E5C}" srcId="{9E8BEFAD-457D-4633-A692-7D2E53430EEF}" destId="{B40A9205-90C1-4AEC-8FDB-CA950C827514}" srcOrd="1" destOrd="0" parTransId="{912850F9-D6AE-4BB8-B629-EE97583D6B05}" sibTransId="{F4CE91DB-C3CC-4518-BABC-92B1EC915560}"/>
    <dgm:cxn modelId="{093024A6-08B4-4317-BBF4-D69739DB3166}" srcId="{F724CB52-C2B6-4C52-B5AD-F9440C2F2580}" destId="{45B2D80F-72E7-403E-82EE-065BCC25C6F1}" srcOrd="0" destOrd="0" parTransId="{EE36D571-3354-4571-B223-F36BF89C607E}" sibTransId="{31051645-6322-421E-B23A-8899342B9933}"/>
    <dgm:cxn modelId="{2271657E-39ED-4EE2-A126-48B210BA5333}" type="presOf" srcId="{0A665BE0-C5A4-41D4-B581-5844403493BA}" destId="{FA315C0D-0275-4FF1-85DC-399EC8FED46C}" srcOrd="0" destOrd="0" presId="urn:microsoft.com/office/officeart/2005/8/layout/hierarchy3"/>
    <dgm:cxn modelId="{D52B5E8F-BF76-4E01-AE3C-6ABFC07BA5B0}" type="presOf" srcId="{E18C1054-74D6-477F-8765-53E66853445D}" destId="{2D0765E7-0163-4B09-8472-4F6D16AD978C}" srcOrd="0" destOrd="0" presId="urn:microsoft.com/office/officeart/2005/8/layout/hierarchy3"/>
    <dgm:cxn modelId="{9B619D82-169A-4CEB-9EB6-F0C4C3468C13}" type="presOf" srcId="{9D4B6667-D136-4123-B978-172023431AB2}" destId="{901BD8DC-2534-4484-8384-CC4BCC31E547}" srcOrd="0" destOrd="0" presId="urn:microsoft.com/office/officeart/2005/8/layout/hierarchy3"/>
    <dgm:cxn modelId="{24E305B0-9291-4847-B9AA-DA3B3DB1EDCA}" srcId="{F724CB52-C2B6-4C52-B5AD-F9440C2F2580}" destId="{9E8BEFAD-457D-4633-A692-7D2E53430EEF}" srcOrd="1" destOrd="0" parTransId="{D1424FE1-28AD-4C04-B51A-0C1BF9EC1C1F}" sibTransId="{517B8E34-DC8C-437F-B863-C186A65378A1}"/>
    <dgm:cxn modelId="{8AE3F09C-22B9-4174-A93F-2CD96ED2BC52}" type="presOf" srcId="{E89CEF67-1143-4C14-A854-8A2EE96A767A}" destId="{FCE133DE-E5E9-4562-9CA2-96B9D6903780}" srcOrd="0" destOrd="0" presId="urn:microsoft.com/office/officeart/2005/8/layout/hierarchy3"/>
    <dgm:cxn modelId="{6E86A1EF-E71A-456A-8375-59F3DEE69C4A}" type="presOf" srcId="{973F5E3C-9791-4FBC-86D0-536D0BEFCFFC}" destId="{6DB0C01F-5C88-40C3-BAA2-24F8C7289E12}" srcOrd="0" destOrd="0" presId="urn:microsoft.com/office/officeart/2005/8/layout/hierarchy3"/>
    <dgm:cxn modelId="{CC79F5CF-5F5F-41F4-9B08-F3D067DDBFB1}" type="presOf" srcId="{0FB830E6-C631-4DFB-B491-FD4D2387FC43}" destId="{073DF2A3-2995-4DFA-8DFE-78C528C58E96}" srcOrd="0" destOrd="0" presId="urn:microsoft.com/office/officeart/2005/8/layout/hierarchy3"/>
    <dgm:cxn modelId="{456FC5E7-21C9-4AC1-A3D1-FBEE16512919}" type="presOf" srcId="{EE7E874B-FE42-40B7-9C31-17CE61B7F533}" destId="{20011EE2-1C58-40CB-AA1B-A864CC1ED765}" srcOrd="0" destOrd="0" presId="urn:microsoft.com/office/officeart/2005/8/layout/hierarchy3"/>
    <dgm:cxn modelId="{06B4BA63-EEBC-4852-A006-CC577D6B5F93}" type="presOf" srcId="{45B2D80F-72E7-403E-82EE-065BCC25C6F1}" destId="{D4D67BC0-2658-489C-B52A-DE4C6C758FA4}" srcOrd="0" destOrd="0" presId="urn:microsoft.com/office/officeart/2005/8/layout/hierarchy3"/>
    <dgm:cxn modelId="{527FF520-8007-40D4-9DB7-698ACD49FBDA}" type="presOf" srcId="{45B2D80F-72E7-403E-82EE-065BCC25C6F1}" destId="{E5A84930-705F-4F22-8389-90586A1273E2}" srcOrd="1" destOrd="0" presId="urn:microsoft.com/office/officeart/2005/8/layout/hierarchy3"/>
    <dgm:cxn modelId="{765CA5CE-D96D-4BDD-A3F8-04B65301344E}" type="presOf" srcId="{10840C50-B59F-4C3A-BC5E-60718F516B94}" destId="{7A1B8123-FF6A-469D-92D5-344274462335}" srcOrd="0" destOrd="0" presId="urn:microsoft.com/office/officeart/2005/8/layout/hierarchy3"/>
    <dgm:cxn modelId="{954E1611-505E-42B1-9BBE-98E48BA0D861}" srcId="{9E8BEFAD-457D-4633-A692-7D2E53430EEF}" destId="{3D12CC60-616E-415C-965A-D8B79A412B26}" srcOrd="4" destOrd="0" parTransId="{0FB830E6-C631-4DFB-B491-FD4D2387FC43}" sibTransId="{EBA364ED-02E5-4C51-9A87-743D0CC4765C}"/>
    <dgm:cxn modelId="{280A8B0D-7245-4666-AA6D-64F69384D913}" srcId="{45B2D80F-72E7-403E-82EE-065BCC25C6F1}" destId="{8C6C4D76-0D1E-473F-8A9F-99EB1E068DA4}" srcOrd="1" destOrd="0" parTransId="{10840C50-B59F-4C3A-BC5E-60718F516B94}" sibTransId="{B9D5B07A-6A96-42E9-A516-335705F3478D}"/>
    <dgm:cxn modelId="{51E05098-02FE-4658-8483-0429986DE7E7}" type="presParOf" srcId="{4B8D40C9-6A8D-4DCB-BBBE-67B4FA8540E3}" destId="{24125202-521D-454B-892F-4C4E097A3C1A}" srcOrd="0" destOrd="0" presId="urn:microsoft.com/office/officeart/2005/8/layout/hierarchy3"/>
    <dgm:cxn modelId="{621B3ECB-EC23-489A-9A52-318803FFD312}" type="presParOf" srcId="{24125202-521D-454B-892F-4C4E097A3C1A}" destId="{57CCE0D0-E6D9-4DB0-B97A-8B00031E1578}" srcOrd="0" destOrd="0" presId="urn:microsoft.com/office/officeart/2005/8/layout/hierarchy3"/>
    <dgm:cxn modelId="{CBBAD727-9479-4196-A900-9465C3F5252C}" type="presParOf" srcId="{57CCE0D0-E6D9-4DB0-B97A-8B00031E1578}" destId="{D4D67BC0-2658-489C-B52A-DE4C6C758FA4}" srcOrd="0" destOrd="0" presId="urn:microsoft.com/office/officeart/2005/8/layout/hierarchy3"/>
    <dgm:cxn modelId="{9C90C915-C63B-4039-A629-36BA36243B02}" type="presParOf" srcId="{57CCE0D0-E6D9-4DB0-B97A-8B00031E1578}" destId="{E5A84930-705F-4F22-8389-90586A1273E2}" srcOrd="1" destOrd="0" presId="urn:microsoft.com/office/officeart/2005/8/layout/hierarchy3"/>
    <dgm:cxn modelId="{F8D1ECF8-BF16-47FC-B132-07745E782996}" type="presParOf" srcId="{24125202-521D-454B-892F-4C4E097A3C1A}" destId="{5E4BD9EC-0ACC-44B2-8718-1C3902D36BA0}" srcOrd="1" destOrd="0" presId="urn:microsoft.com/office/officeart/2005/8/layout/hierarchy3"/>
    <dgm:cxn modelId="{5970BD8F-3451-425F-AA49-8AED969F651A}" type="presParOf" srcId="{5E4BD9EC-0ACC-44B2-8718-1C3902D36BA0}" destId="{EB81FFF6-EDBB-46E8-9C29-E41C4E3A1201}" srcOrd="0" destOrd="0" presId="urn:microsoft.com/office/officeart/2005/8/layout/hierarchy3"/>
    <dgm:cxn modelId="{E93C51C4-97AF-4EDD-A511-7AD52B4B9835}" type="presParOf" srcId="{5E4BD9EC-0ACC-44B2-8718-1C3902D36BA0}" destId="{53A94056-06F5-414C-B1EC-DC494627B173}" srcOrd="1" destOrd="0" presId="urn:microsoft.com/office/officeart/2005/8/layout/hierarchy3"/>
    <dgm:cxn modelId="{6FD1FB0A-83A0-4F76-B7C8-C22C6D9F39FC}" type="presParOf" srcId="{5E4BD9EC-0ACC-44B2-8718-1C3902D36BA0}" destId="{7A1B8123-FF6A-469D-92D5-344274462335}" srcOrd="2" destOrd="0" presId="urn:microsoft.com/office/officeart/2005/8/layout/hierarchy3"/>
    <dgm:cxn modelId="{21D257F9-CDA3-4477-A43F-969B5EE25CE7}" type="presParOf" srcId="{5E4BD9EC-0ACC-44B2-8718-1C3902D36BA0}" destId="{63E7DA6D-4CCC-4BEB-A0C0-21EB8814D8D1}" srcOrd="3" destOrd="0" presId="urn:microsoft.com/office/officeart/2005/8/layout/hierarchy3"/>
    <dgm:cxn modelId="{F68A7063-7279-41BB-814F-FD3FBFCA20CC}" type="presParOf" srcId="{5E4BD9EC-0ACC-44B2-8718-1C3902D36BA0}" destId="{901BD8DC-2534-4484-8384-CC4BCC31E547}" srcOrd="4" destOrd="0" presId="urn:microsoft.com/office/officeart/2005/8/layout/hierarchy3"/>
    <dgm:cxn modelId="{72246E4E-F9C2-4EE7-8998-6ABB77442FAD}" type="presParOf" srcId="{5E4BD9EC-0ACC-44B2-8718-1C3902D36BA0}" destId="{490B31AD-7FDD-4872-9D92-56EB395118B7}" srcOrd="5" destOrd="0" presId="urn:microsoft.com/office/officeart/2005/8/layout/hierarchy3"/>
    <dgm:cxn modelId="{1970C0FD-202A-4099-905E-F0B2C233A06C}" type="presParOf" srcId="{5E4BD9EC-0ACC-44B2-8718-1C3902D36BA0}" destId="{6DB0C01F-5C88-40C3-BAA2-24F8C7289E12}" srcOrd="6" destOrd="0" presId="urn:microsoft.com/office/officeart/2005/8/layout/hierarchy3"/>
    <dgm:cxn modelId="{AC93934C-5C51-4B06-BB58-BB3E0D686DFD}" type="presParOf" srcId="{5E4BD9EC-0ACC-44B2-8718-1C3902D36BA0}" destId="{E7670C50-A9A4-469A-93E9-2D3225594171}" srcOrd="7" destOrd="0" presId="urn:microsoft.com/office/officeart/2005/8/layout/hierarchy3"/>
    <dgm:cxn modelId="{0C644D3F-A42F-42D0-894C-BEDEF8FA30E1}" type="presParOf" srcId="{5E4BD9EC-0ACC-44B2-8718-1C3902D36BA0}" destId="{FA315C0D-0275-4FF1-85DC-399EC8FED46C}" srcOrd="8" destOrd="0" presId="urn:microsoft.com/office/officeart/2005/8/layout/hierarchy3"/>
    <dgm:cxn modelId="{65D5D873-D2A3-40DC-8B65-E12735230200}" type="presParOf" srcId="{5E4BD9EC-0ACC-44B2-8718-1C3902D36BA0}" destId="{5F233951-FF73-418D-A8AD-5511BCA67FA3}" srcOrd="9" destOrd="0" presId="urn:microsoft.com/office/officeart/2005/8/layout/hierarchy3"/>
    <dgm:cxn modelId="{47596A5A-3A26-4900-AA88-54576FE7F56A}" type="presParOf" srcId="{4B8D40C9-6A8D-4DCB-BBBE-67B4FA8540E3}" destId="{AFC95C3D-A08D-4605-B1DD-897C09FAA376}" srcOrd="1" destOrd="0" presId="urn:microsoft.com/office/officeart/2005/8/layout/hierarchy3"/>
    <dgm:cxn modelId="{35143D9B-7B84-4ABE-89FB-DE61C2E13F54}" type="presParOf" srcId="{AFC95C3D-A08D-4605-B1DD-897C09FAA376}" destId="{7F74639A-06E4-4315-A809-931922666670}" srcOrd="0" destOrd="0" presId="urn:microsoft.com/office/officeart/2005/8/layout/hierarchy3"/>
    <dgm:cxn modelId="{3A06E88C-8B49-47F0-90F8-AAF7D9EC4052}" type="presParOf" srcId="{7F74639A-06E4-4315-A809-931922666670}" destId="{C2680448-1CC3-472B-9920-3E4B655D87EB}" srcOrd="0" destOrd="0" presId="urn:microsoft.com/office/officeart/2005/8/layout/hierarchy3"/>
    <dgm:cxn modelId="{672E73BB-7F0A-4EB4-9442-3637A3B5C117}" type="presParOf" srcId="{7F74639A-06E4-4315-A809-931922666670}" destId="{01CC0689-B63F-451D-9331-8353D9E54C33}" srcOrd="1" destOrd="0" presId="urn:microsoft.com/office/officeart/2005/8/layout/hierarchy3"/>
    <dgm:cxn modelId="{5CCDBC35-2495-4C75-8A8F-5CAC9CDD78E3}" type="presParOf" srcId="{AFC95C3D-A08D-4605-B1DD-897C09FAA376}" destId="{7B9D1B54-D36C-4C9B-AF26-684DF7BE195F}" srcOrd="1" destOrd="0" presId="urn:microsoft.com/office/officeart/2005/8/layout/hierarchy3"/>
    <dgm:cxn modelId="{A04A635C-7C94-47D9-8646-9E0A4E0A2EEB}" type="presParOf" srcId="{7B9D1B54-D36C-4C9B-AF26-684DF7BE195F}" destId="{20011EE2-1C58-40CB-AA1B-A864CC1ED765}" srcOrd="0" destOrd="0" presId="urn:microsoft.com/office/officeart/2005/8/layout/hierarchy3"/>
    <dgm:cxn modelId="{D0653FD9-740E-4812-85AA-CE0ABBCD894F}" type="presParOf" srcId="{7B9D1B54-D36C-4C9B-AF26-684DF7BE195F}" destId="{2D0765E7-0163-4B09-8472-4F6D16AD978C}" srcOrd="1" destOrd="0" presId="urn:microsoft.com/office/officeart/2005/8/layout/hierarchy3"/>
    <dgm:cxn modelId="{51D03988-A18F-429D-8B7D-985F9883202D}" type="presParOf" srcId="{7B9D1B54-D36C-4C9B-AF26-684DF7BE195F}" destId="{B32ADED6-6DA1-49D4-8A29-DEC4B88406E8}" srcOrd="2" destOrd="0" presId="urn:microsoft.com/office/officeart/2005/8/layout/hierarchy3"/>
    <dgm:cxn modelId="{25EF6513-6FB6-4B4E-92A1-999D363DB395}" type="presParOf" srcId="{7B9D1B54-D36C-4C9B-AF26-684DF7BE195F}" destId="{AE104696-F03F-47EF-9057-2D55F90C110A}" srcOrd="3" destOrd="0" presId="urn:microsoft.com/office/officeart/2005/8/layout/hierarchy3"/>
    <dgm:cxn modelId="{EF5A6FA7-B1D5-43A9-AED7-B243377E1BF2}" type="presParOf" srcId="{7B9D1B54-D36C-4C9B-AF26-684DF7BE195F}" destId="{1D5D31A9-E321-4365-8835-1DDC5A4CCBA7}" srcOrd="4" destOrd="0" presId="urn:microsoft.com/office/officeart/2005/8/layout/hierarchy3"/>
    <dgm:cxn modelId="{D36B5798-4527-4043-B42A-9C9B8721FA3E}" type="presParOf" srcId="{7B9D1B54-D36C-4C9B-AF26-684DF7BE195F}" destId="{2FAC884A-D1B5-485D-B9AC-9F2553ADC079}" srcOrd="5" destOrd="0" presId="urn:microsoft.com/office/officeart/2005/8/layout/hierarchy3"/>
    <dgm:cxn modelId="{A11F4817-78F3-4691-9676-5B2C9F2CAC39}" type="presParOf" srcId="{7B9D1B54-D36C-4C9B-AF26-684DF7BE195F}" destId="{FCE133DE-E5E9-4562-9CA2-96B9D6903780}" srcOrd="6" destOrd="0" presId="urn:microsoft.com/office/officeart/2005/8/layout/hierarchy3"/>
    <dgm:cxn modelId="{4005EBAF-C703-4682-AC6C-66B18AA44955}" type="presParOf" srcId="{7B9D1B54-D36C-4C9B-AF26-684DF7BE195F}" destId="{5DCA33C7-CC75-4238-9B13-A29B33F79AD7}" srcOrd="7" destOrd="0" presId="urn:microsoft.com/office/officeart/2005/8/layout/hierarchy3"/>
    <dgm:cxn modelId="{D653937C-A4EB-4B34-B7F2-80964EBB621D}" type="presParOf" srcId="{7B9D1B54-D36C-4C9B-AF26-684DF7BE195F}" destId="{073DF2A3-2995-4DFA-8DFE-78C528C58E96}" srcOrd="8" destOrd="0" presId="urn:microsoft.com/office/officeart/2005/8/layout/hierarchy3"/>
    <dgm:cxn modelId="{C7D464AD-0DA1-4DA8-9E17-4C701CB57C2E}" type="presParOf" srcId="{7B9D1B54-D36C-4C9B-AF26-684DF7BE195F}" destId="{5B2EC0CA-D5D1-484F-BE78-7EECB7954882}"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67BC0-2658-489C-B52A-DE4C6C758FA4}">
      <dsp:nvSpPr>
        <dsp:cNvPr id="0" name=""/>
        <dsp:cNvSpPr/>
      </dsp:nvSpPr>
      <dsp:spPr>
        <a:xfrm>
          <a:off x="53578" y="501"/>
          <a:ext cx="2367869" cy="520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No se trata solo</a:t>
          </a:r>
          <a:endParaRPr lang="es-ES" sz="1800" b="1" kern="1200" dirty="0"/>
        </a:p>
      </dsp:txBody>
      <dsp:txXfrm>
        <a:off x="68822" y="15745"/>
        <a:ext cx="2337381" cy="489966"/>
      </dsp:txXfrm>
    </dsp:sp>
    <dsp:sp modelId="{EB81FFF6-EDBB-46E8-9C29-E41C4E3A1201}">
      <dsp:nvSpPr>
        <dsp:cNvPr id="0" name=""/>
        <dsp:cNvSpPr/>
      </dsp:nvSpPr>
      <dsp:spPr>
        <a:xfrm>
          <a:off x="290365" y="520955"/>
          <a:ext cx="236786" cy="390340"/>
        </a:xfrm>
        <a:custGeom>
          <a:avLst/>
          <a:gdLst/>
          <a:ahLst/>
          <a:cxnLst/>
          <a:rect l="0" t="0" r="0" b="0"/>
          <a:pathLst>
            <a:path>
              <a:moveTo>
                <a:pt x="0" y="0"/>
              </a:moveTo>
              <a:lnTo>
                <a:pt x="0" y="390340"/>
              </a:lnTo>
              <a:lnTo>
                <a:pt x="236786" y="3903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A94056-06F5-414C-B1EC-DC494627B173}">
      <dsp:nvSpPr>
        <dsp:cNvPr id="0" name=""/>
        <dsp:cNvSpPr/>
      </dsp:nvSpPr>
      <dsp:spPr>
        <a:xfrm>
          <a:off x="527152" y="651069"/>
          <a:ext cx="1541994"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Habilidades</a:t>
          </a:r>
          <a:endParaRPr lang="es-ES" sz="1800" b="1" kern="1200" dirty="0"/>
        </a:p>
      </dsp:txBody>
      <dsp:txXfrm>
        <a:off x="542396" y="666313"/>
        <a:ext cx="1511506" cy="489966"/>
      </dsp:txXfrm>
    </dsp:sp>
    <dsp:sp modelId="{7A1B8123-FF6A-469D-92D5-344274462335}">
      <dsp:nvSpPr>
        <dsp:cNvPr id="0" name=""/>
        <dsp:cNvSpPr/>
      </dsp:nvSpPr>
      <dsp:spPr>
        <a:xfrm>
          <a:off x="290365" y="520955"/>
          <a:ext cx="236786" cy="1040908"/>
        </a:xfrm>
        <a:custGeom>
          <a:avLst/>
          <a:gdLst/>
          <a:ahLst/>
          <a:cxnLst/>
          <a:rect l="0" t="0" r="0" b="0"/>
          <a:pathLst>
            <a:path>
              <a:moveTo>
                <a:pt x="0" y="0"/>
              </a:moveTo>
              <a:lnTo>
                <a:pt x="0" y="1040908"/>
              </a:lnTo>
              <a:lnTo>
                <a:pt x="236786" y="1040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E7DA6D-4CCC-4BEB-A0C0-21EB8814D8D1}">
      <dsp:nvSpPr>
        <dsp:cNvPr id="0" name=""/>
        <dsp:cNvSpPr/>
      </dsp:nvSpPr>
      <dsp:spPr>
        <a:xfrm>
          <a:off x="527152" y="1301637"/>
          <a:ext cx="1582822"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Conocimientos</a:t>
          </a:r>
          <a:endParaRPr lang="es-ES" sz="1800" b="1" kern="1200" dirty="0"/>
        </a:p>
      </dsp:txBody>
      <dsp:txXfrm>
        <a:off x="542396" y="1316881"/>
        <a:ext cx="1552334" cy="489966"/>
      </dsp:txXfrm>
    </dsp:sp>
    <dsp:sp modelId="{901BD8DC-2534-4484-8384-CC4BCC31E547}">
      <dsp:nvSpPr>
        <dsp:cNvPr id="0" name=""/>
        <dsp:cNvSpPr/>
      </dsp:nvSpPr>
      <dsp:spPr>
        <a:xfrm>
          <a:off x="290365" y="520955"/>
          <a:ext cx="236786" cy="1691476"/>
        </a:xfrm>
        <a:custGeom>
          <a:avLst/>
          <a:gdLst/>
          <a:ahLst/>
          <a:cxnLst/>
          <a:rect l="0" t="0" r="0" b="0"/>
          <a:pathLst>
            <a:path>
              <a:moveTo>
                <a:pt x="0" y="0"/>
              </a:moveTo>
              <a:lnTo>
                <a:pt x="0" y="1691476"/>
              </a:lnTo>
              <a:lnTo>
                <a:pt x="236786" y="1691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0B31AD-7FDD-4872-9D92-56EB395118B7}">
      <dsp:nvSpPr>
        <dsp:cNvPr id="0" name=""/>
        <dsp:cNvSpPr/>
      </dsp:nvSpPr>
      <dsp:spPr>
        <a:xfrm>
          <a:off x="527152" y="1952205"/>
          <a:ext cx="1558457"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leyes</a:t>
          </a:r>
          <a:endParaRPr lang="es-ES" sz="1800" b="1" kern="1200" dirty="0"/>
        </a:p>
      </dsp:txBody>
      <dsp:txXfrm>
        <a:off x="542396" y="1967449"/>
        <a:ext cx="1527969" cy="489966"/>
      </dsp:txXfrm>
    </dsp:sp>
    <dsp:sp modelId="{6DB0C01F-5C88-40C3-BAA2-24F8C7289E12}">
      <dsp:nvSpPr>
        <dsp:cNvPr id="0" name=""/>
        <dsp:cNvSpPr/>
      </dsp:nvSpPr>
      <dsp:spPr>
        <a:xfrm>
          <a:off x="290365" y="520955"/>
          <a:ext cx="236786" cy="2342044"/>
        </a:xfrm>
        <a:custGeom>
          <a:avLst/>
          <a:gdLst/>
          <a:ahLst/>
          <a:cxnLst/>
          <a:rect l="0" t="0" r="0" b="0"/>
          <a:pathLst>
            <a:path>
              <a:moveTo>
                <a:pt x="0" y="0"/>
              </a:moveTo>
              <a:lnTo>
                <a:pt x="0" y="2342044"/>
              </a:lnTo>
              <a:lnTo>
                <a:pt x="236786" y="23420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670C50-A9A4-469A-93E9-2D3225594171}">
      <dsp:nvSpPr>
        <dsp:cNvPr id="0" name=""/>
        <dsp:cNvSpPr/>
      </dsp:nvSpPr>
      <dsp:spPr>
        <a:xfrm>
          <a:off x="527152" y="2602773"/>
          <a:ext cx="1541994"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Procedimientos</a:t>
          </a:r>
          <a:endParaRPr lang="es-ES" sz="1800" b="1" kern="1200" dirty="0"/>
        </a:p>
      </dsp:txBody>
      <dsp:txXfrm>
        <a:off x="542396" y="2618017"/>
        <a:ext cx="1511506" cy="489966"/>
      </dsp:txXfrm>
    </dsp:sp>
    <dsp:sp modelId="{FA315C0D-0275-4FF1-85DC-399EC8FED46C}">
      <dsp:nvSpPr>
        <dsp:cNvPr id="0" name=""/>
        <dsp:cNvSpPr/>
      </dsp:nvSpPr>
      <dsp:spPr>
        <a:xfrm>
          <a:off x="290365" y="520955"/>
          <a:ext cx="236786" cy="2992612"/>
        </a:xfrm>
        <a:custGeom>
          <a:avLst/>
          <a:gdLst/>
          <a:ahLst/>
          <a:cxnLst/>
          <a:rect l="0" t="0" r="0" b="0"/>
          <a:pathLst>
            <a:path>
              <a:moveTo>
                <a:pt x="0" y="0"/>
              </a:moveTo>
              <a:lnTo>
                <a:pt x="0" y="2992612"/>
              </a:lnTo>
              <a:lnTo>
                <a:pt x="236786" y="29926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233951-FF73-418D-A8AD-5511BCA67FA3}">
      <dsp:nvSpPr>
        <dsp:cNvPr id="0" name=""/>
        <dsp:cNvSpPr/>
      </dsp:nvSpPr>
      <dsp:spPr>
        <a:xfrm>
          <a:off x="527152" y="3253341"/>
          <a:ext cx="1541994"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Herramientas y técnicas</a:t>
          </a:r>
          <a:endParaRPr lang="es-ES" sz="1800" b="1" kern="1200" dirty="0"/>
        </a:p>
      </dsp:txBody>
      <dsp:txXfrm>
        <a:off x="542396" y="3268585"/>
        <a:ext cx="1511506" cy="489966"/>
      </dsp:txXfrm>
    </dsp:sp>
    <dsp:sp modelId="{C2680448-1CC3-472B-9920-3E4B655D87EB}">
      <dsp:nvSpPr>
        <dsp:cNvPr id="0" name=""/>
        <dsp:cNvSpPr/>
      </dsp:nvSpPr>
      <dsp:spPr>
        <a:xfrm>
          <a:off x="2681675" y="501"/>
          <a:ext cx="2515439" cy="5204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También</a:t>
          </a:r>
          <a:endParaRPr lang="es-ES" sz="1800" b="1" kern="1200" dirty="0"/>
        </a:p>
      </dsp:txBody>
      <dsp:txXfrm>
        <a:off x="2696919" y="15745"/>
        <a:ext cx="2484951" cy="489966"/>
      </dsp:txXfrm>
    </dsp:sp>
    <dsp:sp modelId="{20011EE2-1C58-40CB-AA1B-A864CC1ED765}">
      <dsp:nvSpPr>
        <dsp:cNvPr id="0" name=""/>
        <dsp:cNvSpPr/>
      </dsp:nvSpPr>
      <dsp:spPr>
        <a:xfrm>
          <a:off x="2933219" y="520955"/>
          <a:ext cx="251543" cy="390340"/>
        </a:xfrm>
        <a:custGeom>
          <a:avLst/>
          <a:gdLst/>
          <a:ahLst/>
          <a:cxnLst/>
          <a:rect l="0" t="0" r="0" b="0"/>
          <a:pathLst>
            <a:path>
              <a:moveTo>
                <a:pt x="0" y="0"/>
              </a:moveTo>
              <a:lnTo>
                <a:pt x="0" y="390340"/>
              </a:lnTo>
              <a:lnTo>
                <a:pt x="251543" y="3903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0765E7-0163-4B09-8472-4F6D16AD978C}">
      <dsp:nvSpPr>
        <dsp:cNvPr id="0" name=""/>
        <dsp:cNvSpPr/>
      </dsp:nvSpPr>
      <dsp:spPr>
        <a:xfrm>
          <a:off x="3184763" y="651069"/>
          <a:ext cx="1475667"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Sentimientos Patrióticos</a:t>
          </a:r>
          <a:endParaRPr lang="es-ES" sz="1800" b="1" kern="1200" dirty="0"/>
        </a:p>
      </dsp:txBody>
      <dsp:txXfrm>
        <a:off x="3200007" y="666313"/>
        <a:ext cx="1445179" cy="489966"/>
      </dsp:txXfrm>
    </dsp:sp>
    <dsp:sp modelId="{B32ADED6-6DA1-49D4-8A29-DEC4B88406E8}">
      <dsp:nvSpPr>
        <dsp:cNvPr id="0" name=""/>
        <dsp:cNvSpPr/>
      </dsp:nvSpPr>
      <dsp:spPr>
        <a:xfrm>
          <a:off x="2933219" y="520955"/>
          <a:ext cx="251543" cy="1040908"/>
        </a:xfrm>
        <a:custGeom>
          <a:avLst/>
          <a:gdLst/>
          <a:ahLst/>
          <a:cxnLst/>
          <a:rect l="0" t="0" r="0" b="0"/>
          <a:pathLst>
            <a:path>
              <a:moveTo>
                <a:pt x="0" y="0"/>
              </a:moveTo>
              <a:lnTo>
                <a:pt x="0" y="1040908"/>
              </a:lnTo>
              <a:lnTo>
                <a:pt x="251543" y="10409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104696-F03F-47EF-9057-2D55F90C110A}">
      <dsp:nvSpPr>
        <dsp:cNvPr id="0" name=""/>
        <dsp:cNvSpPr/>
      </dsp:nvSpPr>
      <dsp:spPr>
        <a:xfrm>
          <a:off x="3184763" y="1301637"/>
          <a:ext cx="1368512"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Humanistas</a:t>
          </a:r>
          <a:endParaRPr lang="es-ES" sz="1800" b="1" kern="1200" dirty="0"/>
        </a:p>
      </dsp:txBody>
      <dsp:txXfrm>
        <a:off x="3200007" y="1316881"/>
        <a:ext cx="1338024" cy="489966"/>
      </dsp:txXfrm>
    </dsp:sp>
    <dsp:sp modelId="{1D5D31A9-E321-4365-8835-1DDC5A4CCBA7}">
      <dsp:nvSpPr>
        <dsp:cNvPr id="0" name=""/>
        <dsp:cNvSpPr/>
      </dsp:nvSpPr>
      <dsp:spPr>
        <a:xfrm>
          <a:off x="2933219" y="520955"/>
          <a:ext cx="251543" cy="1691476"/>
        </a:xfrm>
        <a:custGeom>
          <a:avLst/>
          <a:gdLst/>
          <a:ahLst/>
          <a:cxnLst/>
          <a:rect l="0" t="0" r="0" b="0"/>
          <a:pathLst>
            <a:path>
              <a:moveTo>
                <a:pt x="0" y="0"/>
              </a:moveTo>
              <a:lnTo>
                <a:pt x="0" y="1691476"/>
              </a:lnTo>
              <a:lnTo>
                <a:pt x="251543" y="16914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AC884A-D1B5-485D-B9AC-9F2553ADC079}">
      <dsp:nvSpPr>
        <dsp:cNvPr id="0" name=""/>
        <dsp:cNvSpPr/>
      </dsp:nvSpPr>
      <dsp:spPr>
        <a:xfrm>
          <a:off x="3184763" y="1952205"/>
          <a:ext cx="1370310"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Naturaleza</a:t>
          </a:r>
          <a:endParaRPr lang="es-ES" sz="1800" b="1" kern="1200" dirty="0"/>
        </a:p>
      </dsp:txBody>
      <dsp:txXfrm>
        <a:off x="3200007" y="1967449"/>
        <a:ext cx="1339822" cy="489966"/>
      </dsp:txXfrm>
    </dsp:sp>
    <dsp:sp modelId="{FCE133DE-E5E9-4562-9CA2-96B9D6903780}">
      <dsp:nvSpPr>
        <dsp:cNvPr id="0" name=""/>
        <dsp:cNvSpPr/>
      </dsp:nvSpPr>
      <dsp:spPr>
        <a:xfrm>
          <a:off x="2933219" y="520955"/>
          <a:ext cx="251543" cy="2342044"/>
        </a:xfrm>
        <a:custGeom>
          <a:avLst/>
          <a:gdLst/>
          <a:ahLst/>
          <a:cxnLst/>
          <a:rect l="0" t="0" r="0" b="0"/>
          <a:pathLst>
            <a:path>
              <a:moveTo>
                <a:pt x="0" y="0"/>
              </a:moveTo>
              <a:lnTo>
                <a:pt x="0" y="2342044"/>
              </a:lnTo>
              <a:lnTo>
                <a:pt x="251543" y="23420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CA33C7-CC75-4238-9B13-A29B33F79AD7}">
      <dsp:nvSpPr>
        <dsp:cNvPr id="0" name=""/>
        <dsp:cNvSpPr/>
      </dsp:nvSpPr>
      <dsp:spPr>
        <a:xfrm>
          <a:off x="3184763" y="2602773"/>
          <a:ext cx="1368512"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Valores</a:t>
          </a:r>
          <a:endParaRPr lang="es-ES" sz="1800" b="1" kern="1200" dirty="0"/>
        </a:p>
      </dsp:txBody>
      <dsp:txXfrm>
        <a:off x="3200007" y="2618017"/>
        <a:ext cx="1338024" cy="489966"/>
      </dsp:txXfrm>
    </dsp:sp>
    <dsp:sp modelId="{073DF2A3-2995-4DFA-8DFE-78C528C58E96}">
      <dsp:nvSpPr>
        <dsp:cNvPr id="0" name=""/>
        <dsp:cNvSpPr/>
      </dsp:nvSpPr>
      <dsp:spPr>
        <a:xfrm>
          <a:off x="2933219" y="520955"/>
          <a:ext cx="251543" cy="2992612"/>
        </a:xfrm>
        <a:custGeom>
          <a:avLst/>
          <a:gdLst/>
          <a:ahLst/>
          <a:cxnLst/>
          <a:rect l="0" t="0" r="0" b="0"/>
          <a:pathLst>
            <a:path>
              <a:moveTo>
                <a:pt x="0" y="0"/>
              </a:moveTo>
              <a:lnTo>
                <a:pt x="0" y="2992612"/>
              </a:lnTo>
              <a:lnTo>
                <a:pt x="251543" y="29926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2EC0CA-D5D1-484F-BE78-7EECB7954882}">
      <dsp:nvSpPr>
        <dsp:cNvPr id="0" name=""/>
        <dsp:cNvSpPr/>
      </dsp:nvSpPr>
      <dsp:spPr>
        <a:xfrm>
          <a:off x="3184763" y="3253341"/>
          <a:ext cx="1370319" cy="5204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t>Motivaciones</a:t>
          </a:r>
          <a:endParaRPr lang="es-ES" sz="1800" b="1" kern="1200" dirty="0"/>
        </a:p>
      </dsp:txBody>
      <dsp:txXfrm>
        <a:off x="3200007" y="3268585"/>
        <a:ext cx="1339831" cy="4899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4E5CF2-2D3F-4ADB-BBE0-019CB9507B0C}" type="datetimeFigureOut">
              <a:rPr lang="en-US" smtClean="0"/>
              <a:t>5/13/2020</a:t>
            </a:fld>
            <a:endParaRPr lang="en-US"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746FF-FEDA-4184-882C-380FBA56D2F5}" type="slidenum">
              <a:rPr lang="en-US" smtClean="0"/>
              <a:t>‹Nº›</a:t>
            </a:fld>
            <a:endParaRPr lang="en-US" dirty="0"/>
          </a:p>
        </p:txBody>
      </p:sp>
    </p:spTree>
    <p:extLst>
      <p:ext uri="{BB962C8B-B14F-4D97-AF65-F5344CB8AC3E}">
        <p14:creationId xmlns:p14="http://schemas.microsoft.com/office/powerpoint/2010/main" val="229082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5CB0399A-8D8E-4D5B-9D5C-E8BC3B07A6B1}" type="slidenum">
              <a:rPr lang="es-ES" smtClean="0"/>
              <a:pPr/>
              <a:t>2</a:t>
            </a:fld>
            <a:endParaRPr lang="es-ES"/>
          </a:p>
        </p:txBody>
      </p:sp>
    </p:spTree>
    <p:extLst>
      <p:ext uri="{BB962C8B-B14F-4D97-AF65-F5344CB8AC3E}">
        <p14:creationId xmlns:p14="http://schemas.microsoft.com/office/powerpoint/2010/main" val="3749408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81336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11889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356867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108562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227309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201193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339530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275417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5570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162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02AD5F2-9591-4ECA-9D20-A6C3A7CC69AC}"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C3C5B-A68B-42A1-B439-BE284886F02E}" type="slidenum">
              <a:rPr lang="en-US" smtClean="0"/>
              <a:t>‹Nº›</a:t>
            </a:fld>
            <a:endParaRPr lang="en-US" dirty="0"/>
          </a:p>
        </p:txBody>
      </p:sp>
    </p:spTree>
    <p:extLst>
      <p:ext uri="{BB962C8B-B14F-4D97-AF65-F5344CB8AC3E}">
        <p14:creationId xmlns:p14="http://schemas.microsoft.com/office/powerpoint/2010/main" val="153486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AD5F2-9591-4ECA-9D20-A6C3A7CC69AC}" type="datetimeFigureOut">
              <a:rPr lang="en-US" smtClean="0"/>
              <a:t>5/13/2020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C3C5B-A68B-42A1-B439-BE284886F02E}" type="slidenum">
              <a:rPr lang="en-US" smtClean="0"/>
              <a:t>‹Nº›</a:t>
            </a:fld>
            <a:endParaRPr lang="en-US" dirty="0"/>
          </a:p>
        </p:txBody>
      </p:sp>
    </p:spTree>
    <p:extLst>
      <p:ext uri="{BB962C8B-B14F-4D97-AF65-F5344CB8AC3E}">
        <p14:creationId xmlns:p14="http://schemas.microsoft.com/office/powerpoint/2010/main" val="655901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srcRect/>
          <a:stretch>
            <a:fillRect/>
          </a:stretch>
        </p:blipFill>
        <p:spPr bwMode="auto">
          <a:xfrm>
            <a:off x="431501" y="792856"/>
            <a:ext cx="2434106" cy="5143499"/>
          </a:xfrm>
          <a:prstGeom prst="rect">
            <a:avLst/>
          </a:prstGeom>
          <a:solidFill>
            <a:schemeClr val="tx1"/>
          </a:solidFill>
          <a:ln w="9360">
            <a:noFill/>
            <a:miter lim="800000"/>
            <a:headEnd/>
            <a:tailEnd/>
          </a:ln>
        </p:spPr>
      </p:pic>
      <p:sp>
        <p:nvSpPr>
          <p:cNvPr id="10" name="6 CuadroTexto"/>
          <p:cNvSpPr txBox="1"/>
          <p:nvPr/>
        </p:nvSpPr>
        <p:spPr>
          <a:xfrm>
            <a:off x="3322749" y="4002653"/>
            <a:ext cx="4498637" cy="1200329"/>
          </a:xfrm>
          <a:prstGeom prst="rect">
            <a:avLst/>
          </a:prstGeom>
          <a:noFill/>
        </p:spPr>
        <p:txBody>
          <a:bodyPr wrap="square" rtlCol="0">
            <a:spAutoFit/>
          </a:bodyPr>
          <a:lstStyle/>
          <a:p>
            <a:pPr algn="ctr"/>
            <a:r>
              <a:rPr lang="es-ES" sz="2400" b="1" dirty="0">
                <a:latin typeface="Arial Narrow" panose="020B0606020202030204" pitchFamily="34" charset="0"/>
                <a:cs typeface="Arial" pitchFamily="34" charset="0"/>
              </a:rPr>
              <a:t>FACULTAD DE CIENCIAS ECONÓMICAS Y </a:t>
            </a:r>
            <a:r>
              <a:rPr lang="es-ES_tradnl" sz="2400" b="1" dirty="0">
                <a:latin typeface="Arial Narrow" panose="020B0606020202030204" pitchFamily="34" charset="0"/>
                <a:cs typeface="Arial" pitchFamily="34" charset="0"/>
              </a:rPr>
              <a:t>EMPRESARIALES</a:t>
            </a:r>
            <a:r>
              <a:rPr lang="es-ES" sz="2400" b="1" dirty="0">
                <a:latin typeface="Arial Narrow" panose="020B0606020202030204" pitchFamily="34" charset="0"/>
                <a:cs typeface="Arial" pitchFamily="34" charset="0"/>
              </a:rPr>
              <a:t> </a:t>
            </a:r>
          </a:p>
          <a:p>
            <a:pPr algn="ctr"/>
            <a:endParaRPr lang="es-ES" sz="2400" b="1" dirty="0">
              <a:latin typeface="Arial Narrow" panose="020B0606020202030204" pitchFamily="34" charset="0"/>
              <a:cs typeface="Arial" pitchFamily="34" charset="0"/>
            </a:endParaRPr>
          </a:p>
        </p:txBody>
      </p:sp>
      <p:sp>
        <p:nvSpPr>
          <p:cNvPr id="11" name="7 CuadroTexto"/>
          <p:cNvSpPr txBox="1"/>
          <p:nvPr/>
        </p:nvSpPr>
        <p:spPr>
          <a:xfrm>
            <a:off x="3045807" y="5331749"/>
            <a:ext cx="5261066" cy="461665"/>
          </a:xfrm>
          <a:prstGeom prst="rect">
            <a:avLst/>
          </a:prstGeom>
          <a:noFill/>
        </p:spPr>
        <p:txBody>
          <a:bodyPr wrap="square" rtlCol="0">
            <a:spAutoFit/>
          </a:bodyPr>
          <a:lstStyle/>
          <a:p>
            <a:pPr algn="ctr"/>
            <a:r>
              <a:rPr lang="es-ES" sz="2400" b="1" dirty="0">
                <a:latin typeface="Arial Narrow" panose="020B0606020202030204" pitchFamily="34" charset="0"/>
              </a:rPr>
              <a:t> </a:t>
            </a:r>
            <a:r>
              <a:rPr lang="es-ES" b="1" dirty="0">
                <a:latin typeface="Arial Narrow" panose="020B0606020202030204" pitchFamily="34" charset="0"/>
              </a:rPr>
              <a:t>Curso 2019-2020</a:t>
            </a:r>
            <a:endParaRPr lang="es-ES" b="1" dirty="0">
              <a:solidFill>
                <a:srgbClr val="FF0000"/>
              </a:solidFill>
            </a:endParaRPr>
          </a:p>
        </p:txBody>
      </p:sp>
      <p:sp>
        <p:nvSpPr>
          <p:cNvPr id="2" name="Rectángulo 1"/>
          <p:cNvSpPr/>
          <p:nvPr/>
        </p:nvSpPr>
        <p:spPr>
          <a:xfrm>
            <a:off x="3322749" y="2073393"/>
            <a:ext cx="4984124" cy="1569660"/>
          </a:xfrm>
          <a:prstGeom prst="rect">
            <a:avLst/>
          </a:prstGeom>
        </p:spPr>
        <p:txBody>
          <a:bodyPr wrap="square">
            <a:spAutoFit/>
          </a:bodyPr>
          <a:lstStyle/>
          <a:p>
            <a:pPr algn="ctr"/>
            <a:r>
              <a:rPr lang="es-ES" sz="2400" b="1" dirty="0">
                <a:latin typeface="Arial" panose="020B0604020202020204" pitchFamily="34" charset="0"/>
                <a:cs typeface="Arial" panose="020B0604020202020204" pitchFamily="34" charset="0"/>
              </a:rPr>
              <a:t>Ajuste para la culminación de estudios y la continuidad del proceso de formación de pregrado  </a:t>
            </a:r>
            <a:endParaRPr lang="es-MX" sz="2400" dirty="0">
              <a:latin typeface="Arial" panose="020B0604020202020204" pitchFamily="34" charset="0"/>
              <a:cs typeface="Arial" panose="020B0604020202020204" pitchFamily="34" charset="0"/>
            </a:endParaRPr>
          </a:p>
        </p:txBody>
      </p:sp>
      <p:pic>
        <p:nvPicPr>
          <p:cNvPr id="9"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8782" y="182693"/>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6327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1737237849"/>
              </p:ext>
            </p:extLst>
          </p:nvPr>
        </p:nvGraphicFramePr>
        <p:xfrm>
          <a:off x="914196" y="1274015"/>
          <a:ext cx="7679949" cy="5380854"/>
        </p:xfrm>
        <a:graphic>
          <a:graphicData uri="http://schemas.openxmlformats.org/drawingml/2006/table">
            <a:tbl>
              <a:tblPr firstRow="1" bandRow="1">
                <a:tableStyleId>{5C22544A-7EE6-4342-B048-85BDC9FD1C3A}</a:tableStyleId>
              </a:tblPr>
              <a:tblGrid>
                <a:gridCol w="632134">
                  <a:extLst>
                    <a:ext uri="{9D8B030D-6E8A-4147-A177-3AD203B41FA5}">
                      <a16:colId xmlns="" xmlns:a16="http://schemas.microsoft.com/office/drawing/2014/main" val="317295019"/>
                    </a:ext>
                  </a:extLst>
                </a:gridCol>
                <a:gridCol w="3193843">
                  <a:extLst>
                    <a:ext uri="{9D8B030D-6E8A-4147-A177-3AD203B41FA5}">
                      <a16:colId xmlns="" xmlns:a16="http://schemas.microsoft.com/office/drawing/2014/main" val="3033364694"/>
                    </a:ext>
                  </a:extLst>
                </a:gridCol>
                <a:gridCol w="3853972">
                  <a:extLst>
                    <a:ext uri="{9D8B030D-6E8A-4147-A177-3AD203B41FA5}">
                      <a16:colId xmlns="" xmlns:a16="http://schemas.microsoft.com/office/drawing/2014/main" val="4107557729"/>
                    </a:ext>
                  </a:extLst>
                </a:gridCol>
              </a:tblGrid>
              <a:tr h="383896">
                <a:tc>
                  <a:txBody>
                    <a:bodyPr/>
                    <a:lstStyle/>
                    <a:p>
                      <a:pPr algn="ctr"/>
                      <a:r>
                        <a:rPr lang="es-CU" sz="1800" b="1" dirty="0" smtClean="0">
                          <a:solidFill>
                            <a:schemeClr val="tx1"/>
                          </a:solidFill>
                          <a:latin typeface="Arial Narrow" panose="020B0606020202030204" pitchFamily="34" charset="0"/>
                        </a:rPr>
                        <a:t>AÑOS</a:t>
                      </a:r>
                      <a:endParaRPr lang="en-US" sz="18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800" b="1" dirty="0" smtClean="0">
                          <a:solidFill>
                            <a:schemeClr val="tx1"/>
                          </a:solidFill>
                          <a:latin typeface="Arial Narrow" panose="020B0606020202030204" pitchFamily="34" charset="0"/>
                        </a:rPr>
                        <a:t>PLANIFICACIÓN</a:t>
                      </a:r>
                      <a:r>
                        <a:rPr lang="es-CU" sz="1800" b="1" baseline="0" dirty="0" smtClean="0">
                          <a:solidFill>
                            <a:schemeClr val="tx1"/>
                          </a:solidFill>
                          <a:latin typeface="Arial Narrow" panose="020B0606020202030204" pitchFamily="34" charset="0"/>
                        </a:rPr>
                        <a:t> EXAMENES</a:t>
                      </a:r>
                      <a:endParaRPr lang="es-CU" sz="1800" b="1" dirty="0" smtClean="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800" b="1" dirty="0" smtClean="0">
                          <a:solidFill>
                            <a:schemeClr val="tx1"/>
                          </a:solidFill>
                          <a:latin typeface="Arial Narrow" panose="020B0606020202030204" pitchFamily="34" charset="0"/>
                        </a:rPr>
                        <a:t>AJUSTES EXAMENES</a:t>
                      </a:r>
                      <a:endParaRPr lang="en-US" sz="18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040782">
                <a:tc>
                  <a:txBody>
                    <a:bodyPr/>
                    <a:lstStyle/>
                    <a:p>
                      <a:pPr algn="ctr"/>
                      <a:r>
                        <a:rPr lang="es-CU" sz="1800" b="1" dirty="0" smtClean="0">
                          <a:solidFill>
                            <a:schemeClr val="tx1"/>
                          </a:solidFill>
                          <a:latin typeface="Arial Narrow" panose="020B0606020202030204" pitchFamily="34" charset="0"/>
                        </a:rPr>
                        <a:t>1</a:t>
                      </a:r>
                      <a:endParaRPr lang="en-US" sz="18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800" b="1" baseline="0" dirty="0" smtClean="0">
                          <a:solidFill>
                            <a:schemeClr val="tx1"/>
                          </a:solidFill>
                          <a:latin typeface="Arial Narrow" panose="020B0606020202030204" pitchFamily="34" charset="0"/>
                        </a:rPr>
                        <a:t>-Economía Política I.  </a:t>
                      </a:r>
                    </a:p>
                    <a:p>
                      <a:pPr marL="0" indent="0" algn="just">
                        <a:lnSpc>
                          <a:spcPct val="100000"/>
                        </a:lnSpc>
                        <a:buFontTx/>
                        <a:buNone/>
                      </a:pPr>
                      <a:r>
                        <a:rPr lang="es-CU" sz="1800" b="1" baseline="0" dirty="0" smtClean="0">
                          <a:solidFill>
                            <a:schemeClr val="tx1"/>
                          </a:solidFill>
                          <a:latin typeface="Arial Narrow" panose="020B0606020202030204" pitchFamily="34" charset="0"/>
                        </a:rPr>
                        <a:t>-Contabilidad General II. </a:t>
                      </a:r>
                    </a:p>
                    <a:p>
                      <a:pPr marL="0" indent="0" algn="just">
                        <a:lnSpc>
                          <a:spcPct val="100000"/>
                        </a:lnSpc>
                        <a:buFontTx/>
                        <a:buNone/>
                      </a:pPr>
                      <a:r>
                        <a:rPr lang="es-CU" sz="1800" b="1" kern="1200" baseline="0" dirty="0" smtClean="0">
                          <a:solidFill>
                            <a:schemeClr val="tx1"/>
                          </a:solidFill>
                          <a:effectLst/>
                          <a:latin typeface="Arial Narrow" panose="020B0606020202030204" pitchFamily="34" charset="0"/>
                          <a:ea typeface="+mn-ea"/>
                          <a:cs typeface="+mn-cs"/>
                        </a:rPr>
                        <a:t>-</a:t>
                      </a:r>
                      <a:r>
                        <a:rPr lang="es-ES" sz="1800" b="1" kern="1200" dirty="0" smtClean="0">
                          <a:solidFill>
                            <a:schemeClr val="tx1"/>
                          </a:solidFill>
                          <a:effectLst/>
                          <a:latin typeface="Arial Narrow" panose="020B0606020202030204" pitchFamily="34" charset="0"/>
                          <a:ea typeface="+mn-ea"/>
                          <a:cs typeface="+mn-cs"/>
                        </a:rPr>
                        <a:t>Matemática Superior 2</a:t>
                      </a:r>
                      <a:r>
                        <a:rPr lang="es-CU" sz="1800" b="1" baseline="0" dirty="0" smtClean="0">
                          <a:solidFill>
                            <a:schemeClr val="tx1"/>
                          </a:solidFill>
                          <a:latin typeface="Arial Narrow" panose="020B0606020202030204" pitchFamily="34" charset="0"/>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s-CU" sz="1800" b="1" baseline="0" dirty="0" smtClean="0">
                          <a:solidFill>
                            <a:schemeClr val="tx1"/>
                          </a:solidFill>
                          <a:latin typeface="Arial Narrow" panose="020B0606020202030204" pitchFamily="34" charset="0"/>
                        </a:rPr>
                        <a:t>-Se mantiene la PL sistemática.</a:t>
                      </a:r>
                      <a:endParaRPr lang="en-US" sz="18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1800" b="1" dirty="0" smtClean="0">
                          <a:solidFill>
                            <a:schemeClr val="tx1"/>
                          </a:solidFill>
                          <a:latin typeface="Arial Narrow" panose="020B0606020202030204" pitchFamily="34" charset="0"/>
                        </a:rPr>
                        <a:t>- Examenes Finales (2)/ Matemática</a:t>
                      </a:r>
                      <a:r>
                        <a:rPr lang="es-CU" sz="1800" b="1" baseline="0" dirty="0" smtClean="0">
                          <a:solidFill>
                            <a:schemeClr val="tx1"/>
                          </a:solidFill>
                          <a:latin typeface="Arial Narrow" panose="020B0606020202030204" pitchFamily="34" charset="0"/>
                        </a:rPr>
                        <a:t> y Contabilidad.</a:t>
                      </a:r>
                    </a:p>
                    <a:p>
                      <a:pPr algn="just">
                        <a:lnSpc>
                          <a:spcPct val="100000"/>
                        </a:lnSpc>
                      </a:pPr>
                      <a:r>
                        <a:rPr lang="es-CU" sz="1800" b="1" baseline="0" dirty="0" smtClean="0">
                          <a:solidFill>
                            <a:schemeClr val="tx1"/>
                          </a:solidFill>
                          <a:latin typeface="Arial Narrow" panose="020B0606020202030204" pitchFamily="34" charset="0"/>
                        </a:rPr>
                        <a:t>-</a:t>
                      </a:r>
                      <a:r>
                        <a:rPr lang="en-US" sz="1800" b="1" baseline="0" dirty="0" smtClean="0">
                          <a:solidFill>
                            <a:schemeClr val="tx1"/>
                          </a:solidFill>
                          <a:latin typeface="Arial Narrow" panose="020B0606020202030204" pitchFamily="34" charset="0"/>
                        </a:rPr>
                        <a:t>Se</a:t>
                      </a:r>
                      <a:r>
                        <a:rPr lang="es-CU" sz="1800" b="1" baseline="0" dirty="0" smtClean="0">
                          <a:solidFill>
                            <a:schemeClr val="tx1"/>
                          </a:solidFill>
                          <a:latin typeface="Arial Narrow" panose="020B0606020202030204" pitchFamily="34" charset="0"/>
                        </a:rPr>
                        <a:t> modifica la forma de evaluación de EP I a Trabajo de curso.</a:t>
                      </a:r>
                    </a:p>
                  </a:txBody>
                  <a:tcPr marL="68580" marR="68580" marT="34290" marB="34290"/>
                </a:tc>
                <a:extLst>
                  <a:ext uri="{0D108BD9-81ED-4DB2-BD59-A6C34878D82A}">
                    <a16:rowId xmlns="" xmlns:a16="http://schemas.microsoft.com/office/drawing/2014/main" val="3534656429"/>
                  </a:ext>
                </a:extLst>
              </a:tr>
              <a:tr h="798739">
                <a:tc>
                  <a:txBody>
                    <a:bodyPr/>
                    <a:lstStyle/>
                    <a:p>
                      <a:pPr algn="ctr"/>
                      <a:r>
                        <a:rPr lang="es-CU" sz="1800" b="1" dirty="0" smtClean="0">
                          <a:solidFill>
                            <a:schemeClr val="tx1"/>
                          </a:solidFill>
                          <a:latin typeface="Arial Narrow" panose="020B0606020202030204" pitchFamily="34" charset="0"/>
                        </a:rPr>
                        <a:t>2</a:t>
                      </a:r>
                      <a:endParaRPr lang="en-US" sz="18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800" b="1" dirty="0" smtClean="0">
                          <a:solidFill>
                            <a:schemeClr val="tx1"/>
                          </a:solidFill>
                          <a:latin typeface="Arial Narrow" panose="020B0606020202030204" pitchFamily="34" charset="0"/>
                        </a:rPr>
                        <a:t>-Contabilidad</a:t>
                      </a:r>
                      <a:r>
                        <a:rPr lang="es-CU" sz="1800" b="1" baseline="0" dirty="0" smtClean="0">
                          <a:solidFill>
                            <a:schemeClr val="tx1"/>
                          </a:solidFill>
                          <a:latin typeface="Arial Narrow" panose="020B0606020202030204" pitchFamily="34" charset="0"/>
                        </a:rPr>
                        <a:t> general IV</a:t>
                      </a:r>
                    </a:p>
                    <a:p>
                      <a:pPr marL="0" indent="0" algn="just">
                        <a:lnSpc>
                          <a:spcPct val="100000"/>
                        </a:lnSpc>
                        <a:buFontTx/>
                        <a:buNone/>
                      </a:pPr>
                      <a:r>
                        <a:rPr lang="es-CU" sz="1800" b="1" baseline="0" dirty="0" smtClean="0">
                          <a:solidFill>
                            <a:schemeClr val="tx1"/>
                          </a:solidFill>
                          <a:latin typeface="Arial Narrow" panose="020B0606020202030204" pitchFamily="34" charset="0"/>
                        </a:rPr>
                        <a:t>-Sistema de Costo.</a:t>
                      </a:r>
                    </a:p>
                    <a:p>
                      <a:pPr marL="0" marR="0" indent="0" algn="just" defTabSz="914400" rtl="0" eaLnBrk="1" fontAlgn="auto" latinLnBrk="0" hangingPunct="1">
                        <a:lnSpc>
                          <a:spcPct val="100000"/>
                        </a:lnSpc>
                        <a:spcBef>
                          <a:spcPts val="0"/>
                        </a:spcBef>
                        <a:spcAft>
                          <a:spcPts val="0"/>
                        </a:spcAft>
                        <a:buClrTx/>
                        <a:buSzTx/>
                        <a:buFontTx/>
                        <a:buNone/>
                        <a:tabLst/>
                        <a:defRPr/>
                      </a:pPr>
                      <a:r>
                        <a:rPr lang="es-CU" sz="1800" b="1" baseline="0" dirty="0" smtClean="0">
                          <a:solidFill>
                            <a:schemeClr val="tx1"/>
                          </a:solidFill>
                          <a:latin typeface="Arial Narrow" panose="020B0606020202030204" pitchFamily="34" charset="0"/>
                        </a:rPr>
                        <a:t>-Se mantiene la PL sistemática.</a:t>
                      </a:r>
                      <a:endParaRPr lang="en-US" sz="1800" b="1" dirty="0">
                        <a:solidFill>
                          <a:schemeClr val="tx1"/>
                        </a:solidFill>
                        <a:latin typeface="Arial Narrow" panose="020B0606020202030204" pitchFamily="34" charset="0"/>
                      </a:endParaRPr>
                    </a:p>
                  </a:txBody>
                  <a:tcPr marL="68580" marR="68580" marT="34290" marB="34290"/>
                </a:tc>
                <a:tc>
                  <a:txBody>
                    <a:bodyPr/>
                    <a:lstStyle/>
                    <a:p>
                      <a:pPr algn="ctr">
                        <a:lnSpc>
                          <a:spcPct val="100000"/>
                        </a:lnSpc>
                      </a:pPr>
                      <a:r>
                        <a:rPr lang="es-ES_tradnl" sz="1800" b="1" noProof="0" dirty="0" smtClean="0">
                          <a:solidFill>
                            <a:schemeClr val="tx1"/>
                          </a:solidFill>
                          <a:latin typeface="Arial Narrow" panose="020B0606020202030204" pitchFamily="34" charset="0"/>
                        </a:rPr>
                        <a:t>-</a:t>
                      </a:r>
                      <a:endParaRPr lang="es-ES_tradnl" sz="1800" b="1" noProof="0"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3687144653"/>
                  </a:ext>
                </a:extLst>
              </a:tr>
              <a:tr h="1282824">
                <a:tc>
                  <a:txBody>
                    <a:bodyPr/>
                    <a:lstStyle/>
                    <a:p>
                      <a:pPr algn="ctr"/>
                      <a:r>
                        <a:rPr lang="es-CU" sz="1800" b="1" dirty="0" smtClean="0">
                          <a:solidFill>
                            <a:schemeClr val="tx1"/>
                          </a:solidFill>
                          <a:latin typeface="Arial Narrow" panose="020B0606020202030204" pitchFamily="34" charset="0"/>
                        </a:rPr>
                        <a:t>3</a:t>
                      </a:r>
                      <a:endParaRPr lang="en-US" sz="18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800" b="1" baseline="0" dirty="0" smtClean="0">
                          <a:solidFill>
                            <a:schemeClr val="tx1"/>
                          </a:solidFill>
                          <a:latin typeface="Arial Narrow" panose="020B0606020202030204" pitchFamily="34" charset="0"/>
                        </a:rPr>
                        <a:t>-</a:t>
                      </a:r>
                      <a:r>
                        <a:rPr lang="es-ES" sz="1800" b="1" kern="1200" dirty="0" smtClean="0">
                          <a:solidFill>
                            <a:schemeClr val="tx1"/>
                          </a:solidFill>
                          <a:effectLst/>
                          <a:latin typeface="Arial Narrow" panose="020B0606020202030204" pitchFamily="34" charset="0"/>
                          <a:ea typeface="+mn-ea"/>
                          <a:cs typeface="+mn-cs"/>
                        </a:rPr>
                        <a:t>Sistema</a:t>
                      </a:r>
                      <a:r>
                        <a:rPr lang="es-ES" sz="1800" b="1" kern="1200" baseline="0" dirty="0" smtClean="0">
                          <a:solidFill>
                            <a:schemeClr val="tx1"/>
                          </a:solidFill>
                          <a:effectLst/>
                          <a:latin typeface="Arial Narrow" panose="020B0606020202030204" pitchFamily="34" charset="0"/>
                          <a:ea typeface="+mn-ea"/>
                          <a:cs typeface="+mn-cs"/>
                        </a:rPr>
                        <a:t> Financieros.</a:t>
                      </a:r>
                    </a:p>
                    <a:p>
                      <a:pPr marL="0" indent="0" algn="just">
                        <a:lnSpc>
                          <a:spcPct val="100000"/>
                        </a:lnSpc>
                        <a:buFontTx/>
                        <a:buNone/>
                      </a:pPr>
                      <a:r>
                        <a:rPr lang="es-ES" sz="1800" b="1" kern="1200" baseline="0" dirty="0" smtClean="0">
                          <a:solidFill>
                            <a:schemeClr val="tx1"/>
                          </a:solidFill>
                          <a:effectLst/>
                          <a:latin typeface="Arial Narrow" panose="020B0606020202030204" pitchFamily="34" charset="0"/>
                          <a:ea typeface="+mn-ea"/>
                          <a:cs typeface="+mn-cs"/>
                        </a:rPr>
                        <a:t>- Economía Internacional.</a:t>
                      </a:r>
                    </a:p>
                    <a:p>
                      <a:pPr marL="0" indent="0" algn="just">
                        <a:lnSpc>
                          <a:spcPct val="100000"/>
                        </a:lnSpc>
                        <a:buFontTx/>
                        <a:buNone/>
                      </a:pPr>
                      <a:r>
                        <a:rPr lang="es-ES" sz="1800" b="1" kern="1200" baseline="0" dirty="0" smtClean="0">
                          <a:solidFill>
                            <a:schemeClr val="tx1"/>
                          </a:solidFill>
                          <a:effectLst/>
                          <a:latin typeface="Arial Narrow" panose="020B0606020202030204" pitchFamily="34" charset="0"/>
                          <a:ea typeface="+mn-ea"/>
                          <a:cs typeface="+mn-cs"/>
                        </a:rPr>
                        <a:t> -Sistema de Costo.</a:t>
                      </a:r>
                    </a:p>
                    <a:p>
                      <a:pPr marL="0" indent="0" algn="just">
                        <a:lnSpc>
                          <a:spcPct val="100000"/>
                        </a:lnSpc>
                        <a:buFontTx/>
                        <a:buNone/>
                      </a:pPr>
                      <a:r>
                        <a:rPr lang="es-ES" sz="1800" b="1" kern="1200" baseline="0" dirty="0" smtClean="0">
                          <a:solidFill>
                            <a:schemeClr val="tx1"/>
                          </a:solidFill>
                          <a:effectLst/>
                          <a:latin typeface="Arial Narrow" panose="020B0606020202030204" pitchFamily="34" charset="0"/>
                          <a:ea typeface="+mn-ea"/>
                          <a:cs typeface="+mn-cs"/>
                        </a:rPr>
                        <a:t> -Sistema de control interno</a:t>
                      </a:r>
                      <a:r>
                        <a:rPr lang="es-ES" sz="1800" b="1" kern="1200" dirty="0" smtClean="0">
                          <a:solidFill>
                            <a:schemeClr val="tx1"/>
                          </a:solidFill>
                          <a:effectLst/>
                          <a:latin typeface="Arial Narrow" panose="020B0606020202030204" pitchFamily="34" charset="0"/>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tx1"/>
                          </a:solidFill>
                          <a:effectLst/>
                          <a:latin typeface="Arial Narrow" panose="020B0606020202030204" pitchFamily="34" charset="0"/>
                          <a:ea typeface="+mn-ea"/>
                          <a:cs typeface="+mn-cs"/>
                        </a:rPr>
                        <a:t>-</a:t>
                      </a:r>
                      <a:r>
                        <a:rPr lang="es-CU" sz="1800" b="1" baseline="0" dirty="0" smtClean="0">
                          <a:solidFill>
                            <a:schemeClr val="tx1"/>
                          </a:solidFill>
                          <a:latin typeface="Arial Narrow" panose="020B0606020202030204" pitchFamily="34" charset="0"/>
                        </a:rPr>
                        <a:t>Se mantiene la PL sistemática.</a:t>
                      </a:r>
                      <a:endParaRPr lang="en-US" sz="1800" b="1" dirty="0">
                        <a:solidFill>
                          <a:schemeClr val="tx1"/>
                        </a:solidFill>
                        <a:latin typeface="Arial Narrow" panose="020B060602020203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baseline="0" dirty="0" smtClean="0">
                          <a:solidFill>
                            <a:schemeClr val="tx1"/>
                          </a:solidFill>
                          <a:effectLst/>
                          <a:latin typeface="Arial Narrow" panose="020B0606020202030204" pitchFamily="34" charset="0"/>
                          <a:ea typeface="+mn-ea"/>
                          <a:cs typeface="+mn-cs"/>
                        </a:rPr>
                        <a:t>-Sistema de Costo. </a:t>
                      </a:r>
                    </a:p>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baseline="0" dirty="0" smtClean="0">
                          <a:solidFill>
                            <a:schemeClr val="tx1"/>
                          </a:solidFill>
                          <a:effectLst/>
                          <a:latin typeface="Arial Narrow" panose="020B0606020202030204" pitchFamily="34" charset="0"/>
                          <a:ea typeface="+mn-ea"/>
                          <a:cs typeface="+mn-cs"/>
                        </a:rPr>
                        <a:t>-Se integran en un sólo examen </a:t>
                      </a:r>
                      <a:r>
                        <a:rPr lang="es-ES" sz="1800" b="1" kern="1200" dirty="0" smtClean="0">
                          <a:solidFill>
                            <a:schemeClr val="tx1"/>
                          </a:solidFill>
                          <a:effectLst/>
                          <a:latin typeface="Arial Narrow" panose="020B0606020202030204" pitchFamily="34" charset="0"/>
                          <a:ea typeface="+mn-ea"/>
                          <a:cs typeface="+mn-cs"/>
                        </a:rPr>
                        <a:t>Sistema.</a:t>
                      </a:r>
                      <a:r>
                        <a:rPr lang="es-ES" sz="1800" b="1" kern="1200" baseline="0" dirty="0" smtClean="0">
                          <a:solidFill>
                            <a:schemeClr val="tx1"/>
                          </a:solidFill>
                          <a:effectLst/>
                          <a:latin typeface="Arial Narrow" panose="020B0606020202030204" pitchFamily="34" charset="0"/>
                          <a:ea typeface="+mn-ea"/>
                          <a:cs typeface="+mn-cs"/>
                        </a:rPr>
                        <a:t> Financieros y  Economía Internacional. </a:t>
                      </a:r>
                      <a:endParaRPr lang="es-CU" sz="1800" b="1" baseline="0" dirty="0" smtClean="0">
                        <a:solidFill>
                          <a:schemeClr val="tx1"/>
                        </a:solidFill>
                        <a:latin typeface="Arial Narrow" panose="020B0606020202030204" pitchFamily="34" charset="0"/>
                      </a:endParaRPr>
                    </a:p>
                    <a:p>
                      <a:pPr>
                        <a:lnSpc>
                          <a:spcPct val="100000"/>
                        </a:lnSpc>
                      </a:pPr>
                      <a:r>
                        <a:rPr lang="es-CU" sz="1800" b="1" dirty="0" smtClean="0">
                          <a:solidFill>
                            <a:schemeClr val="tx1"/>
                          </a:solidFill>
                          <a:latin typeface="Arial Narrow" panose="020B0606020202030204" pitchFamily="34" charset="0"/>
                        </a:rPr>
                        <a:t>-</a:t>
                      </a:r>
                      <a:r>
                        <a:rPr lang="en-US" sz="1800" b="1" baseline="0" dirty="0" smtClean="0">
                          <a:solidFill>
                            <a:schemeClr val="tx1"/>
                          </a:solidFill>
                          <a:latin typeface="Arial Narrow" panose="020B0606020202030204" pitchFamily="34" charset="0"/>
                        </a:rPr>
                        <a:t>Se</a:t>
                      </a:r>
                      <a:r>
                        <a:rPr lang="es-CU" sz="1800" b="1" baseline="0" dirty="0" smtClean="0">
                          <a:solidFill>
                            <a:schemeClr val="tx1"/>
                          </a:solidFill>
                          <a:latin typeface="Arial Narrow" panose="020B0606020202030204" pitchFamily="34" charset="0"/>
                        </a:rPr>
                        <a:t> modifica la forma de evaluación de </a:t>
                      </a:r>
                      <a:r>
                        <a:rPr lang="es-ES" sz="1800" b="1" kern="1200" baseline="0" dirty="0" smtClean="0">
                          <a:solidFill>
                            <a:schemeClr val="tx1"/>
                          </a:solidFill>
                          <a:effectLst/>
                          <a:latin typeface="Arial Narrow" panose="020B0606020202030204" pitchFamily="34" charset="0"/>
                          <a:ea typeface="+mn-ea"/>
                          <a:cs typeface="+mn-cs"/>
                        </a:rPr>
                        <a:t>Sistema de Control Interno</a:t>
                      </a:r>
                      <a:r>
                        <a:rPr lang="es-CU" sz="1800" b="1" baseline="0" dirty="0" smtClean="0">
                          <a:solidFill>
                            <a:schemeClr val="tx1"/>
                          </a:solidFill>
                          <a:latin typeface="Arial Narrow" panose="020B0606020202030204" pitchFamily="34" charset="0"/>
                        </a:rPr>
                        <a:t> a Trabajo de curso.</a:t>
                      </a:r>
                      <a:endParaRPr lang="en-US" sz="18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132776047"/>
                  </a:ext>
                </a:extLst>
              </a:tr>
              <a:tr h="991734">
                <a:tc>
                  <a:txBody>
                    <a:bodyPr/>
                    <a:lstStyle/>
                    <a:p>
                      <a:pPr algn="ctr"/>
                      <a:r>
                        <a:rPr lang="es-CU" sz="1800" b="1" dirty="0" smtClean="0">
                          <a:solidFill>
                            <a:schemeClr val="tx1"/>
                          </a:solidFill>
                          <a:latin typeface="Arial Narrow" panose="020B0606020202030204" pitchFamily="34" charset="0"/>
                        </a:rPr>
                        <a:t>4</a:t>
                      </a:r>
                      <a:endParaRPr lang="en-US" sz="1800" b="1" dirty="0">
                        <a:solidFill>
                          <a:schemeClr val="tx1"/>
                        </a:solidFill>
                        <a:latin typeface="Arial Narrow" panose="020B060602020203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tx1"/>
                          </a:solidFill>
                          <a:effectLst/>
                          <a:latin typeface="Arial Narrow" panose="020B0606020202030204" pitchFamily="34" charset="0"/>
                          <a:ea typeface="+mn-ea"/>
                          <a:cs typeface="+mn-cs"/>
                        </a:rPr>
                        <a:t>-Administración Financiera Estratégica.</a:t>
                      </a:r>
                    </a:p>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solidFill>
                            <a:schemeClr val="tx1"/>
                          </a:solidFill>
                          <a:effectLst/>
                          <a:latin typeface="Arial Narrow" panose="020B0606020202030204" pitchFamily="34" charset="0"/>
                          <a:ea typeface="+mn-ea"/>
                          <a:cs typeface="+mn-cs"/>
                        </a:rPr>
                        <a:t>- Auditoría Financiera.</a:t>
                      </a:r>
                      <a:endParaRPr lang="en-US" sz="1800" b="1" dirty="0">
                        <a:solidFill>
                          <a:schemeClr val="tx1"/>
                        </a:solidFill>
                        <a:latin typeface="Arial Narrow" panose="020B0606020202030204" pitchFamily="34" charset="0"/>
                      </a:endParaRP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U" sz="1800" b="1" dirty="0" smtClean="0">
                          <a:solidFill>
                            <a:schemeClr val="tx1"/>
                          </a:solidFill>
                          <a:latin typeface="Arial Narrow" panose="020B0606020202030204" pitchFamily="34" charset="0"/>
                        </a:rPr>
                        <a:t>-</a:t>
                      </a:r>
                      <a:endParaRPr lang="en-US" sz="18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4050133880"/>
                  </a:ext>
                </a:extLst>
              </a:tr>
            </a:tbl>
          </a:graphicData>
        </a:graphic>
      </p:graphicFrame>
      <p:sp>
        <p:nvSpPr>
          <p:cNvPr id="5" name="CuadroTexto 4"/>
          <p:cNvSpPr txBox="1"/>
          <p:nvPr/>
        </p:nvSpPr>
        <p:spPr>
          <a:xfrm>
            <a:off x="3295335" y="341719"/>
            <a:ext cx="4904738" cy="30008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sz="1350" b="1" dirty="0">
                <a:latin typeface="Arial Narrow" panose="020B0606020202030204" pitchFamily="34" charset="0"/>
              </a:rPr>
              <a:t>CARRERA: LIC. EN CONTABILIDAD Y FINANZAS (CD)</a:t>
            </a:r>
            <a:endParaRPr lang="en-US" sz="1350" b="1" dirty="0">
              <a:latin typeface="Arial Narrow" panose="020B0606020202030204" pitchFamily="34" charset="0"/>
            </a:endParaRPr>
          </a:p>
        </p:txBody>
      </p:sp>
    </p:spTree>
    <p:extLst>
      <p:ext uri="{BB962C8B-B14F-4D97-AF65-F5344CB8AC3E}">
        <p14:creationId xmlns:p14="http://schemas.microsoft.com/office/powerpoint/2010/main" val="2906952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7 Grupo"/>
          <p:cNvGrpSpPr>
            <a:grpSpLocks/>
          </p:cNvGrpSpPr>
          <p:nvPr/>
        </p:nvGrpSpPr>
        <p:grpSpPr bwMode="auto">
          <a:xfrm>
            <a:off x="0" y="0"/>
            <a:ext cx="9144000" cy="1052513"/>
            <a:chOff x="0" y="0"/>
            <a:chExt cx="9144000" cy="1052513"/>
          </a:xfrm>
        </p:grpSpPr>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Tabla 1"/>
          <p:cNvGraphicFramePr>
            <a:graphicFrameLocks noGrp="1"/>
          </p:cNvGraphicFramePr>
          <p:nvPr>
            <p:extLst>
              <p:ext uri="{D42A27DB-BD31-4B8C-83A1-F6EECF244321}">
                <p14:modId xmlns:p14="http://schemas.microsoft.com/office/powerpoint/2010/main" val="3748191169"/>
              </p:ext>
            </p:extLst>
          </p:nvPr>
        </p:nvGraphicFramePr>
        <p:xfrm>
          <a:off x="912949" y="1305245"/>
          <a:ext cx="7641771" cy="5257800"/>
        </p:xfrm>
        <a:graphic>
          <a:graphicData uri="http://schemas.openxmlformats.org/drawingml/2006/table">
            <a:tbl>
              <a:tblPr firstRow="1" firstCol="1" bandRow="1">
                <a:tableStyleId>{5C22544A-7EE6-4342-B048-85BDC9FD1C3A}</a:tableStyleId>
              </a:tblPr>
              <a:tblGrid>
                <a:gridCol w="1615424">
                  <a:extLst>
                    <a:ext uri="{9D8B030D-6E8A-4147-A177-3AD203B41FA5}">
                      <a16:colId xmlns="" xmlns:a16="http://schemas.microsoft.com/office/drawing/2014/main" val="1885964915"/>
                    </a:ext>
                  </a:extLst>
                </a:gridCol>
                <a:gridCol w="1455313">
                  <a:extLst>
                    <a:ext uri="{9D8B030D-6E8A-4147-A177-3AD203B41FA5}">
                      <a16:colId xmlns="" xmlns:a16="http://schemas.microsoft.com/office/drawing/2014/main" val="2402682715"/>
                    </a:ext>
                  </a:extLst>
                </a:gridCol>
                <a:gridCol w="1738648">
                  <a:extLst>
                    <a:ext uri="{9D8B030D-6E8A-4147-A177-3AD203B41FA5}">
                      <a16:colId xmlns="" xmlns:a16="http://schemas.microsoft.com/office/drawing/2014/main" val="560161111"/>
                    </a:ext>
                  </a:extLst>
                </a:gridCol>
                <a:gridCol w="2832386">
                  <a:extLst>
                    <a:ext uri="{9D8B030D-6E8A-4147-A177-3AD203B41FA5}">
                      <a16:colId xmlns="" xmlns:a16="http://schemas.microsoft.com/office/drawing/2014/main" val="1230046628"/>
                    </a:ext>
                  </a:extLst>
                </a:gridCol>
              </a:tblGrid>
              <a:tr h="904994">
                <a:tc>
                  <a:txBody>
                    <a:bodyPr/>
                    <a:lstStyle/>
                    <a:p>
                      <a:pPr algn="ctr">
                        <a:lnSpc>
                          <a:spcPct val="115000"/>
                        </a:lnSpc>
                        <a:spcAft>
                          <a:spcPts val="0"/>
                        </a:spcAft>
                      </a:pPr>
                      <a:r>
                        <a:rPr lang="es-MX" sz="2000" b="1" dirty="0">
                          <a:solidFill>
                            <a:schemeClr val="tx1"/>
                          </a:solidFill>
                          <a:effectLst/>
                          <a:latin typeface="Arial Narrow" panose="020B0606020202030204" pitchFamily="34" charset="0"/>
                        </a:rPr>
                        <a:t>Años académicos</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15000"/>
                        </a:lnSpc>
                        <a:spcAft>
                          <a:spcPts val="0"/>
                        </a:spcAft>
                      </a:pPr>
                      <a:r>
                        <a:rPr lang="es-MX" sz="2000" b="1" dirty="0">
                          <a:solidFill>
                            <a:schemeClr val="tx1"/>
                          </a:solidFill>
                          <a:effectLst/>
                          <a:latin typeface="Arial Narrow" panose="020B0606020202030204" pitchFamily="34" charset="0"/>
                        </a:rPr>
                        <a:t>Total evaluaciones parciales</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15000"/>
                        </a:lnSpc>
                        <a:spcAft>
                          <a:spcPts val="0"/>
                        </a:spcAft>
                      </a:pPr>
                      <a:r>
                        <a:rPr lang="es-MX" sz="2000" b="1" dirty="0">
                          <a:solidFill>
                            <a:schemeClr val="tx1"/>
                          </a:solidFill>
                          <a:effectLst/>
                          <a:latin typeface="Arial Narrow" panose="020B0606020202030204" pitchFamily="34" charset="0"/>
                        </a:rPr>
                        <a:t>Total </a:t>
                      </a:r>
                      <a:r>
                        <a:rPr lang="es-MX" sz="2000" b="1" dirty="0" smtClean="0">
                          <a:solidFill>
                            <a:schemeClr val="tx1"/>
                          </a:solidFill>
                          <a:effectLst/>
                          <a:latin typeface="Arial Narrow" panose="020B0606020202030204" pitchFamily="34" charset="0"/>
                        </a:rPr>
                        <a:t>examenes </a:t>
                      </a:r>
                      <a:r>
                        <a:rPr lang="es-MX" sz="2000" b="1" dirty="0">
                          <a:solidFill>
                            <a:schemeClr val="tx1"/>
                          </a:solidFill>
                          <a:effectLst/>
                          <a:latin typeface="Arial Narrow" panose="020B0606020202030204" pitchFamily="34" charset="0"/>
                        </a:rPr>
                        <a:t>finales planificados</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15000"/>
                        </a:lnSpc>
                        <a:spcAft>
                          <a:spcPts val="0"/>
                        </a:spcAft>
                      </a:pPr>
                      <a:r>
                        <a:rPr lang="es-MX" sz="2000" b="1" dirty="0" smtClean="0">
                          <a:solidFill>
                            <a:schemeClr val="tx1"/>
                          </a:solidFill>
                          <a:effectLst/>
                          <a:latin typeface="Arial Narrow" panose="020B0606020202030204" pitchFamily="34" charset="0"/>
                        </a:rPr>
                        <a:t>Examenes </a:t>
                      </a:r>
                      <a:r>
                        <a:rPr lang="es-MX" sz="2000" b="1" dirty="0">
                          <a:solidFill>
                            <a:schemeClr val="tx1"/>
                          </a:solidFill>
                          <a:effectLst/>
                          <a:latin typeface="Arial Narrow" panose="020B0606020202030204" pitchFamily="34" charset="0"/>
                        </a:rPr>
                        <a:t>a realizar con el ajuste (hasta 2)</a:t>
                      </a:r>
                      <a:endParaRPr lang="en-US" sz="2000" b="1" dirty="0">
                        <a:solidFill>
                          <a:schemeClr val="tx1"/>
                        </a:solidFill>
                        <a:effectLst/>
                        <a:latin typeface="Arial Narrow" panose="020B0606020202030204" pitchFamily="34" charset="0"/>
                      </a:endParaRPr>
                    </a:p>
                    <a:p>
                      <a:pPr algn="ctr">
                        <a:lnSpc>
                          <a:spcPct val="115000"/>
                        </a:lnSpc>
                        <a:spcAft>
                          <a:spcPts val="0"/>
                        </a:spcAft>
                      </a:pPr>
                      <a:r>
                        <a:rPr lang="es-MX" sz="2000" b="1" dirty="0">
                          <a:solidFill>
                            <a:schemeClr val="tx1"/>
                          </a:solidFill>
                          <a:effectLst/>
                          <a:latin typeface="Arial Narrow" panose="020B0606020202030204" pitchFamily="34" charset="0"/>
                        </a:rPr>
                        <a:t>ASIGNATURAS</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4189641670"/>
                  </a:ext>
                </a:extLst>
              </a:tr>
              <a:tr h="262890">
                <a:tc rowSpan="2">
                  <a:txBody>
                    <a:bodyPr/>
                    <a:lstStyle/>
                    <a:p>
                      <a:pPr algn="ctr">
                        <a:lnSpc>
                          <a:spcPct val="115000"/>
                        </a:lnSpc>
                        <a:spcAft>
                          <a:spcPts val="0"/>
                        </a:spcAft>
                      </a:pPr>
                      <a:r>
                        <a:rPr lang="es-MX" sz="2000" b="1" dirty="0" smtClean="0">
                          <a:solidFill>
                            <a:schemeClr val="tx1"/>
                          </a:solidFill>
                          <a:effectLst/>
                          <a:latin typeface="Arial Narrow" panose="020B0606020202030204" pitchFamily="34" charset="0"/>
                        </a:rPr>
                        <a:t>1ro</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5</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4</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nSpc>
                          <a:spcPct val="115000"/>
                        </a:lnSpc>
                        <a:spcAft>
                          <a:spcPts val="0"/>
                        </a:spcAft>
                      </a:pPr>
                      <a:r>
                        <a:rPr lang="es-MX" sz="2000" b="1" dirty="0">
                          <a:effectLst/>
                          <a:latin typeface="Arial Narrow" panose="020B0606020202030204" pitchFamily="34" charset="0"/>
                        </a:rPr>
                        <a:t>Contabilidad General II</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067025960"/>
                  </a:ext>
                </a:extLst>
              </a:tr>
              <a:tr h="2628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MX" sz="2000" b="1" dirty="0">
                          <a:effectLst/>
                          <a:latin typeface="Arial Narrow" panose="020B0606020202030204" pitchFamily="34" charset="0"/>
                        </a:rPr>
                        <a:t>Matemática Superior 1</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769429634"/>
                  </a:ext>
                </a:extLst>
              </a:tr>
              <a:tr h="262890">
                <a:tc rowSpan="2">
                  <a:txBody>
                    <a:bodyPr/>
                    <a:lstStyle/>
                    <a:p>
                      <a:pPr algn="ctr">
                        <a:lnSpc>
                          <a:spcPct val="115000"/>
                        </a:lnSpc>
                        <a:spcAft>
                          <a:spcPts val="0"/>
                        </a:spcAft>
                      </a:pPr>
                      <a:r>
                        <a:rPr lang="es-MX" sz="2000" b="1" dirty="0">
                          <a:solidFill>
                            <a:schemeClr val="tx1"/>
                          </a:solidFill>
                          <a:effectLst/>
                          <a:latin typeface="Arial Narrow" panose="020B0606020202030204" pitchFamily="34" charset="0"/>
                        </a:rPr>
                        <a:t>2do</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5</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2</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nSpc>
                          <a:spcPct val="115000"/>
                        </a:lnSpc>
                        <a:spcAft>
                          <a:spcPts val="0"/>
                        </a:spcAft>
                      </a:pPr>
                      <a:r>
                        <a:rPr lang="es-MX" sz="2000" b="1" dirty="0">
                          <a:effectLst/>
                          <a:latin typeface="Arial Narrow" panose="020B0606020202030204" pitchFamily="34" charset="0"/>
                        </a:rPr>
                        <a:t>Contabilidad General IV</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625916326"/>
                  </a:ext>
                </a:extLst>
              </a:tr>
              <a:tr h="2628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MX" sz="2000" b="1" dirty="0">
                          <a:effectLst/>
                          <a:latin typeface="Arial Narrow" panose="020B0606020202030204" pitchFamily="34" charset="0"/>
                        </a:rPr>
                        <a:t>Estadística Matemática</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523184832"/>
                  </a:ext>
                </a:extLst>
              </a:tr>
              <a:tr h="262890">
                <a:tc rowSpan="2">
                  <a:txBody>
                    <a:bodyPr/>
                    <a:lstStyle/>
                    <a:p>
                      <a:pPr algn="ctr">
                        <a:lnSpc>
                          <a:spcPct val="115000"/>
                        </a:lnSpc>
                        <a:spcAft>
                          <a:spcPts val="0"/>
                        </a:spcAft>
                      </a:pPr>
                      <a:r>
                        <a:rPr lang="es-MX" sz="2000" b="1" dirty="0">
                          <a:solidFill>
                            <a:schemeClr val="tx1"/>
                          </a:solidFill>
                          <a:effectLst/>
                          <a:latin typeface="Arial Narrow" panose="020B0606020202030204" pitchFamily="34" charset="0"/>
                        </a:rPr>
                        <a:t>3ro</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4</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4</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nSpc>
                          <a:spcPct val="115000"/>
                        </a:lnSpc>
                        <a:spcAft>
                          <a:spcPts val="0"/>
                        </a:spcAft>
                      </a:pPr>
                      <a:r>
                        <a:rPr lang="es-MX" sz="2000" b="1" dirty="0">
                          <a:effectLst/>
                          <a:latin typeface="Arial Narrow" panose="020B0606020202030204" pitchFamily="34" charset="0"/>
                        </a:rPr>
                        <a:t>Sistema Financiero</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526552859"/>
                  </a:ext>
                </a:extLst>
              </a:tr>
              <a:tr h="5257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MX" sz="2000" b="1" dirty="0">
                          <a:effectLst/>
                          <a:latin typeface="Arial Narrow" panose="020B0606020202030204" pitchFamily="34" charset="0"/>
                        </a:rPr>
                        <a:t>Análisis e interpretación de estados financieros</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678139638"/>
                  </a:ext>
                </a:extLst>
              </a:tr>
              <a:tr h="262890">
                <a:tc rowSpan="2">
                  <a:txBody>
                    <a:bodyPr/>
                    <a:lstStyle/>
                    <a:p>
                      <a:pPr algn="ctr">
                        <a:lnSpc>
                          <a:spcPct val="115000"/>
                        </a:lnSpc>
                        <a:spcAft>
                          <a:spcPts val="0"/>
                        </a:spcAft>
                      </a:pPr>
                      <a:r>
                        <a:rPr lang="es-MX" sz="2000" b="1" dirty="0">
                          <a:solidFill>
                            <a:schemeClr val="tx1"/>
                          </a:solidFill>
                          <a:effectLst/>
                          <a:latin typeface="Arial Narrow" panose="020B0606020202030204" pitchFamily="34" charset="0"/>
                        </a:rPr>
                        <a:t>4to</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2</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2</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nSpc>
                          <a:spcPct val="115000"/>
                        </a:lnSpc>
                        <a:spcAft>
                          <a:spcPts val="0"/>
                        </a:spcAft>
                      </a:pPr>
                      <a:r>
                        <a:rPr lang="es-MX" sz="2000" b="1" dirty="0">
                          <a:effectLst/>
                          <a:latin typeface="Arial Narrow" panose="020B0606020202030204" pitchFamily="34" charset="0"/>
                        </a:rPr>
                        <a:t>Sistema de costo 2</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1941360280"/>
                  </a:ext>
                </a:extLst>
              </a:tr>
              <a:tr h="26289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MX" sz="2000" b="1" dirty="0">
                          <a:effectLst/>
                          <a:latin typeface="Arial Narrow" panose="020B0606020202030204" pitchFamily="34" charset="0"/>
                        </a:rPr>
                        <a:t>Auditoría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3154833131"/>
                  </a:ext>
                </a:extLst>
              </a:tr>
              <a:tr h="262890">
                <a:tc rowSpan="2">
                  <a:txBody>
                    <a:bodyPr/>
                    <a:lstStyle/>
                    <a:p>
                      <a:pPr algn="ctr">
                        <a:lnSpc>
                          <a:spcPct val="115000"/>
                        </a:lnSpc>
                        <a:spcAft>
                          <a:spcPts val="0"/>
                        </a:spcAft>
                      </a:pPr>
                      <a:r>
                        <a:rPr lang="es-MX" sz="2000" b="1" dirty="0">
                          <a:solidFill>
                            <a:schemeClr val="tx1"/>
                          </a:solidFill>
                          <a:effectLst/>
                          <a:latin typeface="Arial Narrow" panose="020B0606020202030204" pitchFamily="34" charset="0"/>
                        </a:rPr>
                        <a:t>5to </a:t>
                      </a:r>
                      <a:endParaRPr lang="en-US"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rowSpan="2">
                  <a:txBody>
                    <a:bodyPr/>
                    <a:lstStyle/>
                    <a:p>
                      <a:pPr algn="ctr">
                        <a:lnSpc>
                          <a:spcPct val="115000"/>
                        </a:lnSpc>
                        <a:spcAft>
                          <a:spcPts val="0"/>
                        </a:spcAft>
                      </a:pPr>
                      <a:r>
                        <a:rPr lang="es-MX" sz="2000" b="1" dirty="0">
                          <a:effectLst/>
                          <a:latin typeface="Arial Narrow" panose="020B0606020202030204" pitchFamily="34" charset="0"/>
                        </a:rPr>
                        <a:t>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nSpc>
                          <a:spcPct val="115000"/>
                        </a:lnSpc>
                        <a:spcAft>
                          <a:spcPts val="0"/>
                        </a:spcAft>
                      </a:pPr>
                      <a:r>
                        <a:rPr lang="es-MX" sz="2000" b="1" dirty="0">
                          <a:effectLst/>
                          <a:latin typeface="Arial Narrow" panose="020B0606020202030204" pitchFamily="34" charset="0"/>
                        </a:rPr>
                        <a:t>Auditoría de gestión</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470761293"/>
                  </a:ext>
                </a:extLst>
              </a:tr>
              <a:tr h="5257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MX" sz="2000" b="1" dirty="0">
                          <a:effectLst/>
                          <a:latin typeface="Arial Narrow" panose="020B0606020202030204" pitchFamily="34" charset="0"/>
                        </a:rPr>
                        <a:t>Administración Financiera Estratégica</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662417393"/>
                  </a:ext>
                </a:extLst>
              </a:tr>
            </a:tbl>
          </a:graphicData>
        </a:graphic>
      </p:graphicFrame>
      <p:sp>
        <p:nvSpPr>
          <p:cNvPr id="6" name="CuadroTexto 5"/>
          <p:cNvSpPr txBox="1"/>
          <p:nvPr/>
        </p:nvSpPr>
        <p:spPr>
          <a:xfrm>
            <a:off x="3349609" y="364673"/>
            <a:ext cx="4904738" cy="323165"/>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sz="1500" b="1" dirty="0">
                <a:latin typeface="Arial Narrow" panose="020B0606020202030204" pitchFamily="34" charset="0"/>
              </a:rPr>
              <a:t>CARRERA: LIC. EN CONTABILIDAD Y FINANZAS (CPE)</a:t>
            </a:r>
            <a:endParaRPr lang="en-US" sz="1500" b="1" dirty="0">
              <a:latin typeface="Arial Narrow" panose="020B0606020202030204" pitchFamily="34" charset="0"/>
            </a:endParaRPr>
          </a:p>
        </p:txBody>
      </p:sp>
    </p:spTree>
    <p:extLst>
      <p:ext uri="{BB962C8B-B14F-4D97-AF65-F5344CB8AC3E}">
        <p14:creationId xmlns:p14="http://schemas.microsoft.com/office/powerpoint/2010/main" val="2068086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4065373066"/>
              </p:ext>
            </p:extLst>
          </p:nvPr>
        </p:nvGraphicFramePr>
        <p:xfrm>
          <a:off x="721878" y="1482049"/>
          <a:ext cx="7784083" cy="4431927"/>
        </p:xfrm>
        <a:graphic>
          <a:graphicData uri="http://schemas.openxmlformats.org/drawingml/2006/table">
            <a:tbl>
              <a:tblPr firstRow="1" bandRow="1">
                <a:tableStyleId>{5C22544A-7EE6-4342-B048-85BDC9FD1C3A}</a:tableStyleId>
              </a:tblPr>
              <a:tblGrid>
                <a:gridCol w="633698">
                  <a:extLst>
                    <a:ext uri="{9D8B030D-6E8A-4147-A177-3AD203B41FA5}">
                      <a16:colId xmlns="" xmlns:a16="http://schemas.microsoft.com/office/drawing/2014/main" val="317295019"/>
                    </a:ext>
                  </a:extLst>
                </a:gridCol>
                <a:gridCol w="3454148">
                  <a:extLst>
                    <a:ext uri="{9D8B030D-6E8A-4147-A177-3AD203B41FA5}">
                      <a16:colId xmlns="" xmlns:a16="http://schemas.microsoft.com/office/drawing/2014/main" val="3033364694"/>
                    </a:ext>
                  </a:extLst>
                </a:gridCol>
                <a:gridCol w="3696237">
                  <a:extLst>
                    <a:ext uri="{9D8B030D-6E8A-4147-A177-3AD203B41FA5}">
                      <a16:colId xmlns="" xmlns:a16="http://schemas.microsoft.com/office/drawing/2014/main" val="4107557729"/>
                    </a:ext>
                  </a:extLst>
                </a:gridCol>
              </a:tblGrid>
              <a:tr h="525780">
                <a:tc>
                  <a:txBody>
                    <a:bodyPr/>
                    <a:lstStyle/>
                    <a:p>
                      <a:pPr algn="ctr"/>
                      <a:r>
                        <a:rPr lang="es-CU" sz="1500" dirty="0" smtClean="0">
                          <a:solidFill>
                            <a:schemeClr val="tx1"/>
                          </a:solidFill>
                          <a:latin typeface="Arial Narrow" panose="020B0606020202030204" pitchFamily="34" charset="0"/>
                        </a:rPr>
                        <a:t>AÑOS</a:t>
                      </a:r>
                      <a:endParaRPr lang="en-US" sz="1500"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500" dirty="0" smtClean="0">
                          <a:solidFill>
                            <a:schemeClr val="tx1"/>
                          </a:solidFill>
                          <a:latin typeface="Arial Narrow" panose="020B0606020202030204" pitchFamily="34" charset="0"/>
                        </a:rPr>
                        <a:t>PLANIFICACIÓN EXAMENES </a:t>
                      </a:r>
                    </a:p>
                    <a:p>
                      <a:pPr algn="ctr"/>
                      <a:r>
                        <a:rPr lang="es-CU" sz="1500" dirty="0" smtClean="0">
                          <a:solidFill>
                            <a:schemeClr val="tx1"/>
                          </a:solidFill>
                          <a:latin typeface="Arial Narrow" panose="020B0606020202030204" pitchFamily="34" charset="0"/>
                        </a:rPr>
                        <a:t> </a:t>
                      </a:r>
                      <a:endParaRPr lang="en-US" sz="1500"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500" dirty="0" smtClean="0">
                          <a:solidFill>
                            <a:schemeClr val="tx1"/>
                          </a:solidFill>
                          <a:latin typeface="Arial Narrow" panose="020B0606020202030204" pitchFamily="34" charset="0"/>
                        </a:rPr>
                        <a:t>AJUSTES EXAMENES</a:t>
                      </a:r>
                      <a:endParaRPr lang="en-US" sz="1500"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086030">
                <a:tc>
                  <a:txBody>
                    <a:bodyPr/>
                    <a:lstStyle/>
                    <a:p>
                      <a:pPr algn="ctr"/>
                      <a:r>
                        <a:rPr lang="es-CU" sz="1800" b="1" dirty="0" smtClean="0">
                          <a:latin typeface="Arial Narrow" panose="020B0606020202030204" pitchFamily="34" charset="0"/>
                        </a:rPr>
                        <a:t>1</a:t>
                      </a:r>
                      <a:endParaRPr lang="en-US" sz="1800" b="1" dirty="0">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700" b="1" baseline="0" dirty="0" smtClean="0">
                          <a:solidFill>
                            <a:schemeClr val="tx1"/>
                          </a:solidFill>
                          <a:latin typeface="Arial Narrow" panose="020B0606020202030204" pitchFamily="34" charset="0"/>
                        </a:rPr>
                        <a:t>-Economía Política I</a:t>
                      </a:r>
                    </a:p>
                    <a:p>
                      <a:pPr marL="0" indent="0" algn="just">
                        <a:lnSpc>
                          <a:spcPct val="100000"/>
                        </a:lnSpc>
                        <a:buFontTx/>
                        <a:buNone/>
                      </a:pPr>
                      <a:r>
                        <a:rPr lang="es-CU" sz="1700" b="1" baseline="0" dirty="0" smtClean="0">
                          <a:solidFill>
                            <a:schemeClr val="tx1"/>
                          </a:solidFill>
                          <a:latin typeface="Arial Narrow" panose="020B0606020202030204" pitchFamily="34" charset="0"/>
                        </a:rPr>
                        <a:t>-Matemática. </a:t>
                      </a:r>
                    </a:p>
                    <a:p>
                      <a:pPr marL="0" indent="0" algn="just">
                        <a:lnSpc>
                          <a:spcPct val="100000"/>
                        </a:lnSpc>
                        <a:buFontTx/>
                        <a:buNone/>
                      </a:pPr>
                      <a:r>
                        <a:rPr lang="es-CU" sz="1700" b="1" baseline="0" dirty="0" smtClean="0">
                          <a:solidFill>
                            <a:schemeClr val="tx1"/>
                          </a:solidFill>
                          <a:latin typeface="Arial Narrow" panose="020B0606020202030204" pitchFamily="34" charset="0"/>
                        </a:rPr>
                        <a:t>-Contabilidad.</a:t>
                      </a:r>
                      <a:endParaRPr lang="en-US" sz="17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700" b="1" dirty="0" smtClean="0">
                          <a:latin typeface="Arial Narrow" panose="020B0606020202030204" pitchFamily="34" charset="0"/>
                        </a:rPr>
                        <a:t>-Matemática.</a:t>
                      </a:r>
                    </a:p>
                    <a:p>
                      <a:pPr marL="0" indent="0" algn="just">
                        <a:lnSpc>
                          <a:spcPct val="100000"/>
                        </a:lnSpc>
                        <a:buFontTx/>
                        <a:buNone/>
                      </a:pPr>
                      <a:r>
                        <a:rPr lang="es-CU" sz="1700" b="1" baseline="0" dirty="0" smtClean="0">
                          <a:latin typeface="Arial Narrow" panose="020B0606020202030204" pitchFamily="34" charset="0"/>
                        </a:rPr>
                        <a:t>-Contabilidad.</a:t>
                      </a:r>
                    </a:p>
                    <a:p>
                      <a:pPr algn="just">
                        <a:lnSpc>
                          <a:spcPct val="100000"/>
                        </a:lnSpc>
                      </a:pPr>
                      <a:r>
                        <a:rPr lang="es-CU" sz="1700" b="1" baseline="0" dirty="0" smtClean="0">
                          <a:latin typeface="Arial Narrow" panose="020B0606020202030204" pitchFamily="34" charset="0"/>
                        </a:rPr>
                        <a:t>-</a:t>
                      </a:r>
                      <a:r>
                        <a:rPr lang="en-US" sz="1700" b="1" baseline="0" dirty="0" smtClean="0">
                          <a:latin typeface="Arial Narrow" panose="020B0606020202030204" pitchFamily="34" charset="0"/>
                        </a:rPr>
                        <a:t>Se</a:t>
                      </a:r>
                      <a:r>
                        <a:rPr lang="es-CU" sz="1700" b="1" baseline="0" dirty="0" smtClean="0">
                          <a:latin typeface="Arial Narrow" panose="020B0606020202030204" pitchFamily="34" charset="0"/>
                        </a:rPr>
                        <a:t> modifica la forma de evaluación de EP I a Trabajo de Curso.</a:t>
                      </a:r>
                      <a:endParaRPr lang="en-US" sz="1500" dirty="0">
                        <a:latin typeface="Arial Narrow" panose="020B0606020202030204" pitchFamily="34" charset="0"/>
                      </a:endParaRPr>
                    </a:p>
                  </a:txBody>
                  <a:tcPr marL="68580" marR="68580" marT="34290" marB="34290"/>
                </a:tc>
                <a:extLst>
                  <a:ext uri="{0D108BD9-81ED-4DB2-BD59-A6C34878D82A}">
                    <a16:rowId xmlns="" xmlns:a16="http://schemas.microsoft.com/office/drawing/2014/main" val="3534656429"/>
                  </a:ext>
                </a:extLst>
              </a:tr>
              <a:tr h="982980">
                <a:tc>
                  <a:txBody>
                    <a:bodyPr/>
                    <a:lstStyle/>
                    <a:p>
                      <a:pPr algn="ctr"/>
                      <a:r>
                        <a:rPr lang="es-CU" sz="1800" b="1" dirty="0" smtClean="0">
                          <a:latin typeface="Arial Narrow" panose="020B0606020202030204" pitchFamily="34" charset="0"/>
                        </a:rPr>
                        <a:t>2</a:t>
                      </a:r>
                      <a:endParaRPr lang="en-US" sz="1800" b="1" dirty="0">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700" b="1" baseline="0" dirty="0" smtClean="0">
                          <a:solidFill>
                            <a:schemeClr val="tx1"/>
                          </a:solidFill>
                          <a:latin typeface="Arial Narrow" panose="020B0606020202030204" pitchFamily="34" charset="0"/>
                        </a:rPr>
                        <a:t>-</a:t>
                      </a:r>
                      <a:r>
                        <a:rPr lang="es-CU" sz="1700" b="1" dirty="0" smtClean="0">
                          <a:solidFill>
                            <a:schemeClr val="tx1"/>
                          </a:solidFill>
                          <a:latin typeface="Arial Narrow" panose="020B0606020202030204" pitchFamily="34" charset="0"/>
                        </a:rPr>
                        <a:t>Investigación</a:t>
                      </a:r>
                      <a:r>
                        <a:rPr lang="es-CU" sz="1700" b="1" baseline="0" dirty="0" smtClean="0">
                          <a:solidFill>
                            <a:schemeClr val="tx1"/>
                          </a:solidFill>
                          <a:latin typeface="Arial Narrow" panose="020B0606020202030204" pitchFamily="34" charset="0"/>
                        </a:rPr>
                        <a:t> de Operaciones.</a:t>
                      </a:r>
                    </a:p>
                    <a:p>
                      <a:pPr marL="0" indent="0" algn="just">
                        <a:lnSpc>
                          <a:spcPct val="100000"/>
                        </a:lnSpc>
                        <a:buFontTx/>
                        <a:buNone/>
                      </a:pPr>
                      <a:r>
                        <a:rPr lang="es-CU" sz="1700" b="1" baseline="0" dirty="0" smtClean="0">
                          <a:solidFill>
                            <a:schemeClr val="tx1"/>
                          </a:solidFill>
                          <a:latin typeface="Arial Narrow" panose="020B0606020202030204" pitchFamily="34" charset="0"/>
                        </a:rPr>
                        <a:t>-Macroeconomía I.  </a:t>
                      </a:r>
                    </a:p>
                    <a:p>
                      <a:pPr marL="0" indent="0" algn="just">
                        <a:lnSpc>
                          <a:spcPct val="100000"/>
                        </a:lnSpc>
                        <a:buFontTx/>
                        <a:buNone/>
                      </a:pPr>
                      <a:r>
                        <a:rPr lang="es-CU" sz="1700" b="1" baseline="0" dirty="0" smtClean="0">
                          <a:solidFill>
                            <a:schemeClr val="tx1"/>
                          </a:solidFill>
                          <a:latin typeface="Arial Narrow" panose="020B0606020202030204" pitchFamily="34" charset="0"/>
                        </a:rPr>
                        <a:t>-Economía Política III.</a:t>
                      </a:r>
                      <a:endParaRPr lang="en-US" sz="17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1500" b="1" dirty="0" smtClean="0">
                          <a:solidFill>
                            <a:schemeClr val="tx1"/>
                          </a:solidFill>
                          <a:latin typeface="Arial Narrow" panose="020B0606020202030204" pitchFamily="34" charset="0"/>
                        </a:rPr>
                        <a:t>-Investigación</a:t>
                      </a:r>
                      <a:r>
                        <a:rPr lang="es-CU" sz="1500" b="1" baseline="0" dirty="0" smtClean="0">
                          <a:solidFill>
                            <a:schemeClr val="tx1"/>
                          </a:solidFill>
                          <a:latin typeface="Arial Narrow" panose="020B0606020202030204" pitchFamily="34" charset="0"/>
                        </a:rPr>
                        <a:t> de Operaciones.  </a:t>
                      </a:r>
                    </a:p>
                    <a:p>
                      <a:pPr algn="just">
                        <a:lnSpc>
                          <a:spcPct val="100000"/>
                        </a:lnSpc>
                      </a:pPr>
                      <a:r>
                        <a:rPr lang="es-CU" sz="1500" b="1" baseline="0" dirty="0" smtClean="0">
                          <a:solidFill>
                            <a:schemeClr val="tx1"/>
                          </a:solidFill>
                          <a:latin typeface="Arial Narrow" panose="020B0606020202030204" pitchFamily="34" charset="0"/>
                        </a:rPr>
                        <a:t>-Macroeconomía I.</a:t>
                      </a:r>
                    </a:p>
                    <a:p>
                      <a:pPr marL="0" marR="0" indent="0" algn="just" defTabSz="914400" rtl="0" eaLnBrk="1" fontAlgn="auto" latinLnBrk="0" hangingPunct="1">
                        <a:lnSpc>
                          <a:spcPct val="100000"/>
                        </a:lnSpc>
                        <a:spcBef>
                          <a:spcPts val="0"/>
                        </a:spcBef>
                        <a:spcAft>
                          <a:spcPts val="0"/>
                        </a:spcAft>
                        <a:buClrTx/>
                        <a:buSzTx/>
                        <a:buFontTx/>
                        <a:buNone/>
                        <a:tabLst/>
                        <a:defRPr/>
                      </a:pPr>
                      <a:r>
                        <a:rPr lang="es-CU" sz="1500" b="1" baseline="0" dirty="0" smtClean="0">
                          <a:solidFill>
                            <a:schemeClr val="tx1"/>
                          </a:solidFill>
                          <a:latin typeface="Arial Narrow" panose="020B0606020202030204" pitchFamily="34" charset="0"/>
                        </a:rPr>
                        <a:t>-</a:t>
                      </a:r>
                      <a:r>
                        <a:rPr lang="en-US" sz="1500" b="1" baseline="0" dirty="0" smtClean="0">
                          <a:solidFill>
                            <a:schemeClr val="tx1"/>
                          </a:solidFill>
                          <a:latin typeface="Arial Narrow" panose="020B0606020202030204" pitchFamily="34" charset="0"/>
                        </a:rPr>
                        <a:t>Se</a:t>
                      </a:r>
                      <a:r>
                        <a:rPr lang="es-CU" sz="1500" b="1" baseline="0" dirty="0" smtClean="0">
                          <a:solidFill>
                            <a:schemeClr val="tx1"/>
                          </a:solidFill>
                          <a:latin typeface="Arial Narrow" panose="020B0606020202030204" pitchFamily="34" charset="0"/>
                        </a:rPr>
                        <a:t> modifica la forma de evaluación de EP III a Trabajo de Curso.</a:t>
                      </a:r>
                    </a:p>
                  </a:txBody>
                  <a:tcPr marL="68580" marR="68580" marT="34290" marB="34290"/>
                </a:tc>
                <a:extLst>
                  <a:ext uri="{0D108BD9-81ED-4DB2-BD59-A6C34878D82A}">
                    <a16:rowId xmlns="" xmlns:a16="http://schemas.microsoft.com/office/drawing/2014/main" val="3687144653"/>
                  </a:ext>
                </a:extLst>
              </a:tr>
              <a:tr h="604157">
                <a:tc>
                  <a:txBody>
                    <a:bodyPr/>
                    <a:lstStyle/>
                    <a:p>
                      <a:pPr algn="ctr"/>
                      <a:r>
                        <a:rPr lang="es-CU" sz="1800" b="1" dirty="0" smtClean="0">
                          <a:latin typeface="Arial Narrow" panose="020B0606020202030204" pitchFamily="34" charset="0"/>
                        </a:rPr>
                        <a:t>3</a:t>
                      </a:r>
                      <a:endParaRPr lang="en-US" sz="1800" b="1" dirty="0">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700" b="1" kern="1200" baseline="0" dirty="0" smtClean="0">
                          <a:solidFill>
                            <a:schemeClr val="tx1"/>
                          </a:solidFill>
                          <a:latin typeface="Arial Narrow" panose="020B0606020202030204" pitchFamily="34" charset="0"/>
                          <a:ea typeface="+mn-ea"/>
                          <a:cs typeface="+mn-cs"/>
                        </a:rPr>
                        <a:t>-</a:t>
                      </a:r>
                      <a:r>
                        <a:rPr lang="es-ES" sz="1700" b="1" kern="1200" baseline="0" dirty="0" smtClean="0">
                          <a:solidFill>
                            <a:schemeClr val="tx1"/>
                          </a:solidFill>
                          <a:latin typeface="Arial Narrow" panose="020B0606020202030204" pitchFamily="34" charset="0"/>
                          <a:ea typeface="+mn-ea"/>
                          <a:cs typeface="+mn-cs"/>
                        </a:rPr>
                        <a:t>Macroeconomía II. </a:t>
                      </a:r>
                    </a:p>
                    <a:p>
                      <a:pPr marL="0" indent="0" algn="just">
                        <a:lnSpc>
                          <a:spcPct val="100000"/>
                        </a:lnSpc>
                        <a:buFontTx/>
                        <a:buNone/>
                      </a:pPr>
                      <a:r>
                        <a:rPr lang="es-ES" sz="1700" b="1" kern="1200" baseline="0" dirty="0" smtClean="0">
                          <a:solidFill>
                            <a:schemeClr val="tx1"/>
                          </a:solidFill>
                          <a:latin typeface="Arial Narrow" panose="020B0606020202030204" pitchFamily="34" charset="0"/>
                          <a:ea typeface="+mn-ea"/>
                          <a:cs typeface="+mn-cs"/>
                        </a:rPr>
                        <a:t>- Administración Financiera de Corto Plazo.</a:t>
                      </a:r>
                      <a:endParaRPr lang="en-US" sz="1700" b="1" kern="1200" baseline="0" dirty="0">
                        <a:solidFill>
                          <a:schemeClr val="tx1"/>
                        </a:solidFill>
                        <a:latin typeface="Arial Narrow" panose="020B0606020202030204" pitchFamily="34" charset="0"/>
                        <a:ea typeface="+mn-ea"/>
                        <a:cs typeface="+mn-cs"/>
                      </a:endParaRPr>
                    </a:p>
                  </a:txBody>
                  <a:tcPr marL="68580" marR="68580" marT="34290" marB="34290"/>
                </a:tc>
                <a:tc>
                  <a:txBody>
                    <a:bodyPr/>
                    <a:lstStyle/>
                    <a:p>
                      <a:pPr algn="ctr">
                        <a:lnSpc>
                          <a:spcPct val="100000"/>
                        </a:lnSpc>
                      </a:pPr>
                      <a:r>
                        <a:rPr lang="es-CU" sz="1500" dirty="0" smtClean="0">
                          <a:latin typeface="Arial Narrow" panose="020B0606020202030204" pitchFamily="34" charset="0"/>
                        </a:rPr>
                        <a:t>-</a:t>
                      </a:r>
                      <a:endParaRPr lang="en-US" sz="1500" dirty="0">
                        <a:latin typeface="Arial Narrow" panose="020B0606020202030204" pitchFamily="34" charset="0"/>
                      </a:endParaRPr>
                    </a:p>
                  </a:txBody>
                  <a:tcPr marL="68580" marR="68580" marT="34290" marB="34290"/>
                </a:tc>
                <a:extLst>
                  <a:ext uri="{0D108BD9-81ED-4DB2-BD59-A6C34878D82A}">
                    <a16:rowId xmlns="" xmlns:a16="http://schemas.microsoft.com/office/drawing/2014/main" val="1132776047"/>
                  </a:ext>
                </a:extLst>
              </a:tr>
              <a:tr h="972447">
                <a:tc>
                  <a:txBody>
                    <a:bodyPr/>
                    <a:lstStyle/>
                    <a:p>
                      <a:pPr algn="ctr"/>
                      <a:r>
                        <a:rPr lang="es-CU" sz="1800" b="1" dirty="0" smtClean="0">
                          <a:latin typeface="Arial Narrow" panose="020B0606020202030204" pitchFamily="34" charset="0"/>
                        </a:rPr>
                        <a:t>4</a:t>
                      </a:r>
                      <a:endParaRPr lang="en-US" sz="1800" b="1" dirty="0">
                        <a:latin typeface="Arial Narrow" panose="020B060602020203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U" sz="1700" b="1" kern="1200" baseline="0" dirty="0" smtClean="0">
                          <a:solidFill>
                            <a:schemeClr val="tx1"/>
                          </a:solidFill>
                          <a:latin typeface="Arial Narrow" panose="020B0606020202030204" pitchFamily="34" charset="0"/>
                          <a:ea typeface="+mn-ea"/>
                          <a:cs typeface="+mn-cs"/>
                        </a:rPr>
                        <a:t>-</a:t>
                      </a:r>
                      <a:r>
                        <a:rPr lang="es-ES" sz="1700" b="1" kern="1200" baseline="0" dirty="0" smtClean="0">
                          <a:solidFill>
                            <a:schemeClr val="tx1"/>
                          </a:solidFill>
                          <a:latin typeface="Arial Narrow" panose="020B0606020202030204" pitchFamily="34" charset="0"/>
                          <a:ea typeface="+mn-ea"/>
                          <a:cs typeface="+mn-cs"/>
                        </a:rPr>
                        <a:t>Teoría Sociopolítica.</a:t>
                      </a:r>
                    </a:p>
                    <a:p>
                      <a:pPr marL="0" marR="0" indent="0" algn="l" defTabSz="914400" rtl="0" eaLnBrk="1" fontAlgn="auto" latinLnBrk="0" hangingPunct="1">
                        <a:lnSpc>
                          <a:spcPct val="100000"/>
                        </a:lnSpc>
                        <a:spcBef>
                          <a:spcPts val="0"/>
                        </a:spcBef>
                        <a:spcAft>
                          <a:spcPts val="0"/>
                        </a:spcAft>
                        <a:buClrTx/>
                        <a:buSzTx/>
                        <a:buFontTx/>
                        <a:buNone/>
                        <a:tabLst/>
                        <a:defRPr/>
                      </a:pPr>
                      <a:r>
                        <a:rPr lang="es-ES" sz="1700" b="1" kern="1200" baseline="0" dirty="0" smtClean="0">
                          <a:solidFill>
                            <a:schemeClr val="tx1"/>
                          </a:solidFill>
                          <a:latin typeface="Arial Narrow" panose="020B0606020202030204" pitchFamily="34" charset="0"/>
                          <a:ea typeface="+mn-ea"/>
                          <a:cs typeface="+mn-cs"/>
                        </a:rPr>
                        <a:t>-Métodos, Herramientas e Instrumentos de Planificación.</a:t>
                      </a:r>
                      <a:endParaRPr lang="en-US" sz="1700" b="1" kern="1200" baseline="0" dirty="0">
                        <a:solidFill>
                          <a:schemeClr val="tx1"/>
                        </a:solidFill>
                        <a:latin typeface="Arial Narrow" panose="020B0606020202030204" pitchFamily="34" charset="0"/>
                        <a:ea typeface="+mn-ea"/>
                        <a:cs typeface="+mn-cs"/>
                      </a:endParaRPr>
                    </a:p>
                  </a:txBody>
                  <a:tcPr marL="68580" marR="68580" marT="34290" marB="34290"/>
                </a:tc>
                <a:tc>
                  <a:txBody>
                    <a:bodyPr/>
                    <a:lstStyle/>
                    <a:p>
                      <a:pPr algn="ctr">
                        <a:lnSpc>
                          <a:spcPct val="100000"/>
                        </a:lnSpc>
                      </a:pPr>
                      <a:r>
                        <a:rPr lang="es-CU" sz="1500" dirty="0" smtClean="0">
                          <a:latin typeface="Arial Narrow" panose="020B0606020202030204" pitchFamily="34" charset="0"/>
                        </a:rPr>
                        <a:t>-</a:t>
                      </a:r>
                      <a:endParaRPr lang="en-US" sz="1500" dirty="0">
                        <a:latin typeface="Arial Narrow" panose="020B0606020202030204" pitchFamily="34" charset="0"/>
                      </a:endParaRPr>
                    </a:p>
                  </a:txBody>
                  <a:tcPr marL="68580" marR="68580" marT="34290" marB="34290"/>
                </a:tc>
                <a:extLst>
                  <a:ext uri="{0D108BD9-81ED-4DB2-BD59-A6C34878D82A}">
                    <a16:rowId xmlns="" xmlns:a16="http://schemas.microsoft.com/office/drawing/2014/main" val="4050133880"/>
                  </a:ext>
                </a:extLst>
              </a:tr>
            </a:tbl>
          </a:graphicData>
        </a:graphic>
      </p:graphicFrame>
      <p:sp>
        <p:nvSpPr>
          <p:cNvPr id="5" name="CuadroTexto 4"/>
          <p:cNvSpPr txBox="1"/>
          <p:nvPr/>
        </p:nvSpPr>
        <p:spPr>
          <a:xfrm>
            <a:off x="3761505" y="319973"/>
            <a:ext cx="4085408"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CARRERA: LIC. EN ECONOMÍA (CD)</a:t>
            </a:r>
            <a:endParaRPr lang="en-US" b="1" dirty="0">
              <a:latin typeface="Arial Narrow" panose="020B0606020202030204" pitchFamily="34" charset="0"/>
            </a:endParaRPr>
          </a:p>
        </p:txBody>
      </p:sp>
    </p:spTree>
    <p:extLst>
      <p:ext uri="{BB962C8B-B14F-4D97-AF65-F5344CB8AC3E}">
        <p14:creationId xmlns:p14="http://schemas.microsoft.com/office/powerpoint/2010/main" val="2419278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2810944644"/>
              </p:ext>
            </p:extLst>
          </p:nvPr>
        </p:nvGraphicFramePr>
        <p:xfrm>
          <a:off x="932133" y="2016672"/>
          <a:ext cx="7470620" cy="3369632"/>
        </p:xfrm>
        <a:graphic>
          <a:graphicData uri="http://schemas.openxmlformats.org/drawingml/2006/table">
            <a:tbl>
              <a:tblPr firstRow="1" bandRow="1">
                <a:tableStyleId>{5C22544A-7EE6-4342-B048-85BDC9FD1C3A}</a:tableStyleId>
              </a:tblPr>
              <a:tblGrid>
                <a:gridCol w="773602">
                  <a:extLst>
                    <a:ext uri="{9D8B030D-6E8A-4147-A177-3AD203B41FA5}">
                      <a16:colId xmlns="" xmlns:a16="http://schemas.microsoft.com/office/drawing/2014/main" val="317295019"/>
                    </a:ext>
                  </a:extLst>
                </a:gridCol>
                <a:gridCol w="2794716">
                  <a:extLst>
                    <a:ext uri="{9D8B030D-6E8A-4147-A177-3AD203B41FA5}">
                      <a16:colId xmlns="" xmlns:a16="http://schemas.microsoft.com/office/drawing/2014/main" val="3033364694"/>
                    </a:ext>
                  </a:extLst>
                </a:gridCol>
                <a:gridCol w="3902302">
                  <a:extLst>
                    <a:ext uri="{9D8B030D-6E8A-4147-A177-3AD203B41FA5}">
                      <a16:colId xmlns="" xmlns:a16="http://schemas.microsoft.com/office/drawing/2014/main" val="4107557729"/>
                    </a:ext>
                  </a:extLst>
                </a:gridCol>
              </a:tblGrid>
              <a:tr h="679386">
                <a:tc>
                  <a:txBody>
                    <a:bodyPr/>
                    <a:lstStyle/>
                    <a:p>
                      <a:pPr algn="ctr"/>
                      <a:r>
                        <a:rPr lang="es-CU" sz="2000" b="1" dirty="0" smtClean="0">
                          <a:solidFill>
                            <a:schemeClr val="tx1"/>
                          </a:solidFill>
                          <a:latin typeface="Arial Narrow" panose="020B0606020202030204" pitchFamily="34" charset="0"/>
                        </a:rPr>
                        <a:t>AÑOS</a:t>
                      </a:r>
                      <a:endParaRPr lang="en-US" sz="20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2000" b="1" dirty="0" smtClean="0">
                          <a:solidFill>
                            <a:schemeClr val="tx1"/>
                          </a:solidFill>
                          <a:latin typeface="Arial Narrow" panose="020B0606020202030204" pitchFamily="34" charset="0"/>
                        </a:rPr>
                        <a:t>PLANIFICACIÓN</a:t>
                      </a:r>
                    </a:p>
                    <a:p>
                      <a:pPr algn="ctr"/>
                      <a:r>
                        <a:rPr lang="es-CU" sz="2000" b="1" dirty="0" smtClean="0">
                          <a:solidFill>
                            <a:schemeClr val="tx1"/>
                          </a:solidFill>
                          <a:latin typeface="Arial Narrow" panose="020B0606020202030204" pitchFamily="34" charset="0"/>
                        </a:rPr>
                        <a:t> </a:t>
                      </a:r>
                      <a:endParaRPr lang="en-US" sz="20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2000" b="1" dirty="0" smtClean="0">
                          <a:solidFill>
                            <a:schemeClr val="tx1"/>
                          </a:solidFill>
                          <a:latin typeface="Arial Narrow" panose="020B0606020202030204" pitchFamily="34" charset="0"/>
                        </a:rPr>
                        <a:t>AJUSTE</a:t>
                      </a:r>
                      <a:endParaRPr lang="en-US" sz="20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402466">
                <a:tc>
                  <a:txBody>
                    <a:bodyPr/>
                    <a:lstStyle/>
                    <a:p>
                      <a:pPr algn="ctr"/>
                      <a:r>
                        <a:rPr lang="es-CU" sz="2000" b="1" dirty="0" smtClean="0">
                          <a:solidFill>
                            <a:schemeClr val="tx1"/>
                          </a:solidFill>
                          <a:latin typeface="Arial Narrow" panose="020B0606020202030204" pitchFamily="34" charset="0"/>
                        </a:rPr>
                        <a:t>1</a:t>
                      </a:r>
                      <a:endParaRPr lang="en-US" sz="20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U" sz="2000" b="1" baseline="0" dirty="0" smtClean="0">
                          <a:solidFill>
                            <a:schemeClr val="tx1"/>
                          </a:solidFill>
                          <a:latin typeface="Arial Narrow" panose="020B0606020202030204" pitchFamily="34" charset="0"/>
                        </a:rPr>
                        <a:t>-</a:t>
                      </a:r>
                      <a:r>
                        <a:rPr lang="es-EC" sz="2000" b="1" dirty="0" smtClean="0">
                          <a:solidFill>
                            <a:schemeClr val="tx1"/>
                          </a:solidFill>
                          <a:effectLst/>
                          <a:latin typeface="Arial Narrow" panose="020B0606020202030204" pitchFamily="34" charset="0"/>
                        </a:rPr>
                        <a:t>Estadística Aplicada al Turismo. </a:t>
                      </a:r>
                      <a:endParaRPr lang="es-MX" sz="20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00000"/>
                        </a:lnSpc>
                      </a:pPr>
                      <a:r>
                        <a:rPr lang="es-CU" sz="2000" b="1" baseline="0" dirty="0" smtClean="0">
                          <a:solidFill>
                            <a:schemeClr val="tx1"/>
                          </a:solidFill>
                          <a:latin typeface="Arial Narrow" panose="020B0606020202030204" pitchFamily="34" charset="0"/>
                        </a:rPr>
                        <a:t>-Economía Política I. </a:t>
                      </a:r>
                    </a:p>
                    <a:p>
                      <a:pPr algn="just">
                        <a:lnSpc>
                          <a:spcPct val="100000"/>
                        </a:lnSpc>
                      </a:pPr>
                      <a:r>
                        <a:rPr lang="es-CU" sz="2000" b="1" baseline="0" dirty="0" smtClean="0">
                          <a:solidFill>
                            <a:schemeClr val="tx1"/>
                          </a:solidFill>
                          <a:latin typeface="Arial Narrow" panose="020B0606020202030204" pitchFamily="34" charset="0"/>
                        </a:rPr>
                        <a:t>-Historia de Cuba.</a:t>
                      </a:r>
                      <a:endParaRPr lang="en-US" sz="20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U" sz="2000" b="1" dirty="0" smtClean="0">
                          <a:solidFill>
                            <a:schemeClr val="tx1"/>
                          </a:solidFill>
                          <a:latin typeface="Arial Narrow" panose="020B0606020202030204" pitchFamily="34" charset="0"/>
                        </a:rPr>
                        <a:t>- </a:t>
                      </a:r>
                      <a:r>
                        <a:rPr lang="es-EC" sz="2000" b="1" dirty="0" smtClean="0">
                          <a:solidFill>
                            <a:schemeClr val="tx1"/>
                          </a:solidFill>
                          <a:effectLst/>
                          <a:latin typeface="Arial Narrow" panose="020B0606020202030204" pitchFamily="34" charset="0"/>
                        </a:rPr>
                        <a:t>Estadística Aplicada al Turismo. </a:t>
                      </a:r>
                      <a:endParaRPr lang="es-MX" sz="20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00000"/>
                        </a:lnSpc>
                      </a:pPr>
                      <a:r>
                        <a:rPr lang="en-US" sz="2000" b="1" baseline="0" dirty="0" smtClean="0">
                          <a:solidFill>
                            <a:schemeClr val="tx1"/>
                          </a:solidFill>
                          <a:latin typeface="Arial Narrow" panose="020B0606020202030204" pitchFamily="34" charset="0"/>
                        </a:rPr>
                        <a:t>-</a:t>
                      </a:r>
                      <a:r>
                        <a:rPr lang="es-CU" sz="2000" b="1" baseline="0" dirty="0" smtClean="0">
                          <a:solidFill>
                            <a:schemeClr val="tx1"/>
                          </a:solidFill>
                          <a:latin typeface="Arial Narrow" panose="020B0606020202030204" pitchFamily="34" charset="0"/>
                        </a:rPr>
                        <a:t>Historia de Cuba.</a:t>
                      </a:r>
                    </a:p>
                    <a:p>
                      <a:pPr algn="just">
                        <a:lnSpc>
                          <a:spcPct val="100000"/>
                        </a:lnSpc>
                      </a:pPr>
                      <a:r>
                        <a:rPr lang="es-CU" sz="2000" b="1" baseline="0" dirty="0" smtClean="0">
                          <a:solidFill>
                            <a:schemeClr val="tx1"/>
                          </a:solidFill>
                          <a:latin typeface="Arial Narrow" panose="020B0606020202030204" pitchFamily="34" charset="0"/>
                        </a:rPr>
                        <a:t>-</a:t>
                      </a:r>
                      <a:r>
                        <a:rPr lang="en-US" sz="2000" b="1" baseline="0" dirty="0" smtClean="0">
                          <a:solidFill>
                            <a:schemeClr val="tx1"/>
                          </a:solidFill>
                          <a:latin typeface="Arial Narrow" panose="020B0606020202030204" pitchFamily="34" charset="0"/>
                        </a:rPr>
                        <a:t>Se</a:t>
                      </a:r>
                      <a:r>
                        <a:rPr lang="es-CU" sz="2000" b="1" baseline="0" dirty="0" smtClean="0">
                          <a:solidFill>
                            <a:schemeClr val="tx1"/>
                          </a:solidFill>
                          <a:latin typeface="Arial Narrow" panose="020B0606020202030204" pitchFamily="34" charset="0"/>
                        </a:rPr>
                        <a:t> modifica la forma de evaluación de EP I a Trabajo de curso.</a:t>
                      </a:r>
                    </a:p>
                  </a:txBody>
                  <a:tcPr marL="68580" marR="68580" marT="34290" marB="34290"/>
                </a:tc>
                <a:extLst>
                  <a:ext uri="{0D108BD9-81ED-4DB2-BD59-A6C34878D82A}">
                    <a16:rowId xmlns="" xmlns:a16="http://schemas.microsoft.com/office/drawing/2014/main" val="3534656429"/>
                  </a:ext>
                </a:extLst>
              </a:tr>
              <a:tr h="981335">
                <a:tc>
                  <a:txBody>
                    <a:bodyPr/>
                    <a:lstStyle/>
                    <a:p>
                      <a:pPr algn="ctr"/>
                      <a:r>
                        <a:rPr lang="es-CU" sz="2000" b="1" dirty="0" smtClean="0">
                          <a:solidFill>
                            <a:schemeClr val="tx1"/>
                          </a:solidFill>
                          <a:latin typeface="Arial Narrow" panose="020B0606020202030204" pitchFamily="34" charset="0"/>
                        </a:rPr>
                        <a:t>2</a:t>
                      </a:r>
                      <a:endParaRPr lang="en-US" sz="20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U" sz="2000" b="1" baseline="0" dirty="0" smtClean="0">
                          <a:solidFill>
                            <a:schemeClr val="tx1"/>
                          </a:solidFill>
                          <a:latin typeface="Arial Narrow" panose="020B0606020202030204" pitchFamily="34" charset="0"/>
                        </a:rPr>
                        <a:t>-</a:t>
                      </a:r>
                      <a:r>
                        <a:rPr lang="es-EC" sz="2000" b="1" dirty="0" smtClean="0">
                          <a:solidFill>
                            <a:schemeClr val="tx1"/>
                          </a:solidFill>
                          <a:effectLst/>
                          <a:latin typeface="Arial Narrow" panose="020B0606020202030204" pitchFamily="34" charset="0"/>
                        </a:rPr>
                        <a:t>Teoría Sociopolítica. </a:t>
                      </a:r>
                      <a:endParaRPr lang="es-MX" sz="20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indent="0" algn="just">
                        <a:lnSpc>
                          <a:spcPct val="100000"/>
                        </a:lnSpc>
                        <a:buFontTx/>
                        <a:buNone/>
                      </a:pPr>
                      <a:endParaRPr lang="en-US" sz="20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2000" b="1" kern="1200" baseline="0" dirty="0" smtClean="0">
                          <a:solidFill>
                            <a:schemeClr val="tx1"/>
                          </a:solidFill>
                          <a:latin typeface="Arial Narrow" panose="020B0606020202030204" pitchFamily="34" charset="0"/>
                          <a:ea typeface="+mn-ea"/>
                          <a:cs typeface="+mn-cs"/>
                        </a:rPr>
                        <a:t>Trabajos de Cursos (</a:t>
                      </a:r>
                      <a:r>
                        <a:rPr lang="es-EC" sz="2000" b="1" dirty="0" smtClean="0">
                          <a:solidFill>
                            <a:schemeClr val="tx1"/>
                          </a:solidFill>
                          <a:effectLst/>
                          <a:latin typeface="Arial Narrow" panose="020B0606020202030204" pitchFamily="34" charset="0"/>
                        </a:rPr>
                        <a:t>Comercialización Turística con Gestión de la calidad).</a:t>
                      </a:r>
                      <a:endParaRPr lang="es-MX" sz="2000" b="1" dirty="0" smtClean="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00000"/>
                        </a:lnSpc>
                      </a:pPr>
                      <a:endParaRPr lang="en-US" sz="2000" b="1" kern="1200" baseline="0" dirty="0">
                        <a:solidFill>
                          <a:schemeClr val="tx1"/>
                        </a:solidFill>
                        <a:latin typeface="Arial Narrow" panose="020B0606020202030204" pitchFamily="34" charset="0"/>
                        <a:ea typeface="+mn-ea"/>
                        <a:cs typeface="+mn-cs"/>
                      </a:endParaRPr>
                    </a:p>
                  </a:txBody>
                  <a:tcPr marL="68580" marR="68580" marT="34290" marB="34290"/>
                </a:tc>
                <a:extLst>
                  <a:ext uri="{0D108BD9-81ED-4DB2-BD59-A6C34878D82A}">
                    <a16:rowId xmlns="" xmlns:a16="http://schemas.microsoft.com/office/drawing/2014/main" val="3687144653"/>
                  </a:ext>
                </a:extLst>
              </a:tr>
            </a:tbl>
          </a:graphicData>
        </a:graphic>
      </p:graphicFrame>
      <p:sp>
        <p:nvSpPr>
          <p:cNvPr id="5" name="CuadroTexto 4"/>
          <p:cNvSpPr txBox="1"/>
          <p:nvPr/>
        </p:nvSpPr>
        <p:spPr>
          <a:xfrm>
            <a:off x="3928284" y="341590"/>
            <a:ext cx="3454761"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CARRERA: LIC. EN TURISMO (CD)</a:t>
            </a:r>
            <a:endParaRPr lang="en-US" b="1" dirty="0">
              <a:latin typeface="Arial Narrow" panose="020B0606020202030204" pitchFamily="34" charset="0"/>
            </a:endParaRPr>
          </a:p>
        </p:txBody>
      </p:sp>
    </p:spTree>
    <p:extLst>
      <p:ext uri="{BB962C8B-B14F-4D97-AF65-F5344CB8AC3E}">
        <p14:creationId xmlns:p14="http://schemas.microsoft.com/office/powerpoint/2010/main" val="338158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2301439992"/>
              </p:ext>
            </p:extLst>
          </p:nvPr>
        </p:nvGraphicFramePr>
        <p:xfrm>
          <a:off x="835885" y="1184118"/>
          <a:ext cx="7765962" cy="5646895"/>
        </p:xfrm>
        <a:graphic>
          <a:graphicData uri="http://schemas.openxmlformats.org/drawingml/2006/table">
            <a:tbl>
              <a:tblPr firstRow="1" bandRow="1">
                <a:tableStyleId>{5C22544A-7EE6-4342-B048-85BDC9FD1C3A}</a:tableStyleId>
              </a:tblPr>
              <a:tblGrid>
                <a:gridCol w="798490">
                  <a:extLst>
                    <a:ext uri="{9D8B030D-6E8A-4147-A177-3AD203B41FA5}">
                      <a16:colId xmlns="" xmlns:a16="http://schemas.microsoft.com/office/drawing/2014/main" val="317295019"/>
                    </a:ext>
                  </a:extLst>
                </a:gridCol>
                <a:gridCol w="3221315">
                  <a:extLst>
                    <a:ext uri="{9D8B030D-6E8A-4147-A177-3AD203B41FA5}">
                      <a16:colId xmlns="" xmlns:a16="http://schemas.microsoft.com/office/drawing/2014/main" val="3033364694"/>
                    </a:ext>
                  </a:extLst>
                </a:gridCol>
                <a:gridCol w="3746157">
                  <a:extLst>
                    <a:ext uri="{9D8B030D-6E8A-4147-A177-3AD203B41FA5}">
                      <a16:colId xmlns="" xmlns:a16="http://schemas.microsoft.com/office/drawing/2014/main" val="4107557729"/>
                    </a:ext>
                  </a:extLst>
                </a:gridCol>
              </a:tblGrid>
              <a:tr h="571500">
                <a:tc>
                  <a:txBody>
                    <a:bodyPr/>
                    <a:lstStyle/>
                    <a:p>
                      <a:pPr algn="ctr"/>
                      <a:r>
                        <a:rPr lang="es-CU" sz="1900" b="1" dirty="0" smtClean="0">
                          <a:solidFill>
                            <a:schemeClr val="tx1"/>
                          </a:solidFill>
                          <a:latin typeface="Arial Narrow" panose="020B0606020202030204" pitchFamily="34" charset="0"/>
                        </a:rPr>
                        <a:t>AÑOS</a:t>
                      </a:r>
                      <a:endParaRPr lang="en-US" sz="19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900" b="1" dirty="0" smtClean="0">
                          <a:solidFill>
                            <a:schemeClr val="tx1"/>
                          </a:solidFill>
                          <a:latin typeface="Arial Narrow" panose="020B0606020202030204" pitchFamily="34" charset="0"/>
                        </a:rPr>
                        <a:t>PLANIFICACIÓN</a:t>
                      </a:r>
                    </a:p>
                    <a:p>
                      <a:pPr algn="ctr"/>
                      <a:r>
                        <a:rPr lang="es-CU" sz="1900" b="1" dirty="0" smtClean="0">
                          <a:solidFill>
                            <a:schemeClr val="tx1"/>
                          </a:solidFill>
                          <a:latin typeface="Arial Narrow" panose="020B0606020202030204" pitchFamily="34" charset="0"/>
                        </a:rPr>
                        <a:t> (23 MARZO)</a:t>
                      </a:r>
                      <a:endParaRPr lang="en-US" sz="19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900" b="1" dirty="0" smtClean="0">
                          <a:solidFill>
                            <a:schemeClr val="tx1"/>
                          </a:solidFill>
                          <a:latin typeface="Arial Narrow" panose="020B0606020202030204" pitchFamily="34" charset="0"/>
                        </a:rPr>
                        <a:t>AJUSTE</a:t>
                      </a:r>
                      <a:endParaRPr lang="en-US" sz="19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102718">
                <a:tc>
                  <a:txBody>
                    <a:bodyPr/>
                    <a:lstStyle/>
                    <a:p>
                      <a:pPr algn="ctr"/>
                      <a:r>
                        <a:rPr lang="es-CU" sz="1900" b="1" dirty="0" smtClean="0">
                          <a:solidFill>
                            <a:schemeClr val="tx1"/>
                          </a:solidFill>
                          <a:latin typeface="Arial Narrow" panose="020B0606020202030204" pitchFamily="34" charset="0"/>
                        </a:rPr>
                        <a:t>1</a:t>
                      </a:r>
                      <a:endParaRPr lang="en-US" sz="19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-Turismo y Hospitalidad </a:t>
                      </a:r>
                      <a:r>
                        <a:rPr lang="es-ES" sz="1900" b="1" dirty="0" err="1" smtClean="0">
                          <a:solidFill>
                            <a:schemeClr val="tx1"/>
                          </a:solidFill>
                          <a:effectLst/>
                          <a:latin typeface="Arial Narrow" panose="020B0606020202030204" pitchFamily="34" charset="0"/>
                        </a:rPr>
                        <a:t>Hospitalidad</a:t>
                      </a:r>
                      <a:r>
                        <a:rPr lang="es-ES" sz="1900" b="1" dirty="0" smtClean="0">
                          <a:solidFill>
                            <a:schemeClr val="tx1"/>
                          </a:solidFill>
                          <a:effectLst/>
                          <a:latin typeface="Arial Narrow" panose="020B0606020202030204" pitchFamily="34" charset="0"/>
                        </a:rPr>
                        <a:t> y procesos. </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-Matemática Superior.</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-Historia de Cuba Básica.</a:t>
                      </a:r>
                      <a:endParaRPr lang="en-US" sz="19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1900" b="1" dirty="0" smtClean="0">
                          <a:solidFill>
                            <a:schemeClr val="tx1"/>
                          </a:solidFill>
                          <a:latin typeface="Arial Narrow" panose="020B0606020202030204" pitchFamily="34" charset="0"/>
                        </a:rPr>
                        <a:t>- </a:t>
                      </a:r>
                      <a:r>
                        <a:rPr lang="es-ES" sz="1900" b="1" dirty="0" smtClean="0">
                          <a:solidFill>
                            <a:schemeClr val="tx1"/>
                          </a:solidFill>
                          <a:effectLst/>
                          <a:latin typeface="Arial Narrow" panose="020B0606020202030204" pitchFamily="34" charset="0"/>
                        </a:rPr>
                        <a:t>Turismo y Hospitalidad 2: Hospitalidad y procesos. -Matemática Superior. </a:t>
                      </a:r>
                      <a:endParaRPr lang="es-CU" sz="1900" b="1" baseline="0" dirty="0" smtClean="0">
                        <a:solidFill>
                          <a:schemeClr val="tx1"/>
                        </a:solidFill>
                        <a:latin typeface="Arial Narrow" panose="020B0606020202030204" pitchFamily="34" charset="0"/>
                      </a:endParaRPr>
                    </a:p>
                    <a:p>
                      <a:pPr algn="just">
                        <a:lnSpc>
                          <a:spcPct val="100000"/>
                        </a:lnSpc>
                      </a:pPr>
                      <a:r>
                        <a:rPr lang="es-CU" sz="1900" b="1" baseline="0" dirty="0" smtClean="0">
                          <a:solidFill>
                            <a:schemeClr val="tx1"/>
                          </a:solidFill>
                          <a:latin typeface="Arial Narrow" panose="020B0606020202030204" pitchFamily="34" charset="0"/>
                        </a:rPr>
                        <a:t>-</a:t>
                      </a:r>
                      <a:r>
                        <a:rPr lang="en-US" sz="1900" b="1" baseline="0" dirty="0" smtClean="0">
                          <a:solidFill>
                            <a:schemeClr val="tx1"/>
                          </a:solidFill>
                          <a:latin typeface="Arial Narrow" panose="020B0606020202030204" pitchFamily="34" charset="0"/>
                        </a:rPr>
                        <a:t>Se</a:t>
                      </a:r>
                      <a:r>
                        <a:rPr lang="es-CU" sz="1900" b="1" baseline="0" dirty="0" smtClean="0">
                          <a:solidFill>
                            <a:schemeClr val="tx1"/>
                          </a:solidFill>
                          <a:latin typeface="Arial Narrow" panose="020B0606020202030204" pitchFamily="34" charset="0"/>
                        </a:rPr>
                        <a:t> modifica la forma de evaluación de </a:t>
                      </a:r>
                      <a:r>
                        <a:rPr lang="es-ES" sz="1900" b="1" dirty="0" smtClean="0">
                          <a:solidFill>
                            <a:schemeClr val="tx1"/>
                          </a:solidFill>
                          <a:effectLst/>
                          <a:latin typeface="Arial Narrow" panose="020B0606020202030204" pitchFamily="34" charset="0"/>
                        </a:rPr>
                        <a:t>Historia de Cuba Básica </a:t>
                      </a:r>
                      <a:r>
                        <a:rPr lang="es-CU" sz="1900" b="1" baseline="0" dirty="0" smtClean="0">
                          <a:solidFill>
                            <a:schemeClr val="tx1"/>
                          </a:solidFill>
                          <a:latin typeface="Arial Narrow" panose="020B0606020202030204" pitchFamily="34" charset="0"/>
                        </a:rPr>
                        <a:t>a Trabajo de curso.</a:t>
                      </a:r>
                    </a:p>
                  </a:txBody>
                  <a:tcPr marL="68580" marR="68580" marT="34290" marB="34290"/>
                </a:tc>
                <a:extLst>
                  <a:ext uri="{0D108BD9-81ED-4DB2-BD59-A6C34878D82A}">
                    <a16:rowId xmlns="" xmlns:a16="http://schemas.microsoft.com/office/drawing/2014/main" val="3534656429"/>
                  </a:ext>
                </a:extLst>
              </a:tr>
              <a:tr h="739615">
                <a:tc>
                  <a:txBody>
                    <a:bodyPr/>
                    <a:lstStyle/>
                    <a:p>
                      <a:pPr algn="ctr"/>
                      <a:r>
                        <a:rPr lang="es-CU" sz="1900" b="1" dirty="0" smtClean="0">
                          <a:solidFill>
                            <a:schemeClr val="tx1"/>
                          </a:solidFill>
                          <a:latin typeface="Arial Narrow" panose="020B0606020202030204" pitchFamily="34" charset="0"/>
                        </a:rPr>
                        <a:t>2</a:t>
                      </a:r>
                      <a:endParaRPr lang="en-US" sz="19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-Economía Política I. </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-Dirección estratégica.</a:t>
                      </a:r>
                      <a:endParaRPr lang="es-MX" sz="19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34290" marB="34290"/>
                </a:tc>
                <a:tc>
                  <a:txBody>
                    <a:bodyPr/>
                    <a:lstStyle/>
                    <a:p>
                      <a:pPr algn="ctr">
                        <a:lnSpc>
                          <a:spcPct val="100000"/>
                        </a:lnSpc>
                      </a:pPr>
                      <a:r>
                        <a:rPr lang="es-CU" sz="1900" b="1" dirty="0" smtClean="0">
                          <a:solidFill>
                            <a:schemeClr val="tx1"/>
                          </a:solidFill>
                          <a:latin typeface="Arial Narrow" panose="020B0606020202030204" pitchFamily="34" charset="0"/>
                        </a:rPr>
                        <a:t>-</a:t>
                      </a:r>
                      <a:endParaRPr lang="en-US" sz="19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3687144653"/>
                  </a:ext>
                </a:extLst>
              </a:tr>
              <a:tr h="1074420">
                <a:tc>
                  <a:txBody>
                    <a:bodyPr/>
                    <a:lstStyle/>
                    <a:p>
                      <a:pPr algn="ctr"/>
                      <a:r>
                        <a:rPr lang="es-CU" sz="1900" b="1" dirty="0" smtClean="0">
                          <a:solidFill>
                            <a:schemeClr val="tx1"/>
                          </a:solidFill>
                          <a:latin typeface="Arial Narrow" panose="020B0606020202030204" pitchFamily="34" charset="0"/>
                        </a:rPr>
                        <a:t>3</a:t>
                      </a:r>
                      <a:endParaRPr lang="en-US" sz="1900" b="1" dirty="0">
                        <a:solidFill>
                          <a:schemeClr val="tx1"/>
                        </a:solidFill>
                        <a:latin typeface="Arial Narrow" panose="020B0606020202030204" pitchFamily="34" charset="0"/>
                      </a:endParaRPr>
                    </a:p>
                  </a:txBody>
                  <a:tcPr marL="68580" marR="6858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CU" sz="1900" b="1" baseline="0" dirty="0" smtClean="0">
                          <a:solidFill>
                            <a:schemeClr val="tx1"/>
                          </a:solidFill>
                          <a:latin typeface="Arial Narrow" panose="020B0606020202030204" pitchFamily="34" charset="0"/>
                        </a:rPr>
                        <a:t>-</a:t>
                      </a:r>
                      <a:r>
                        <a:rPr lang="es-ES" sz="1900" b="1" dirty="0" smtClean="0">
                          <a:solidFill>
                            <a:schemeClr val="tx1"/>
                          </a:solidFill>
                          <a:effectLst/>
                          <a:latin typeface="Arial Narrow" panose="020B0606020202030204" pitchFamily="34" charset="0"/>
                        </a:rPr>
                        <a:t>Comercialización Turística. </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-Teoría Sociopolítica.</a:t>
                      </a:r>
                    </a:p>
                    <a:p>
                      <a:pPr marL="0" marR="0" indent="0" algn="just"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-Economía turística.</a:t>
                      </a:r>
                      <a:endParaRPr lang="es-MX" sz="1900" b="1"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lnSpc>
                          <a:spcPct val="100000"/>
                        </a:lnSpc>
                        <a:buFontTx/>
                        <a:buNone/>
                      </a:pPr>
                      <a:endParaRPr lang="en-US" sz="1900" b="1" dirty="0">
                        <a:solidFill>
                          <a:schemeClr val="tx1"/>
                        </a:solidFill>
                        <a:latin typeface="Arial Narrow" panose="020B060602020203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U" sz="1900" b="1" dirty="0" smtClean="0">
                          <a:solidFill>
                            <a:schemeClr val="tx1"/>
                          </a:solidFill>
                          <a:effectLst/>
                          <a:latin typeface="Arial Narrow" panose="020B0606020202030204" pitchFamily="34" charset="0"/>
                        </a:rPr>
                        <a:t>-</a:t>
                      </a:r>
                      <a:r>
                        <a:rPr lang="es-ES" sz="1900" b="1" dirty="0" smtClean="0">
                          <a:solidFill>
                            <a:schemeClr val="tx1"/>
                          </a:solidFill>
                          <a:effectLst/>
                          <a:latin typeface="Arial Narrow" panose="020B0606020202030204" pitchFamily="34" charset="0"/>
                        </a:rPr>
                        <a:t>Comercialización Turística.</a:t>
                      </a:r>
                    </a:p>
                    <a:p>
                      <a:pPr marL="0" marR="0" indent="0" algn="l"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 Economía turística.</a:t>
                      </a:r>
                      <a:endParaRPr lang="es-CU" sz="1900" b="1" dirty="0" smtClean="0">
                        <a:solidFill>
                          <a:schemeClr val="tx1"/>
                        </a:solidFill>
                        <a:latin typeface="Arial Narrow" panose="020B0606020202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900" b="1" baseline="0" dirty="0" smtClean="0">
                          <a:solidFill>
                            <a:schemeClr val="tx1"/>
                          </a:solidFill>
                          <a:latin typeface="Arial Narrow" panose="020B0606020202030204" pitchFamily="34" charset="0"/>
                        </a:rPr>
                        <a:t>-Se</a:t>
                      </a:r>
                      <a:r>
                        <a:rPr lang="es-CU" sz="1900" b="1" baseline="0" dirty="0" smtClean="0">
                          <a:solidFill>
                            <a:schemeClr val="tx1"/>
                          </a:solidFill>
                          <a:latin typeface="Arial Narrow" panose="020B0606020202030204" pitchFamily="34" charset="0"/>
                        </a:rPr>
                        <a:t> modifica la forma de evaluación de </a:t>
                      </a:r>
                      <a:r>
                        <a:rPr lang="es-ES" sz="1900" b="1" dirty="0" smtClean="0">
                          <a:solidFill>
                            <a:schemeClr val="tx1"/>
                          </a:solidFill>
                          <a:effectLst/>
                          <a:latin typeface="Arial Narrow" panose="020B0606020202030204" pitchFamily="34" charset="0"/>
                        </a:rPr>
                        <a:t>Teoría Sociopolítica</a:t>
                      </a:r>
                      <a:r>
                        <a:rPr lang="es-CU" sz="1900" b="1" baseline="0" dirty="0" smtClean="0">
                          <a:solidFill>
                            <a:schemeClr val="tx1"/>
                          </a:solidFill>
                          <a:latin typeface="Arial Narrow" panose="020B0606020202030204" pitchFamily="34" charset="0"/>
                        </a:rPr>
                        <a:t> a Trabajo de curso.</a:t>
                      </a:r>
                      <a:endParaRPr lang="en-US" sz="19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132776047"/>
                  </a:ext>
                </a:extLst>
              </a:tr>
              <a:tr h="822960">
                <a:tc>
                  <a:txBody>
                    <a:bodyPr/>
                    <a:lstStyle/>
                    <a:p>
                      <a:pPr algn="ctr"/>
                      <a:r>
                        <a:rPr lang="es-CU" sz="1900" b="1" dirty="0" smtClean="0">
                          <a:solidFill>
                            <a:schemeClr val="tx1"/>
                          </a:solidFill>
                          <a:latin typeface="Arial Narrow" panose="020B0606020202030204" pitchFamily="34" charset="0"/>
                        </a:rPr>
                        <a:t>4</a:t>
                      </a:r>
                      <a:endParaRPr lang="en-US" sz="1900" b="1" dirty="0">
                        <a:solidFill>
                          <a:schemeClr val="tx1"/>
                        </a:solidFill>
                        <a:latin typeface="Arial Narrow" panose="020B060602020203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-Gestión de Entidades de Ocio.</a:t>
                      </a:r>
                    </a:p>
                    <a:p>
                      <a:pPr marL="0" marR="0" indent="0" algn="l" defTabSz="914400" rtl="0" eaLnBrk="1" fontAlgn="auto" latinLnBrk="0" hangingPunct="1">
                        <a:lnSpc>
                          <a:spcPct val="100000"/>
                        </a:lnSpc>
                        <a:spcBef>
                          <a:spcPts val="0"/>
                        </a:spcBef>
                        <a:spcAft>
                          <a:spcPts val="0"/>
                        </a:spcAft>
                        <a:buClrTx/>
                        <a:buSzTx/>
                        <a:buFontTx/>
                        <a:buNone/>
                        <a:tabLst/>
                        <a:defRPr/>
                      </a:pPr>
                      <a:r>
                        <a:rPr lang="es-ES" sz="1900" b="1" dirty="0" smtClean="0">
                          <a:solidFill>
                            <a:schemeClr val="tx1"/>
                          </a:solidFill>
                          <a:effectLst/>
                          <a:latin typeface="Arial Narrow" panose="020B0606020202030204" pitchFamily="34" charset="0"/>
                        </a:rPr>
                        <a:t>- Modelos de pronósticos de la demanda.</a:t>
                      </a:r>
                      <a:r>
                        <a:rPr lang="es-ES" sz="1900" b="1" baseline="0" dirty="0" smtClean="0">
                          <a:solidFill>
                            <a:schemeClr val="tx1"/>
                          </a:solidFill>
                          <a:effectLst/>
                          <a:latin typeface="Arial Narrow" panose="020B0606020202030204" pitchFamily="34" charset="0"/>
                        </a:rPr>
                        <a:t> </a:t>
                      </a:r>
                      <a:endParaRPr lang="en-US" sz="1900" b="1" dirty="0">
                        <a:solidFill>
                          <a:schemeClr val="tx1"/>
                        </a:solidFill>
                        <a:latin typeface="Arial Narrow" panose="020B0606020202030204" pitchFamily="34" charset="0"/>
                      </a:endParaRPr>
                    </a:p>
                  </a:txBody>
                  <a:tcPr marL="68580" marR="68580" marT="34290" marB="34290"/>
                </a:tc>
                <a:tc>
                  <a:txBody>
                    <a:bodyPr/>
                    <a:lstStyle/>
                    <a:p>
                      <a:pPr algn="ctr">
                        <a:lnSpc>
                          <a:spcPct val="100000"/>
                        </a:lnSpc>
                      </a:pPr>
                      <a:r>
                        <a:rPr lang="es-CU" sz="1900" b="1" dirty="0" smtClean="0">
                          <a:solidFill>
                            <a:schemeClr val="tx1"/>
                          </a:solidFill>
                          <a:latin typeface="Arial Narrow" panose="020B0606020202030204" pitchFamily="34" charset="0"/>
                        </a:rPr>
                        <a:t>-</a:t>
                      </a:r>
                      <a:endParaRPr lang="en-US" sz="19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4050133880"/>
                  </a:ext>
                </a:extLst>
              </a:tr>
            </a:tbl>
          </a:graphicData>
        </a:graphic>
      </p:graphicFrame>
      <p:sp>
        <p:nvSpPr>
          <p:cNvPr id="5" name="CuadroTexto 4"/>
          <p:cNvSpPr txBox="1"/>
          <p:nvPr/>
        </p:nvSpPr>
        <p:spPr>
          <a:xfrm>
            <a:off x="3605303" y="364673"/>
            <a:ext cx="4996544" cy="323165"/>
          </a:xfrm>
          <a:prstGeom prst="rect">
            <a:avLst/>
          </a:prstGeom>
          <a:solidFill>
            <a:schemeClr val="bg1"/>
          </a:solidFill>
          <a:ln w="76200">
            <a:solidFill>
              <a:srgbClr val="00B0F0"/>
            </a:solidFill>
          </a:ln>
        </p:spPr>
        <p:txBody>
          <a:bodyPr wrap="square" rtlCol="0">
            <a:spAutoFit/>
          </a:bodyPr>
          <a:lstStyle/>
          <a:p>
            <a:pPr algn="ctr"/>
            <a:r>
              <a:rPr lang="es-CU" sz="1500" b="1" dirty="0">
                <a:latin typeface="Arial Narrow" panose="020B0606020202030204" pitchFamily="34" charset="0"/>
              </a:rPr>
              <a:t>CARRERA: LIC. EN TURISMO  (CPE)</a:t>
            </a:r>
            <a:endParaRPr lang="en-US" sz="1500" b="1" dirty="0">
              <a:latin typeface="Arial Narrow" panose="020B0606020202030204" pitchFamily="34" charset="0"/>
            </a:endParaRPr>
          </a:p>
        </p:txBody>
      </p:sp>
    </p:spTree>
    <p:extLst>
      <p:ext uri="{BB962C8B-B14F-4D97-AF65-F5344CB8AC3E}">
        <p14:creationId xmlns:p14="http://schemas.microsoft.com/office/powerpoint/2010/main" val="3078420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2088888210"/>
              </p:ext>
            </p:extLst>
          </p:nvPr>
        </p:nvGraphicFramePr>
        <p:xfrm>
          <a:off x="778992" y="1626584"/>
          <a:ext cx="7691909" cy="4180961"/>
        </p:xfrm>
        <a:graphic>
          <a:graphicData uri="http://schemas.openxmlformats.org/drawingml/2006/table">
            <a:tbl>
              <a:tblPr firstRow="1" bandRow="1">
                <a:tableStyleId>{5C22544A-7EE6-4342-B048-85BDC9FD1C3A}</a:tableStyleId>
              </a:tblPr>
              <a:tblGrid>
                <a:gridCol w="772733">
                  <a:extLst>
                    <a:ext uri="{9D8B030D-6E8A-4147-A177-3AD203B41FA5}">
                      <a16:colId xmlns="" xmlns:a16="http://schemas.microsoft.com/office/drawing/2014/main" val="317295019"/>
                    </a:ext>
                  </a:extLst>
                </a:gridCol>
                <a:gridCol w="3255472">
                  <a:extLst>
                    <a:ext uri="{9D8B030D-6E8A-4147-A177-3AD203B41FA5}">
                      <a16:colId xmlns="" xmlns:a16="http://schemas.microsoft.com/office/drawing/2014/main" val="3033364694"/>
                    </a:ext>
                  </a:extLst>
                </a:gridCol>
                <a:gridCol w="3663704">
                  <a:extLst>
                    <a:ext uri="{9D8B030D-6E8A-4147-A177-3AD203B41FA5}">
                      <a16:colId xmlns="" xmlns:a16="http://schemas.microsoft.com/office/drawing/2014/main" val="4107557729"/>
                    </a:ext>
                  </a:extLst>
                </a:gridCol>
              </a:tblGrid>
              <a:tr h="622421">
                <a:tc>
                  <a:txBody>
                    <a:bodyPr/>
                    <a:lstStyle/>
                    <a:p>
                      <a:pPr algn="ctr"/>
                      <a:r>
                        <a:rPr lang="es-CU" sz="2000" b="1" dirty="0" smtClean="0">
                          <a:solidFill>
                            <a:schemeClr val="tx1"/>
                          </a:solidFill>
                          <a:latin typeface="Arial Narrow" panose="020B0606020202030204" pitchFamily="34" charset="0"/>
                        </a:rPr>
                        <a:t>AÑOS</a:t>
                      </a:r>
                      <a:endParaRPr lang="en-US" sz="20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2000" b="1" dirty="0" smtClean="0">
                          <a:solidFill>
                            <a:schemeClr val="tx1"/>
                          </a:solidFill>
                          <a:latin typeface="Arial Narrow" panose="020B0606020202030204" pitchFamily="34" charset="0"/>
                        </a:rPr>
                        <a:t>PLANIFICACIÓN</a:t>
                      </a:r>
                      <a:r>
                        <a:rPr lang="es-CU" sz="2000" b="1" baseline="0" dirty="0" smtClean="0">
                          <a:solidFill>
                            <a:schemeClr val="tx1"/>
                          </a:solidFill>
                          <a:latin typeface="Arial Narrow" panose="020B0606020202030204" pitchFamily="34" charset="0"/>
                        </a:rPr>
                        <a:t> EXAMENES</a:t>
                      </a:r>
                      <a:endParaRPr lang="es-CU" sz="2000" b="1" dirty="0" smtClean="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2000" b="1" dirty="0" smtClean="0">
                          <a:solidFill>
                            <a:schemeClr val="tx1"/>
                          </a:solidFill>
                          <a:latin typeface="Arial Narrow" panose="020B0606020202030204" pitchFamily="34" charset="0"/>
                        </a:rPr>
                        <a:t>AJUSTES EXAMENES</a:t>
                      </a:r>
                      <a:endParaRPr lang="en-US" sz="20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325880">
                <a:tc>
                  <a:txBody>
                    <a:bodyPr/>
                    <a:lstStyle/>
                    <a:p>
                      <a:pPr algn="ctr"/>
                      <a:r>
                        <a:rPr lang="es-CU" sz="2000" b="1" dirty="0" smtClean="0">
                          <a:solidFill>
                            <a:schemeClr val="tx1"/>
                          </a:solidFill>
                          <a:latin typeface="Arial Narrow" panose="020B0606020202030204" pitchFamily="34" charset="0"/>
                        </a:rPr>
                        <a:t>1</a:t>
                      </a:r>
                      <a:endParaRPr lang="en-US" sz="20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2000" b="1" baseline="0" dirty="0" smtClean="0">
                          <a:solidFill>
                            <a:schemeClr val="tx1"/>
                          </a:solidFill>
                          <a:latin typeface="Arial Narrow" panose="020B0606020202030204" pitchFamily="34" charset="0"/>
                        </a:rPr>
                        <a:t>-Historia de Cuba.</a:t>
                      </a:r>
                    </a:p>
                    <a:p>
                      <a:pPr algn="just">
                        <a:lnSpc>
                          <a:spcPct val="100000"/>
                        </a:lnSpc>
                      </a:pPr>
                      <a:r>
                        <a:rPr lang="es-CU" sz="2000" b="1" baseline="0" dirty="0" smtClean="0">
                          <a:solidFill>
                            <a:schemeClr val="tx1"/>
                          </a:solidFill>
                          <a:latin typeface="Arial Narrow" panose="020B0606020202030204" pitchFamily="34" charset="0"/>
                        </a:rPr>
                        <a:t>-Defensa Nacional. </a:t>
                      </a:r>
                    </a:p>
                    <a:p>
                      <a:pPr algn="just">
                        <a:lnSpc>
                          <a:spcPct val="100000"/>
                        </a:lnSpc>
                      </a:pPr>
                      <a:r>
                        <a:rPr lang="es-CU" sz="2000" b="1" baseline="0" dirty="0" smtClean="0">
                          <a:solidFill>
                            <a:schemeClr val="tx1"/>
                          </a:solidFill>
                          <a:latin typeface="Arial Narrow" panose="020B0606020202030204" pitchFamily="34" charset="0"/>
                        </a:rPr>
                        <a:t>-Matemática II, </a:t>
                      </a:r>
                    </a:p>
                    <a:p>
                      <a:pPr algn="just">
                        <a:lnSpc>
                          <a:spcPct val="100000"/>
                        </a:lnSpc>
                      </a:pPr>
                      <a:r>
                        <a:rPr lang="es-CU" sz="2000" b="1" baseline="0" dirty="0" smtClean="0">
                          <a:solidFill>
                            <a:schemeClr val="tx1"/>
                          </a:solidFill>
                          <a:latin typeface="Arial Narrow" panose="020B0606020202030204" pitchFamily="34" charset="0"/>
                        </a:rPr>
                        <a:t>-Matemática Financiera.</a:t>
                      </a:r>
                    </a:p>
                    <a:p>
                      <a:pPr algn="just">
                        <a:lnSpc>
                          <a:spcPct val="100000"/>
                        </a:lnSpc>
                      </a:pPr>
                      <a:r>
                        <a:rPr lang="es-CU" sz="2000" b="1" baseline="0" dirty="0" smtClean="0">
                          <a:solidFill>
                            <a:schemeClr val="tx1"/>
                          </a:solidFill>
                          <a:latin typeface="Arial Narrow" panose="020B0606020202030204" pitchFamily="34" charset="0"/>
                        </a:rPr>
                        <a:t>-Contabilidad I.</a:t>
                      </a:r>
                      <a:endParaRPr lang="en-US" sz="20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2000" b="1" baseline="0" dirty="0" smtClean="0">
                          <a:solidFill>
                            <a:schemeClr val="tx1"/>
                          </a:solidFill>
                          <a:latin typeface="Arial Narrow" panose="020B0606020202030204" pitchFamily="34" charset="0"/>
                        </a:rPr>
                        <a:t>-Matemática II.</a:t>
                      </a:r>
                    </a:p>
                    <a:p>
                      <a:pPr algn="just">
                        <a:lnSpc>
                          <a:spcPct val="100000"/>
                        </a:lnSpc>
                      </a:pPr>
                      <a:r>
                        <a:rPr lang="es-CU" sz="2000" b="1" baseline="0" dirty="0" smtClean="0">
                          <a:solidFill>
                            <a:schemeClr val="tx1"/>
                          </a:solidFill>
                          <a:latin typeface="Arial Narrow" panose="020B0606020202030204" pitchFamily="34" charset="0"/>
                        </a:rPr>
                        <a:t>-Contabilidad I.</a:t>
                      </a:r>
                    </a:p>
                    <a:p>
                      <a:pPr algn="just">
                        <a:lnSpc>
                          <a:spcPct val="100000"/>
                        </a:lnSpc>
                      </a:pPr>
                      <a:r>
                        <a:rPr lang="es-CU" sz="2000" b="1" baseline="0" dirty="0" smtClean="0">
                          <a:solidFill>
                            <a:schemeClr val="tx1"/>
                          </a:solidFill>
                          <a:latin typeface="Arial Narrow" panose="020B0606020202030204" pitchFamily="34" charset="0"/>
                        </a:rPr>
                        <a:t>-</a:t>
                      </a:r>
                      <a:r>
                        <a:rPr lang="en-US" sz="2000" b="1" baseline="0" dirty="0" smtClean="0">
                          <a:solidFill>
                            <a:schemeClr val="tx1"/>
                          </a:solidFill>
                          <a:latin typeface="Arial Narrow" panose="020B0606020202030204" pitchFamily="34" charset="0"/>
                        </a:rPr>
                        <a:t>Se</a:t>
                      </a:r>
                      <a:r>
                        <a:rPr lang="es-CU" sz="2000" b="1" baseline="0" dirty="0" smtClean="0">
                          <a:solidFill>
                            <a:schemeClr val="tx1"/>
                          </a:solidFill>
                          <a:latin typeface="Arial Narrow" panose="020B0606020202030204" pitchFamily="34" charset="0"/>
                        </a:rPr>
                        <a:t> modifica la forma de evaluación de Historia de Cuba, Defensa Nacional y de Matemática Financiera.</a:t>
                      </a:r>
                    </a:p>
                  </a:txBody>
                  <a:tcPr marL="68580" marR="68580" marT="34290" marB="34290"/>
                </a:tc>
                <a:extLst>
                  <a:ext uri="{0D108BD9-81ED-4DB2-BD59-A6C34878D82A}">
                    <a16:rowId xmlns="" xmlns:a16="http://schemas.microsoft.com/office/drawing/2014/main" val="3534656429"/>
                  </a:ext>
                </a:extLst>
              </a:tr>
              <a:tr h="674826">
                <a:tc>
                  <a:txBody>
                    <a:bodyPr/>
                    <a:lstStyle/>
                    <a:p>
                      <a:pPr algn="ctr"/>
                      <a:r>
                        <a:rPr lang="es-CU" sz="2000" b="1" dirty="0" smtClean="0">
                          <a:solidFill>
                            <a:schemeClr val="tx1"/>
                          </a:solidFill>
                          <a:latin typeface="Arial Narrow" panose="020B0606020202030204" pitchFamily="34" charset="0"/>
                        </a:rPr>
                        <a:t>2</a:t>
                      </a:r>
                      <a:endParaRPr lang="en-US" sz="20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2000" b="1" baseline="0" dirty="0" smtClean="0">
                          <a:solidFill>
                            <a:schemeClr val="tx1"/>
                          </a:solidFill>
                          <a:latin typeface="Arial Narrow" panose="020B0606020202030204" pitchFamily="34" charset="0"/>
                        </a:rPr>
                        <a:t>-</a:t>
                      </a:r>
                      <a:r>
                        <a:rPr lang="es-ES" sz="2000" b="1" kern="1200" dirty="0" smtClean="0">
                          <a:solidFill>
                            <a:schemeClr val="tx1"/>
                          </a:solidFill>
                          <a:effectLst/>
                          <a:latin typeface="Arial Narrow" panose="020B0606020202030204" pitchFamily="34" charset="0"/>
                          <a:ea typeface="+mn-ea"/>
                          <a:cs typeface="+mn-cs"/>
                        </a:rPr>
                        <a:t>Pedagogía II.</a:t>
                      </a:r>
                    </a:p>
                    <a:p>
                      <a:pPr marL="0" indent="0" algn="just">
                        <a:lnSpc>
                          <a:spcPct val="100000"/>
                        </a:lnSpc>
                        <a:buFontTx/>
                        <a:buNone/>
                      </a:pPr>
                      <a:r>
                        <a:rPr lang="es-ES" sz="2000" b="1" kern="1200" dirty="0" smtClean="0">
                          <a:solidFill>
                            <a:schemeClr val="tx1"/>
                          </a:solidFill>
                          <a:effectLst/>
                          <a:latin typeface="Arial Narrow" panose="020B0606020202030204" pitchFamily="34" charset="0"/>
                          <a:ea typeface="+mn-ea"/>
                          <a:cs typeface="+mn-cs"/>
                        </a:rPr>
                        <a:t>- Contabilidad III</a:t>
                      </a:r>
                      <a:r>
                        <a:rPr lang="es-CU" sz="2000" b="1" baseline="0" dirty="0" smtClean="0">
                          <a:solidFill>
                            <a:schemeClr val="tx1"/>
                          </a:solidFill>
                          <a:latin typeface="Arial Narrow" panose="020B0606020202030204" pitchFamily="34" charset="0"/>
                        </a:rPr>
                        <a:t>.</a:t>
                      </a:r>
                      <a:endParaRPr lang="en-US" sz="2000" b="1" dirty="0">
                        <a:solidFill>
                          <a:schemeClr val="tx1"/>
                        </a:solidFill>
                        <a:latin typeface="Arial Narrow" panose="020B0606020202030204" pitchFamily="34" charset="0"/>
                      </a:endParaRPr>
                    </a:p>
                  </a:txBody>
                  <a:tcPr marL="68580" marR="68580" marT="34290" marB="34290"/>
                </a:tc>
                <a:tc>
                  <a:txBody>
                    <a:bodyPr/>
                    <a:lstStyle/>
                    <a:p>
                      <a:pPr algn="ctr">
                        <a:lnSpc>
                          <a:spcPct val="100000"/>
                        </a:lnSpc>
                      </a:pPr>
                      <a:r>
                        <a:rPr lang="es-CU" sz="2000" b="1" dirty="0" smtClean="0">
                          <a:solidFill>
                            <a:schemeClr val="tx1"/>
                          </a:solidFill>
                          <a:latin typeface="Arial Narrow" panose="020B0606020202030204" pitchFamily="34" charset="0"/>
                        </a:rPr>
                        <a:t>-</a:t>
                      </a:r>
                      <a:endParaRPr lang="en-US" sz="20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3687144653"/>
                  </a:ext>
                </a:extLst>
              </a:tr>
              <a:tr h="915824">
                <a:tc>
                  <a:txBody>
                    <a:bodyPr/>
                    <a:lstStyle/>
                    <a:p>
                      <a:pPr algn="ctr"/>
                      <a:r>
                        <a:rPr lang="es-CU" sz="2000" b="1" dirty="0" smtClean="0">
                          <a:solidFill>
                            <a:schemeClr val="tx1"/>
                          </a:solidFill>
                          <a:latin typeface="Arial Narrow" panose="020B0606020202030204" pitchFamily="34" charset="0"/>
                        </a:rPr>
                        <a:t>3</a:t>
                      </a:r>
                      <a:endParaRPr lang="en-US" sz="20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2000" b="1" baseline="0" dirty="0" smtClean="0">
                          <a:solidFill>
                            <a:schemeClr val="tx1"/>
                          </a:solidFill>
                          <a:latin typeface="Arial Narrow" panose="020B0606020202030204" pitchFamily="34" charset="0"/>
                        </a:rPr>
                        <a:t>-</a:t>
                      </a:r>
                      <a:r>
                        <a:rPr lang="es-ES" sz="2000" b="1" kern="1200" dirty="0" smtClean="0">
                          <a:solidFill>
                            <a:schemeClr val="tx1"/>
                          </a:solidFill>
                          <a:effectLst/>
                          <a:latin typeface="Arial Narrow" panose="020B0606020202030204" pitchFamily="34" charset="0"/>
                          <a:ea typeface="+mn-ea"/>
                          <a:cs typeface="+mn-cs"/>
                        </a:rPr>
                        <a:t>Micro y Macroeconomía.</a:t>
                      </a:r>
                    </a:p>
                    <a:p>
                      <a:pPr marL="0" indent="0" algn="just">
                        <a:lnSpc>
                          <a:spcPct val="100000"/>
                        </a:lnSpc>
                        <a:buFontTx/>
                        <a:buNone/>
                      </a:pPr>
                      <a:r>
                        <a:rPr lang="es-ES" sz="2000" b="1" kern="1200" dirty="0" smtClean="0">
                          <a:solidFill>
                            <a:schemeClr val="tx1"/>
                          </a:solidFill>
                          <a:effectLst/>
                          <a:latin typeface="Arial Narrow" panose="020B0606020202030204" pitchFamily="34" charset="0"/>
                          <a:ea typeface="+mn-ea"/>
                          <a:cs typeface="+mn-cs"/>
                        </a:rPr>
                        <a:t>-Administración Financiera</a:t>
                      </a:r>
                      <a:r>
                        <a:rPr lang="es-ES" sz="2000" b="1" kern="1200" baseline="0" dirty="0" smtClean="0">
                          <a:solidFill>
                            <a:schemeClr val="tx1"/>
                          </a:solidFill>
                          <a:effectLst/>
                          <a:latin typeface="Arial Narrow" panose="020B0606020202030204" pitchFamily="34" charset="0"/>
                          <a:ea typeface="+mn-ea"/>
                          <a:cs typeface="+mn-cs"/>
                        </a:rPr>
                        <a:t> Empresaria.</a:t>
                      </a:r>
                      <a:endParaRPr lang="en-US" sz="2000" b="1" dirty="0">
                        <a:solidFill>
                          <a:schemeClr val="tx1"/>
                        </a:solidFill>
                        <a:latin typeface="Arial Narrow" panose="020B0606020202030204" pitchFamily="34" charset="0"/>
                      </a:endParaRPr>
                    </a:p>
                  </a:txBody>
                  <a:tcPr marL="68580" marR="68580" marT="34290" marB="34290"/>
                </a:tc>
                <a:tc>
                  <a:txBody>
                    <a:bodyPr/>
                    <a:lstStyle/>
                    <a:p>
                      <a:pPr algn="ctr">
                        <a:lnSpc>
                          <a:spcPct val="100000"/>
                        </a:lnSpc>
                      </a:pPr>
                      <a:r>
                        <a:rPr lang="es-CU" sz="2000" b="1" dirty="0" smtClean="0">
                          <a:solidFill>
                            <a:schemeClr val="tx1"/>
                          </a:solidFill>
                          <a:latin typeface="Arial Narrow" panose="020B0606020202030204" pitchFamily="34" charset="0"/>
                        </a:rPr>
                        <a:t>-</a:t>
                      </a:r>
                      <a:endParaRPr lang="en-US" sz="20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132776047"/>
                  </a:ext>
                </a:extLst>
              </a:tr>
            </a:tbl>
          </a:graphicData>
        </a:graphic>
      </p:graphicFrame>
      <p:sp>
        <p:nvSpPr>
          <p:cNvPr id="5" name="CuadroTexto 4"/>
          <p:cNvSpPr txBox="1"/>
          <p:nvPr/>
        </p:nvSpPr>
        <p:spPr>
          <a:xfrm>
            <a:off x="3305452" y="341590"/>
            <a:ext cx="4424678"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CARRERA: LIC. EDUCACIÓN. ECONOMÍA (CD)</a:t>
            </a:r>
            <a:endParaRPr lang="en-US" b="1" dirty="0">
              <a:latin typeface="Arial Narrow" panose="020B0606020202030204" pitchFamily="34" charset="0"/>
            </a:endParaRPr>
          </a:p>
        </p:txBody>
      </p:sp>
    </p:spTree>
    <p:extLst>
      <p:ext uri="{BB962C8B-B14F-4D97-AF65-F5344CB8AC3E}">
        <p14:creationId xmlns:p14="http://schemas.microsoft.com/office/powerpoint/2010/main" val="3807472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7 Grupo"/>
          <p:cNvGrpSpPr>
            <a:grpSpLocks/>
          </p:cNvGrpSpPr>
          <p:nvPr/>
        </p:nvGrpSpPr>
        <p:grpSpPr bwMode="auto">
          <a:xfrm>
            <a:off x="0" y="0"/>
            <a:ext cx="9144000" cy="1052513"/>
            <a:chOff x="0" y="0"/>
            <a:chExt cx="9144000" cy="1052513"/>
          </a:xfrm>
        </p:grpSpPr>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4" name="Tabla 3"/>
          <p:cNvGraphicFramePr>
            <a:graphicFrameLocks noGrp="1"/>
          </p:cNvGraphicFramePr>
          <p:nvPr>
            <p:extLst>
              <p:ext uri="{D42A27DB-BD31-4B8C-83A1-F6EECF244321}">
                <p14:modId xmlns:p14="http://schemas.microsoft.com/office/powerpoint/2010/main" val="2418471533"/>
              </p:ext>
            </p:extLst>
          </p:nvPr>
        </p:nvGraphicFramePr>
        <p:xfrm>
          <a:off x="771519" y="1790743"/>
          <a:ext cx="7511759" cy="3655525"/>
        </p:xfrm>
        <a:graphic>
          <a:graphicData uri="http://schemas.openxmlformats.org/drawingml/2006/table">
            <a:tbl>
              <a:tblPr firstRow="1" bandRow="1">
                <a:tableStyleId>{5C22544A-7EE6-4342-B048-85BDC9FD1C3A}</a:tableStyleId>
              </a:tblPr>
              <a:tblGrid>
                <a:gridCol w="818555">
                  <a:extLst>
                    <a:ext uri="{9D8B030D-6E8A-4147-A177-3AD203B41FA5}">
                      <a16:colId xmlns="" xmlns:a16="http://schemas.microsoft.com/office/drawing/2014/main" val="317295019"/>
                    </a:ext>
                  </a:extLst>
                </a:gridCol>
                <a:gridCol w="2785753">
                  <a:extLst>
                    <a:ext uri="{9D8B030D-6E8A-4147-A177-3AD203B41FA5}">
                      <a16:colId xmlns="" xmlns:a16="http://schemas.microsoft.com/office/drawing/2014/main" val="3033364694"/>
                    </a:ext>
                  </a:extLst>
                </a:gridCol>
                <a:gridCol w="3907451">
                  <a:extLst>
                    <a:ext uri="{9D8B030D-6E8A-4147-A177-3AD203B41FA5}">
                      <a16:colId xmlns="" xmlns:a16="http://schemas.microsoft.com/office/drawing/2014/main" val="4107557729"/>
                    </a:ext>
                  </a:extLst>
                </a:gridCol>
              </a:tblGrid>
              <a:tr h="706250">
                <a:tc>
                  <a:txBody>
                    <a:bodyPr/>
                    <a:lstStyle/>
                    <a:p>
                      <a:pPr algn="ctr"/>
                      <a:r>
                        <a:rPr lang="es-CU" sz="1700" b="1" dirty="0" smtClean="0">
                          <a:solidFill>
                            <a:schemeClr val="tx1"/>
                          </a:solidFill>
                          <a:latin typeface="Arial Narrow" panose="020B0606020202030204" pitchFamily="34" charset="0"/>
                        </a:rPr>
                        <a:t>AÑOS</a:t>
                      </a:r>
                      <a:endParaRPr lang="en-US" sz="17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a:txBody>
                    <a:bodyPr/>
                    <a:lstStyle/>
                    <a:p>
                      <a:pPr algn="ctr"/>
                      <a:r>
                        <a:rPr lang="es-CU" sz="1700" b="1" dirty="0" smtClean="0">
                          <a:solidFill>
                            <a:schemeClr val="tx1"/>
                          </a:solidFill>
                          <a:latin typeface="Arial Narrow" panose="020B0606020202030204" pitchFamily="34" charset="0"/>
                        </a:rPr>
                        <a:t>PLANIFICACIÓN EXAMENES</a:t>
                      </a:r>
                    </a:p>
                  </a:txBody>
                  <a:tcPr marL="68580" marR="68580" marT="34290" marB="34290">
                    <a:solidFill>
                      <a:schemeClr val="accent1">
                        <a:lumMod val="20000"/>
                        <a:lumOff val="80000"/>
                      </a:schemeClr>
                    </a:solidFill>
                  </a:tcPr>
                </a:tc>
                <a:tc>
                  <a:txBody>
                    <a:bodyPr/>
                    <a:lstStyle/>
                    <a:p>
                      <a:pPr algn="ctr"/>
                      <a:r>
                        <a:rPr lang="es-CU" sz="1700" b="1" dirty="0" smtClean="0">
                          <a:solidFill>
                            <a:schemeClr val="tx1"/>
                          </a:solidFill>
                          <a:latin typeface="Arial Narrow" panose="020B0606020202030204" pitchFamily="34" charset="0"/>
                        </a:rPr>
                        <a:t>AJUSTES EXAMENES</a:t>
                      </a:r>
                      <a:endParaRPr lang="en-US" sz="17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223780560"/>
                  </a:ext>
                </a:extLst>
              </a:tr>
              <a:tr h="1392427">
                <a:tc>
                  <a:txBody>
                    <a:bodyPr/>
                    <a:lstStyle/>
                    <a:p>
                      <a:pPr algn="ctr"/>
                      <a:r>
                        <a:rPr lang="es-CU" sz="2000" b="1" dirty="0" smtClean="0">
                          <a:solidFill>
                            <a:schemeClr val="tx1"/>
                          </a:solidFill>
                          <a:latin typeface="Arial Narrow" panose="020B0606020202030204" pitchFamily="34" charset="0"/>
                        </a:rPr>
                        <a:t>1</a:t>
                      </a:r>
                      <a:endParaRPr lang="en-US" sz="2000" b="1" dirty="0">
                        <a:solidFill>
                          <a:schemeClr val="tx1"/>
                        </a:solidFill>
                        <a:latin typeface="Arial Narrow" panose="020B0606020202030204" pitchFamily="34" charset="0"/>
                      </a:endParaRPr>
                    </a:p>
                  </a:txBody>
                  <a:tcPr marL="68580" marR="68580" marT="34290" marB="34290"/>
                </a:tc>
                <a:tc>
                  <a:txBody>
                    <a:bodyPr/>
                    <a:lstStyle/>
                    <a:p>
                      <a:pPr algn="just">
                        <a:lnSpc>
                          <a:spcPct val="100000"/>
                        </a:lnSpc>
                      </a:pPr>
                      <a:r>
                        <a:rPr lang="es-CU" sz="2000" b="1" baseline="0" dirty="0" smtClean="0">
                          <a:solidFill>
                            <a:schemeClr val="tx1"/>
                          </a:solidFill>
                          <a:latin typeface="Arial Narrow" panose="020B0606020202030204" pitchFamily="34" charset="0"/>
                        </a:rPr>
                        <a:t>-Historia de Cuba Básica.</a:t>
                      </a:r>
                    </a:p>
                    <a:p>
                      <a:pPr algn="just">
                        <a:lnSpc>
                          <a:spcPct val="100000"/>
                        </a:lnSpc>
                      </a:pPr>
                      <a:r>
                        <a:rPr lang="es-CU" sz="2000" b="1" baseline="0" dirty="0" smtClean="0">
                          <a:solidFill>
                            <a:schemeClr val="tx1"/>
                          </a:solidFill>
                          <a:latin typeface="Arial Narrow" panose="020B0606020202030204" pitchFamily="34" charset="0"/>
                        </a:rPr>
                        <a:t>-Matemática I. </a:t>
                      </a:r>
                    </a:p>
                    <a:p>
                      <a:pPr algn="just">
                        <a:lnSpc>
                          <a:spcPct val="100000"/>
                        </a:lnSpc>
                      </a:pPr>
                      <a:r>
                        <a:rPr lang="es-CU" sz="2000" b="1" baseline="0" dirty="0" smtClean="0">
                          <a:solidFill>
                            <a:schemeClr val="tx1"/>
                          </a:solidFill>
                          <a:latin typeface="Arial Narrow" panose="020B0606020202030204" pitchFamily="34" charset="0"/>
                        </a:rPr>
                        <a:t>-Matemática Financiera.</a:t>
                      </a:r>
                      <a:endParaRPr lang="en-US" sz="20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2000" b="1" baseline="0" dirty="0" smtClean="0">
                          <a:solidFill>
                            <a:schemeClr val="tx1"/>
                          </a:solidFill>
                          <a:latin typeface="Arial Narrow" panose="020B0606020202030204" pitchFamily="34" charset="0"/>
                        </a:rPr>
                        <a:t>-Matemática I.</a:t>
                      </a:r>
                    </a:p>
                    <a:p>
                      <a:pPr marL="0" indent="0" algn="just">
                        <a:lnSpc>
                          <a:spcPct val="100000"/>
                        </a:lnSpc>
                        <a:buFontTx/>
                        <a:buNone/>
                      </a:pPr>
                      <a:r>
                        <a:rPr lang="es-CU" sz="2000" b="1" baseline="0" dirty="0" smtClean="0">
                          <a:solidFill>
                            <a:schemeClr val="tx1"/>
                          </a:solidFill>
                          <a:latin typeface="Arial Narrow" panose="020B0606020202030204" pitchFamily="34" charset="0"/>
                        </a:rPr>
                        <a:t>-Historia de Cuba Básica</a:t>
                      </a:r>
                    </a:p>
                    <a:p>
                      <a:pPr algn="just">
                        <a:lnSpc>
                          <a:spcPct val="100000"/>
                        </a:lnSpc>
                      </a:pPr>
                      <a:r>
                        <a:rPr lang="es-CU" sz="2000" b="1" baseline="0" dirty="0" smtClean="0">
                          <a:solidFill>
                            <a:schemeClr val="tx1"/>
                          </a:solidFill>
                          <a:latin typeface="Arial Narrow" panose="020B0606020202030204" pitchFamily="34" charset="0"/>
                        </a:rPr>
                        <a:t>-</a:t>
                      </a:r>
                      <a:r>
                        <a:rPr lang="en-US" sz="2000" b="1" baseline="0" dirty="0" smtClean="0">
                          <a:solidFill>
                            <a:schemeClr val="tx1"/>
                          </a:solidFill>
                          <a:latin typeface="Arial Narrow" panose="020B0606020202030204" pitchFamily="34" charset="0"/>
                        </a:rPr>
                        <a:t>Se</a:t>
                      </a:r>
                      <a:r>
                        <a:rPr lang="es-CU" sz="2000" b="1" baseline="0" dirty="0" smtClean="0">
                          <a:solidFill>
                            <a:schemeClr val="tx1"/>
                          </a:solidFill>
                          <a:latin typeface="Arial Narrow" panose="020B0606020202030204" pitchFamily="34" charset="0"/>
                        </a:rPr>
                        <a:t> modifica la forma de evaluación de Matemática Financiera con un Ejercicio integrador.</a:t>
                      </a:r>
                    </a:p>
                  </a:txBody>
                  <a:tcPr marL="68580" marR="68580" marT="34290" marB="34290"/>
                </a:tc>
                <a:extLst>
                  <a:ext uri="{0D108BD9-81ED-4DB2-BD59-A6C34878D82A}">
                    <a16:rowId xmlns="" xmlns:a16="http://schemas.microsoft.com/office/drawing/2014/main" val="3534656429"/>
                  </a:ext>
                </a:extLst>
              </a:tr>
              <a:tr h="1356695">
                <a:tc>
                  <a:txBody>
                    <a:bodyPr/>
                    <a:lstStyle/>
                    <a:p>
                      <a:pPr algn="ctr"/>
                      <a:r>
                        <a:rPr lang="es-CU" sz="1700" b="1" dirty="0" smtClean="0">
                          <a:solidFill>
                            <a:schemeClr val="tx1"/>
                          </a:solidFill>
                          <a:latin typeface="Arial Narrow" panose="020B0606020202030204" pitchFamily="34" charset="0"/>
                        </a:rPr>
                        <a:t>4</a:t>
                      </a:r>
                      <a:endParaRPr lang="en-US" sz="1700" b="1" dirty="0">
                        <a:solidFill>
                          <a:schemeClr val="tx1"/>
                        </a:solidFill>
                        <a:latin typeface="Arial Narrow" panose="020B0606020202030204" pitchFamily="34" charset="0"/>
                      </a:endParaRPr>
                    </a:p>
                  </a:txBody>
                  <a:tcPr marL="68580" marR="68580" marT="34290" marB="34290"/>
                </a:tc>
                <a:tc>
                  <a:txBody>
                    <a:bodyPr/>
                    <a:lstStyle/>
                    <a:p>
                      <a:pPr marL="0" indent="0" algn="just">
                        <a:lnSpc>
                          <a:spcPct val="100000"/>
                        </a:lnSpc>
                        <a:buFontTx/>
                        <a:buNone/>
                      </a:pPr>
                      <a:r>
                        <a:rPr lang="es-CU" sz="1700" b="1" baseline="0" dirty="0" smtClean="0">
                          <a:solidFill>
                            <a:schemeClr val="tx1"/>
                          </a:solidFill>
                          <a:latin typeface="Arial Narrow" panose="020B0606020202030204" pitchFamily="34" charset="0"/>
                        </a:rPr>
                        <a:t>-</a:t>
                      </a:r>
                      <a:r>
                        <a:rPr lang="es-CU" sz="1700" b="1" dirty="0" smtClean="0">
                          <a:solidFill>
                            <a:schemeClr val="tx1"/>
                          </a:solidFill>
                          <a:latin typeface="Arial Narrow" panose="020B0606020202030204" pitchFamily="34" charset="0"/>
                        </a:rPr>
                        <a:t>Micro</a:t>
                      </a:r>
                      <a:r>
                        <a:rPr lang="es-CU" sz="1700" b="1" baseline="0" dirty="0" smtClean="0">
                          <a:solidFill>
                            <a:schemeClr val="tx1"/>
                          </a:solidFill>
                          <a:latin typeface="Arial Narrow" panose="020B0606020202030204" pitchFamily="34" charset="0"/>
                        </a:rPr>
                        <a:t> y Macroeconomía.</a:t>
                      </a:r>
                    </a:p>
                    <a:p>
                      <a:pPr marL="0" indent="0" algn="just">
                        <a:lnSpc>
                          <a:spcPct val="100000"/>
                        </a:lnSpc>
                        <a:buFontTx/>
                        <a:buNone/>
                      </a:pPr>
                      <a:r>
                        <a:rPr lang="es-CU" sz="1700" b="1" baseline="0" dirty="0" smtClean="0">
                          <a:solidFill>
                            <a:schemeClr val="tx1"/>
                          </a:solidFill>
                          <a:latin typeface="Arial Narrow" panose="020B0606020202030204" pitchFamily="34" charset="0"/>
                        </a:rPr>
                        <a:t>-Administración Finanaciera.</a:t>
                      </a:r>
                      <a:endParaRPr lang="en-US" sz="1700" b="1" dirty="0">
                        <a:solidFill>
                          <a:schemeClr val="tx1"/>
                        </a:solidFill>
                        <a:latin typeface="Arial Narrow" panose="020B0606020202030204" pitchFamily="34" charset="0"/>
                      </a:endParaRPr>
                    </a:p>
                  </a:txBody>
                  <a:tcPr marL="68580" marR="68580" marT="34290" marB="34290"/>
                </a:tc>
                <a:tc>
                  <a:txBody>
                    <a:bodyPr/>
                    <a:lstStyle/>
                    <a:p>
                      <a:pPr algn="ctr">
                        <a:lnSpc>
                          <a:spcPct val="100000"/>
                        </a:lnSpc>
                      </a:pPr>
                      <a:r>
                        <a:rPr lang="es-CU" sz="1700" b="1" dirty="0" smtClean="0">
                          <a:solidFill>
                            <a:schemeClr val="tx1"/>
                          </a:solidFill>
                          <a:latin typeface="Arial Narrow" panose="020B0606020202030204" pitchFamily="34" charset="0"/>
                        </a:rPr>
                        <a:t>-</a:t>
                      </a:r>
                      <a:endParaRPr lang="en-US" sz="17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3687144653"/>
                  </a:ext>
                </a:extLst>
              </a:tr>
            </a:tbl>
          </a:graphicData>
        </a:graphic>
      </p:graphicFrame>
      <p:sp>
        <p:nvSpPr>
          <p:cNvPr id="5" name="CuadroTexto 4"/>
          <p:cNvSpPr txBox="1"/>
          <p:nvPr/>
        </p:nvSpPr>
        <p:spPr>
          <a:xfrm>
            <a:off x="3574483" y="346250"/>
            <a:ext cx="4708795"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dirty="0">
                <a:latin typeface="Arial Narrow" panose="020B0606020202030204" pitchFamily="34" charset="0"/>
              </a:rPr>
              <a:t>CARRERA: LIC. EDUCACIÓN. ECONOMÍA (CPE)</a:t>
            </a:r>
            <a:endParaRPr lang="en-US" dirty="0">
              <a:latin typeface="Arial Narrow" panose="020B0606020202030204" pitchFamily="34" charset="0"/>
            </a:endParaRPr>
          </a:p>
        </p:txBody>
      </p:sp>
    </p:spTree>
    <p:extLst>
      <p:ext uri="{BB962C8B-B14F-4D97-AF65-F5344CB8AC3E}">
        <p14:creationId xmlns:p14="http://schemas.microsoft.com/office/powerpoint/2010/main" val="1436202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7 Grupo"/>
          <p:cNvGrpSpPr>
            <a:grpSpLocks/>
          </p:cNvGrpSpPr>
          <p:nvPr/>
        </p:nvGrpSpPr>
        <p:grpSpPr bwMode="auto">
          <a:xfrm>
            <a:off x="0" y="0"/>
            <a:ext cx="9144000" cy="1052513"/>
            <a:chOff x="0" y="0"/>
            <a:chExt cx="9144000" cy="1052513"/>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CuadroTexto 1"/>
          <p:cNvSpPr txBox="1"/>
          <p:nvPr/>
        </p:nvSpPr>
        <p:spPr>
          <a:xfrm>
            <a:off x="406400" y="1352061"/>
            <a:ext cx="8212070" cy="5170646"/>
          </a:xfrm>
          <a:prstGeom prst="rect">
            <a:avLst/>
          </a:prstGeom>
          <a:noFill/>
        </p:spPr>
        <p:txBody>
          <a:bodyPr wrap="square" rtlCol="0">
            <a:spAutoFit/>
          </a:bodyPr>
          <a:lstStyle/>
          <a:p>
            <a:pPr marL="214313" indent="-214313" algn="just">
              <a:lnSpc>
                <a:spcPct val="150000"/>
              </a:lnSpc>
              <a:buFont typeface="Wingdings" panose="05000000000000000000" pitchFamily="2" charset="2"/>
              <a:buChar char="Ø"/>
            </a:pPr>
            <a:r>
              <a:rPr lang="es-ES_tradnl" sz="2000" dirty="0">
                <a:latin typeface="Arial Narrow" panose="020B0606020202030204" pitchFamily="34" charset="0"/>
              </a:rPr>
              <a:t>El ajuste metodológico de las asignaturas del currículo base se realizará considerando los objetivos de año, de las disciplinas y de los colectivos de asignaturas. </a:t>
            </a:r>
          </a:p>
          <a:p>
            <a:pPr marL="214313" indent="-214313" algn="just">
              <a:lnSpc>
                <a:spcPct val="150000"/>
              </a:lnSpc>
              <a:buFont typeface="Wingdings" panose="05000000000000000000" pitchFamily="2" charset="2"/>
              <a:buChar char="Ø"/>
            </a:pPr>
            <a:r>
              <a:rPr lang="es-ES_tradnl" sz="2000" dirty="0">
                <a:latin typeface="Arial Narrow" panose="020B0606020202030204" pitchFamily="34" charset="0"/>
              </a:rPr>
              <a:t>En el caso de la Carrera de Turismo, en el curso 2020 – 2021, la malla curricular está concebida en tres bloques. Por tal razón será necesario utilizar las facultades contenidas en los artículos 88 y 89 de la Resolución no. 2/2018, valorando la posibilidad de modificar el Plan calendario y el Plan de estudio, previa observancia de las indicaciones que emita el MES y la Universidad de Oriente. </a:t>
            </a:r>
          </a:p>
          <a:p>
            <a:pPr marL="214313" indent="-214313" algn="just">
              <a:lnSpc>
                <a:spcPct val="150000"/>
              </a:lnSpc>
              <a:buFont typeface="Wingdings" panose="05000000000000000000" pitchFamily="2" charset="2"/>
              <a:buChar char="Ø"/>
            </a:pPr>
            <a:r>
              <a:rPr lang="es-ES_tradnl" sz="2000" dirty="0">
                <a:latin typeface="Arial Narrow" panose="020B0606020202030204" pitchFamily="34" charset="0"/>
              </a:rPr>
              <a:t>La propuesta final del Plan del proceso docente que se aplicará en cada tipo de curso se presentará por el coordinador del colectivo de la carrera al decano de la facultad correspondiente, para su aprobación por el rector. </a:t>
            </a:r>
          </a:p>
        </p:txBody>
      </p:sp>
      <p:sp>
        <p:nvSpPr>
          <p:cNvPr id="3" name="CuadroTexto 2"/>
          <p:cNvSpPr txBox="1"/>
          <p:nvPr/>
        </p:nvSpPr>
        <p:spPr>
          <a:xfrm>
            <a:off x="3083386" y="229820"/>
            <a:ext cx="5815915" cy="646331"/>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dirty="0">
                <a:latin typeface="Arial Narrow" panose="020B0606020202030204" pitchFamily="34" charset="0"/>
              </a:rPr>
              <a:t>INDICACIONES PARA</a:t>
            </a:r>
            <a:r>
              <a:rPr lang="es-MX" dirty="0">
                <a:latin typeface="Arial Narrow" panose="020B0606020202030204" pitchFamily="34" charset="0"/>
              </a:rPr>
              <a:t> INICIO EL CURSO ACADÉMICO 2020 - 2021</a:t>
            </a:r>
            <a:endParaRPr lang="en-US" dirty="0">
              <a:latin typeface="Arial Narrow" panose="020B0606020202030204" pitchFamily="34" charset="0"/>
            </a:endParaRPr>
          </a:p>
        </p:txBody>
      </p:sp>
    </p:spTree>
    <p:extLst>
      <p:ext uri="{BB962C8B-B14F-4D97-AF65-F5344CB8AC3E}">
        <p14:creationId xmlns:p14="http://schemas.microsoft.com/office/powerpoint/2010/main" val="2963432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875489984"/>
              </p:ext>
            </p:extLst>
          </p:nvPr>
        </p:nvGraphicFramePr>
        <p:xfrm>
          <a:off x="722812" y="400409"/>
          <a:ext cx="7974185" cy="6045200"/>
        </p:xfrm>
        <a:graphic>
          <a:graphicData uri="http://schemas.openxmlformats.org/drawingml/2006/table">
            <a:tbl>
              <a:tblPr firstRow="1" firstCol="1" bandRow="1">
                <a:tableStyleId>{5C22544A-7EE6-4342-B048-85BDC9FD1C3A}</a:tableStyleId>
              </a:tblPr>
              <a:tblGrid>
                <a:gridCol w="4395897">
                  <a:extLst>
                    <a:ext uri="{9D8B030D-6E8A-4147-A177-3AD203B41FA5}">
                      <a16:colId xmlns="" xmlns:a16="http://schemas.microsoft.com/office/drawing/2014/main" val="1213640935"/>
                    </a:ext>
                  </a:extLst>
                </a:gridCol>
                <a:gridCol w="446872">
                  <a:extLst>
                    <a:ext uri="{9D8B030D-6E8A-4147-A177-3AD203B41FA5}">
                      <a16:colId xmlns="" xmlns:a16="http://schemas.microsoft.com/office/drawing/2014/main" val="2948360850"/>
                    </a:ext>
                  </a:extLst>
                </a:gridCol>
                <a:gridCol w="446872">
                  <a:extLst>
                    <a:ext uri="{9D8B030D-6E8A-4147-A177-3AD203B41FA5}">
                      <a16:colId xmlns="" xmlns:a16="http://schemas.microsoft.com/office/drawing/2014/main" val="4158413645"/>
                    </a:ext>
                  </a:extLst>
                </a:gridCol>
                <a:gridCol w="447700">
                  <a:extLst>
                    <a:ext uri="{9D8B030D-6E8A-4147-A177-3AD203B41FA5}">
                      <a16:colId xmlns="" xmlns:a16="http://schemas.microsoft.com/office/drawing/2014/main" val="771352422"/>
                    </a:ext>
                  </a:extLst>
                </a:gridCol>
                <a:gridCol w="447700">
                  <a:extLst>
                    <a:ext uri="{9D8B030D-6E8A-4147-A177-3AD203B41FA5}">
                      <a16:colId xmlns="" xmlns:a16="http://schemas.microsoft.com/office/drawing/2014/main" val="358638160"/>
                    </a:ext>
                  </a:extLst>
                </a:gridCol>
                <a:gridCol w="446872">
                  <a:extLst>
                    <a:ext uri="{9D8B030D-6E8A-4147-A177-3AD203B41FA5}">
                      <a16:colId xmlns="" xmlns:a16="http://schemas.microsoft.com/office/drawing/2014/main" val="4130074483"/>
                    </a:ext>
                  </a:extLst>
                </a:gridCol>
                <a:gridCol w="446872">
                  <a:extLst>
                    <a:ext uri="{9D8B030D-6E8A-4147-A177-3AD203B41FA5}">
                      <a16:colId xmlns="" xmlns:a16="http://schemas.microsoft.com/office/drawing/2014/main" val="2829350671"/>
                    </a:ext>
                  </a:extLst>
                </a:gridCol>
                <a:gridCol w="447700">
                  <a:extLst>
                    <a:ext uri="{9D8B030D-6E8A-4147-A177-3AD203B41FA5}">
                      <a16:colId xmlns="" xmlns:a16="http://schemas.microsoft.com/office/drawing/2014/main" val="366784820"/>
                    </a:ext>
                  </a:extLst>
                </a:gridCol>
                <a:gridCol w="447700">
                  <a:extLst>
                    <a:ext uri="{9D8B030D-6E8A-4147-A177-3AD203B41FA5}">
                      <a16:colId xmlns="" xmlns:a16="http://schemas.microsoft.com/office/drawing/2014/main" val="709022977"/>
                    </a:ext>
                  </a:extLst>
                </a:gridCol>
              </a:tblGrid>
              <a:tr h="309688">
                <a:tc rowSpan="2">
                  <a:txBody>
                    <a:bodyPr/>
                    <a:lstStyle/>
                    <a:p>
                      <a:pPr algn="ctr">
                        <a:lnSpc>
                          <a:spcPts val="2800"/>
                        </a:lnSpc>
                        <a:spcAft>
                          <a:spcPts val="0"/>
                        </a:spcAft>
                      </a:pPr>
                      <a:r>
                        <a:rPr lang="es-MX" sz="2000" dirty="0">
                          <a:solidFill>
                            <a:schemeClr val="tx1"/>
                          </a:solidFill>
                          <a:effectLst/>
                          <a:latin typeface="Arial Narrow" panose="020B0606020202030204" pitchFamily="34" charset="0"/>
                        </a:rPr>
                        <a:t>CULMINACIÓN DE ESTUDIOS </a:t>
                      </a:r>
                      <a:endParaRPr lang="es-MX" sz="2000" dirty="0" smtClean="0">
                        <a:solidFill>
                          <a:schemeClr val="tx1"/>
                        </a:solidFill>
                        <a:effectLst/>
                        <a:latin typeface="Arial Narrow" panose="020B0606020202030204" pitchFamily="34" charset="0"/>
                      </a:endParaRPr>
                    </a:p>
                    <a:p>
                      <a:pPr algn="ctr">
                        <a:lnSpc>
                          <a:spcPts val="2800"/>
                        </a:lnSpc>
                        <a:spcAft>
                          <a:spcPts val="0"/>
                        </a:spcAft>
                      </a:pPr>
                      <a:r>
                        <a:rPr lang="es-MX" sz="2000" dirty="0" smtClean="0">
                          <a:solidFill>
                            <a:schemeClr val="tx1"/>
                          </a:solidFill>
                          <a:effectLst/>
                          <a:latin typeface="Arial Narrow" panose="020B0606020202030204" pitchFamily="34" charset="0"/>
                        </a:rPr>
                        <a:t> </a:t>
                      </a:r>
                      <a:r>
                        <a:rPr lang="es-MX" sz="2000" dirty="0">
                          <a:solidFill>
                            <a:schemeClr val="tx1"/>
                          </a:solidFill>
                          <a:effectLst/>
                          <a:latin typeface="Arial Narrow" panose="020B0606020202030204" pitchFamily="34" charset="0"/>
                        </a:rPr>
                        <a:t>(AÑOS TERMINALES)</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gridSpan="8">
                  <a:txBody>
                    <a:bodyPr/>
                    <a:lstStyle/>
                    <a:p>
                      <a:pPr algn="ctr">
                        <a:lnSpc>
                          <a:spcPts val="2800"/>
                        </a:lnSpc>
                        <a:spcAft>
                          <a:spcPts val="0"/>
                        </a:spcAft>
                      </a:pPr>
                      <a:r>
                        <a:rPr lang="es-MX" sz="2000" dirty="0">
                          <a:solidFill>
                            <a:srgbClr val="002060"/>
                          </a:solidFill>
                          <a:effectLst/>
                          <a:latin typeface="Arial Narrow" panose="020B0606020202030204" pitchFamily="34" charset="0"/>
                        </a:rPr>
                        <a:t>SEMANAS</a:t>
                      </a:r>
                      <a:endParaRPr lang="es-MX" sz="20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767718344"/>
                  </a:ext>
                </a:extLst>
              </a:tr>
              <a:tr h="309688">
                <a:tc vMerge="1">
                  <a:txBody>
                    <a:bodyPr/>
                    <a:lstStyle/>
                    <a:p>
                      <a:endParaRPr lang="es-MX"/>
                    </a:p>
                  </a:txBody>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1</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2</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3</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4</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5</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6</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7</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8</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extLst>
                  <a:ext uri="{0D108BD9-81ED-4DB2-BD59-A6C34878D82A}">
                    <a16:rowId xmlns="" xmlns:a16="http://schemas.microsoft.com/office/drawing/2014/main" val="2006615623"/>
                  </a:ext>
                </a:extLst>
              </a:tr>
              <a:tr h="533400">
                <a:tc>
                  <a:txBody>
                    <a:bodyPr/>
                    <a:lstStyle/>
                    <a:p>
                      <a:pPr algn="just">
                        <a:lnSpc>
                          <a:spcPts val="2800"/>
                        </a:lnSpc>
                        <a:spcAft>
                          <a:spcPts val="0"/>
                        </a:spcAft>
                      </a:pPr>
                      <a:r>
                        <a:rPr lang="es-MX" sz="2000" b="0" dirty="0">
                          <a:solidFill>
                            <a:schemeClr val="tx1"/>
                          </a:solidFill>
                          <a:effectLst/>
                          <a:latin typeface="Arial Narrow" panose="020B0606020202030204" pitchFamily="34" charset="0"/>
                        </a:rPr>
                        <a:t>CLASES DE ASIGNATURAS  DEL SEGUNDO SEMESTRE</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3379009923"/>
                  </a:ext>
                </a:extLst>
              </a:tr>
              <a:tr h="309688">
                <a:tc>
                  <a:txBody>
                    <a:bodyPr/>
                    <a:lstStyle/>
                    <a:p>
                      <a:pPr algn="just">
                        <a:lnSpc>
                          <a:spcPts val="2800"/>
                        </a:lnSpc>
                        <a:spcAft>
                          <a:spcPts val="0"/>
                        </a:spcAft>
                      </a:pPr>
                      <a:r>
                        <a:rPr lang="es-MX" sz="2000" b="0" dirty="0">
                          <a:solidFill>
                            <a:schemeClr val="tx1"/>
                          </a:solidFill>
                          <a:effectLst/>
                          <a:latin typeface="Arial Narrow" panose="020B0606020202030204" pitchFamily="34" charset="0"/>
                        </a:rPr>
                        <a:t>Evaluación final de las asignaturas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608395622"/>
                  </a:ext>
                </a:extLst>
              </a:tr>
              <a:tr h="536312">
                <a:tc>
                  <a:txBody>
                    <a:bodyPr/>
                    <a:lstStyle/>
                    <a:p>
                      <a:pPr algn="just">
                        <a:lnSpc>
                          <a:spcPts val="2800"/>
                        </a:lnSpc>
                        <a:spcAft>
                          <a:spcPts val="0"/>
                        </a:spcAft>
                      </a:pPr>
                      <a:r>
                        <a:rPr lang="es-MX" sz="2000" b="0" dirty="0">
                          <a:solidFill>
                            <a:schemeClr val="tx1"/>
                          </a:solidFill>
                          <a:effectLst/>
                          <a:latin typeface="Arial Narrow" panose="020B0606020202030204" pitchFamily="34" charset="0"/>
                        </a:rPr>
                        <a:t>Exámenes extraordinarios de fin de curso (1er y 2do semestre)</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621572453"/>
                  </a:ext>
                </a:extLst>
              </a:tr>
              <a:tr h="533400">
                <a:tc>
                  <a:txBody>
                    <a:bodyPr/>
                    <a:lstStyle/>
                    <a:p>
                      <a:pPr algn="just">
                        <a:lnSpc>
                          <a:spcPts val="2800"/>
                        </a:lnSpc>
                        <a:spcAft>
                          <a:spcPts val="0"/>
                        </a:spcAft>
                      </a:pPr>
                      <a:r>
                        <a:rPr lang="es-MX" sz="2000" b="0" dirty="0">
                          <a:solidFill>
                            <a:schemeClr val="tx1"/>
                          </a:solidFill>
                          <a:effectLst/>
                          <a:latin typeface="Arial Narrow" panose="020B0606020202030204" pitchFamily="34" charset="0"/>
                        </a:rPr>
                        <a:t>Preparación de la culminación de </a:t>
                      </a:r>
                      <a:r>
                        <a:rPr lang="es-MX" sz="2000" b="0" dirty="0" smtClean="0">
                          <a:solidFill>
                            <a:schemeClr val="tx1"/>
                          </a:solidFill>
                          <a:effectLst/>
                          <a:latin typeface="Arial Narrow" panose="020B0606020202030204" pitchFamily="34" charset="0"/>
                        </a:rPr>
                        <a:t>estudios (todas las modalidades)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3111955284"/>
                  </a:ext>
                </a:extLst>
              </a:tr>
              <a:tr h="309688">
                <a:tc>
                  <a:txBody>
                    <a:bodyPr/>
                    <a:lstStyle/>
                    <a:p>
                      <a:pPr marL="342900" lvl="0" indent="-342900" algn="just">
                        <a:lnSpc>
                          <a:spcPts val="2800"/>
                        </a:lnSpc>
                        <a:spcAft>
                          <a:spcPts val="0"/>
                        </a:spcAft>
                        <a:buFont typeface="Symbol" panose="05050102010706020507" pitchFamily="18" charset="2"/>
                        <a:buChar char=""/>
                      </a:pPr>
                      <a:r>
                        <a:rPr lang="es-MX" sz="2000" b="0" dirty="0">
                          <a:solidFill>
                            <a:schemeClr val="tx1"/>
                          </a:solidFill>
                          <a:effectLst/>
                          <a:latin typeface="Arial Narrow" panose="020B0606020202030204" pitchFamily="34" charset="0"/>
                        </a:rPr>
                        <a:t>Autopreparación de cada estudiante</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828631144"/>
                  </a:ext>
                </a:extLst>
              </a:tr>
              <a:tr h="309688">
                <a:tc>
                  <a:txBody>
                    <a:bodyPr/>
                    <a:lstStyle/>
                    <a:p>
                      <a:pPr marL="342900" lvl="0" indent="-342900" algn="just">
                        <a:lnSpc>
                          <a:spcPts val="2800"/>
                        </a:lnSpc>
                        <a:spcAft>
                          <a:spcPts val="0"/>
                        </a:spcAft>
                        <a:buFont typeface="Symbol" panose="05050102010706020507" pitchFamily="18" charset="2"/>
                        <a:buChar char=""/>
                      </a:pPr>
                      <a:r>
                        <a:rPr lang="es-MX" sz="2000" b="0" dirty="0">
                          <a:solidFill>
                            <a:schemeClr val="tx1"/>
                          </a:solidFill>
                          <a:effectLst/>
                          <a:latin typeface="Arial Narrow" panose="020B0606020202030204" pitchFamily="34" charset="0"/>
                        </a:rPr>
                        <a:t>Consultas, tutorías, conferencias panorámicas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982154514"/>
                  </a:ext>
                </a:extLst>
              </a:tr>
              <a:tr h="309688">
                <a:tc>
                  <a:txBody>
                    <a:bodyPr/>
                    <a:lstStyle/>
                    <a:p>
                      <a:pPr marL="342900" lvl="0" indent="-342900" algn="just">
                        <a:lnSpc>
                          <a:spcPts val="2800"/>
                        </a:lnSpc>
                        <a:spcAft>
                          <a:spcPts val="0"/>
                        </a:spcAft>
                        <a:buFont typeface="Symbol" panose="05050102010706020507" pitchFamily="18" charset="2"/>
                        <a:buChar char=""/>
                      </a:pPr>
                      <a:r>
                        <a:rPr lang="es-MX" sz="2000" b="0" dirty="0">
                          <a:solidFill>
                            <a:schemeClr val="tx1"/>
                          </a:solidFill>
                          <a:effectLst/>
                          <a:latin typeface="Arial Narrow" panose="020B0606020202030204" pitchFamily="34" charset="0"/>
                        </a:rPr>
                        <a:t>Culminación del informe escrito</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719211349"/>
                  </a:ext>
                </a:extLst>
              </a:tr>
              <a:tr h="536416">
                <a:tc>
                  <a:txBody>
                    <a:bodyPr/>
                    <a:lstStyle/>
                    <a:p>
                      <a:pPr marL="342900" lvl="0" indent="-342900" algn="just">
                        <a:lnSpc>
                          <a:spcPts val="2800"/>
                        </a:lnSpc>
                        <a:spcAft>
                          <a:spcPts val="0"/>
                        </a:spcAft>
                        <a:buFont typeface="Symbol" panose="05050102010706020507" pitchFamily="18" charset="2"/>
                        <a:buChar char=""/>
                      </a:pPr>
                      <a:r>
                        <a:rPr lang="es-MX" sz="2000" b="0" dirty="0">
                          <a:solidFill>
                            <a:schemeClr val="tx1"/>
                          </a:solidFill>
                          <a:effectLst/>
                          <a:latin typeface="Arial Narrow" panose="020B0606020202030204" pitchFamily="34" charset="0"/>
                        </a:rPr>
                        <a:t>Entrega del trabajo escrito (digital o manuscrito a tinta</a:t>
                      </a:r>
                      <a:r>
                        <a:rPr lang="es-MX" sz="2000" b="0" dirty="0" smtClean="0">
                          <a:solidFill>
                            <a:schemeClr val="tx1"/>
                          </a:solidFill>
                          <a:effectLst/>
                          <a:latin typeface="Arial Narrow" panose="020B0606020202030204" pitchFamily="34" charset="0"/>
                        </a:rPr>
                        <a:t>)</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75787843"/>
                  </a:ext>
                </a:extLst>
              </a:tr>
              <a:tr h="533400">
                <a:tc>
                  <a:txBody>
                    <a:bodyPr/>
                    <a:lstStyle/>
                    <a:p>
                      <a:pPr algn="just">
                        <a:lnSpc>
                          <a:spcPts val="2800"/>
                        </a:lnSpc>
                        <a:spcAft>
                          <a:spcPts val="0"/>
                        </a:spcAft>
                      </a:pPr>
                      <a:r>
                        <a:rPr lang="es-MX" sz="2000" b="0" dirty="0">
                          <a:solidFill>
                            <a:schemeClr val="tx1"/>
                          </a:solidFill>
                          <a:effectLst/>
                          <a:latin typeface="Arial Narrow" panose="020B0606020202030204" pitchFamily="34" charset="0"/>
                        </a:rPr>
                        <a:t>Realización de los ejercicios de culminación de estudios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140902631"/>
                  </a:ext>
                </a:extLst>
              </a:tr>
            </a:tbl>
          </a:graphicData>
        </a:graphic>
      </p:graphicFrame>
    </p:spTree>
    <p:extLst>
      <p:ext uri="{BB962C8B-B14F-4D97-AF65-F5344CB8AC3E}">
        <p14:creationId xmlns:p14="http://schemas.microsoft.com/office/powerpoint/2010/main" val="2200766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617871245"/>
              </p:ext>
            </p:extLst>
          </p:nvPr>
        </p:nvGraphicFramePr>
        <p:xfrm>
          <a:off x="642619" y="470446"/>
          <a:ext cx="7783828" cy="5695748"/>
        </p:xfrm>
        <a:graphic>
          <a:graphicData uri="http://schemas.openxmlformats.org/drawingml/2006/table">
            <a:tbl>
              <a:tblPr firstRow="1" firstCol="1" bandRow="1">
                <a:tableStyleId>{5C22544A-7EE6-4342-B048-85BDC9FD1C3A}</a:tableStyleId>
              </a:tblPr>
              <a:tblGrid>
                <a:gridCol w="4290960">
                  <a:extLst>
                    <a:ext uri="{9D8B030D-6E8A-4147-A177-3AD203B41FA5}">
                      <a16:colId xmlns="" xmlns:a16="http://schemas.microsoft.com/office/drawing/2014/main" val="1213640935"/>
                    </a:ext>
                  </a:extLst>
                </a:gridCol>
                <a:gridCol w="436205">
                  <a:extLst>
                    <a:ext uri="{9D8B030D-6E8A-4147-A177-3AD203B41FA5}">
                      <a16:colId xmlns="" xmlns:a16="http://schemas.microsoft.com/office/drawing/2014/main" val="2948360850"/>
                    </a:ext>
                  </a:extLst>
                </a:gridCol>
                <a:gridCol w="436205">
                  <a:extLst>
                    <a:ext uri="{9D8B030D-6E8A-4147-A177-3AD203B41FA5}">
                      <a16:colId xmlns="" xmlns:a16="http://schemas.microsoft.com/office/drawing/2014/main" val="4158413645"/>
                    </a:ext>
                  </a:extLst>
                </a:gridCol>
                <a:gridCol w="437012">
                  <a:extLst>
                    <a:ext uri="{9D8B030D-6E8A-4147-A177-3AD203B41FA5}">
                      <a16:colId xmlns="" xmlns:a16="http://schemas.microsoft.com/office/drawing/2014/main" val="771352422"/>
                    </a:ext>
                  </a:extLst>
                </a:gridCol>
                <a:gridCol w="437012">
                  <a:extLst>
                    <a:ext uri="{9D8B030D-6E8A-4147-A177-3AD203B41FA5}">
                      <a16:colId xmlns="" xmlns:a16="http://schemas.microsoft.com/office/drawing/2014/main" val="358638160"/>
                    </a:ext>
                  </a:extLst>
                </a:gridCol>
                <a:gridCol w="436205">
                  <a:extLst>
                    <a:ext uri="{9D8B030D-6E8A-4147-A177-3AD203B41FA5}">
                      <a16:colId xmlns="" xmlns:a16="http://schemas.microsoft.com/office/drawing/2014/main" val="4130074483"/>
                    </a:ext>
                  </a:extLst>
                </a:gridCol>
                <a:gridCol w="436205">
                  <a:extLst>
                    <a:ext uri="{9D8B030D-6E8A-4147-A177-3AD203B41FA5}">
                      <a16:colId xmlns="" xmlns:a16="http://schemas.microsoft.com/office/drawing/2014/main" val="2829350671"/>
                    </a:ext>
                  </a:extLst>
                </a:gridCol>
                <a:gridCol w="437012">
                  <a:extLst>
                    <a:ext uri="{9D8B030D-6E8A-4147-A177-3AD203B41FA5}">
                      <a16:colId xmlns="" xmlns:a16="http://schemas.microsoft.com/office/drawing/2014/main" val="366784820"/>
                    </a:ext>
                  </a:extLst>
                </a:gridCol>
                <a:gridCol w="437012">
                  <a:extLst>
                    <a:ext uri="{9D8B030D-6E8A-4147-A177-3AD203B41FA5}">
                      <a16:colId xmlns="" xmlns:a16="http://schemas.microsoft.com/office/drawing/2014/main" val="709022977"/>
                    </a:ext>
                  </a:extLst>
                </a:gridCol>
              </a:tblGrid>
              <a:tr h="357137">
                <a:tc rowSpan="2">
                  <a:txBody>
                    <a:bodyPr/>
                    <a:lstStyle/>
                    <a:p>
                      <a:pPr algn="ctr">
                        <a:lnSpc>
                          <a:spcPts val="2800"/>
                        </a:lnSpc>
                        <a:spcAft>
                          <a:spcPts val="0"/>
                        </a:spcAft>
                      </a:pPr>
                      <a:r>
                        <a:rPr lang="es-MX" sz="2000" b="1" dirty="0">
                          <a:solidFill>
                            <a:schemeClr val="tx1"/>
                          </a:solidFill>
                          <a:effectLst/>
                          <a:latin typeface="Arial Narrow" panose="020B0606020202030204" pitchFamily="34" charset="0"/>
                        </a:rPr>
                        <a:t>CULMINACIÓN DE ESTUDIOS </a:t>
                      </a:r>
                      <a:endParaRPr lang="es-MX" sz="2000" b="1" dirty="0" smtClean="0">
                        <a:solidFill>
                          <a:schemeClr val="tx1"/>
                        </a:solidFill>
                        <a:effectLst/>
                        <a:latin typeface="Arial Narrow" panose="020B0606020202030204" pitchFamily="34" charset="0"/>
                      </a:endParaRPr>
                    </a:p>
                    <a:p>
                      <a:pPr algn="ctr">
                        <a:lnSpc>
                          <a:spcPts val="2800"/>
                        </a:lnSpc>
                        <a:spcAft>
                          <a:spcPts val="0"/>
                        </a:spcAft>
                      </a:pPr>
                      <a:r>
                        <a:rPr lang="es-MX" sz="2000" b="1" dirty="0" smtClean="0">
                          <a:solidFill>
                            <a:schemeClr val="tx1"/>
                          </a:solidFill>
                          <a:effectLst/>
                          <a:latin typeface="Arial Narrow" panose="020B0606020202030204" pitchFamily="34" charset="0"/>
                        </a:rPr>
                        <a:t> </a:t>
                      </a:r>
                      <a:r>
                        <a:rPr lang="es-MX" sz="2000" b="1" dirty="0">
                          <a:solidFill>
                            <a:schemeClr val="tx1"/>
                          </a:solidFill>
                          <a:effectLst/>
                          <a:latin typeface="Arial Narrow" panose="020B0606020202030204" pitchFamily="34" charset="0"/>
                        </a:rPr>
                        <a:t>(AÑOS TERMINALES)</a:t>
                      </a:r>
                      <a:endParaRPr lang="es-MX" sz="20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gridSpan="8">
                  <a:txBody>
                    <a:bodyPr/>
                    <a:lstStyle/>
                    <a:p>
                      <a:pPr algn="ctr">
                        <a:lnSpc>
                          <a:spcPts val="2800"/>
                        </a:lnSpc>
                        <a:spcAft>
                          <a:spcPts val="0"/>
                        </a:spcAft>
                      </a:pPr>
                      <a:r>
                        <a:rPr lang="es-MX" sz="2000" dirty="0">
                          <a:solidFill>
                            <a:srgbClr val="002060"/>
                          </a:solidFill>
                          <a:effectLst/>
                          <a:latin typeface="Arial Narrow" panose="020B0606020202030204" pitchFamily="34" charset="0"/>
                        </a:rPr>
                        <a:t>SEMANAS</a:t>
                      </a:r>
                      <a:endParaRPr lang="es-MX" sz="20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767718344"/>
                  </a:ext>
                </a:extLst>
              </a:tr>
              <a:tr h="357137">
                <a:tc vMerge="1">
                  <a:txBody>
                    <a:bodyPr/>
                    <a:lstStyle/>
                    <a:p>
                      <a:endParaRPr lang="es-MX"/>
                    </a:p>
                  </a:txBody>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1</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2</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3</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4</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5</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6</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7</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ts val="2800"/>
                        </a:lnSpc>
                        <a:spcAft>
                          <a:spcPts val="0"/>
                        </a:spcAft>
                      </a:pPr>
                      <a:r>
                        <a:rPr lang="es-MX" sz="2000" b="1" dirty="0">
                          <a:solidFill>
                            <a:srgbClr val="002060"/>
                          </a:solidFill>
                          <a:effectLst/>
                          <a:latin typeface="Arial Narrow" panose="020B0606020202030204" pitchFamily="34" charset="0"/>
                        </a:rPr>
                        <a:t>8</a:t>
                      </a:r>
                      <a:endParaRPr lang="es-MX" sz="20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006615623"/>
                  </a:ext>
                </a:extLst>
              </a:tr>
              <a:tr h="609116">
                <a:tc>
                  <a:txBody>
                    <a:bodyPr/>
                    <a:lstStyle/>
                    <a:p>
                      <a:pPr algn="just">
                        <a:lnSpc>
                          <a:spcPts val="2800"/>
                        </a:lnSpc>
                        <a:spcAft>
                          <a:spcPts val="0"/>
                        </a:spcAft>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Selección</a:t>
                      </a:r>
                      <a:r>
                        <a:rPr lang="es-MX" sz="20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 los estudiantes integrales de carreras y facultades. FEU</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3379009923"/>
                  </a:ext>
                </a:extLst>
              </a:tr>
              <a:tr h="357137">
                <a:tc>
                  <a:txBody>
                    <a:bodyPr/>
                    <a:lstStyle/>
                    <a:p>
                      <a:pPr algn="just">
                        <a:lnSpc>
                          <a:spcPts val="2800"/>
                        </a:lnSpc>
                        <a:spcAft>
                          <a:spcPts val="0"/>
                        </a:spcAft>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Aprobación  de integrales de la UO. FEU</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608395622"/>
                  </a:ext>
                </a:extLst>
              </a:tr>
              <a:tr h="618484">
                <a:tc>
                  <a:txBody>
                    <a:bodyPr/>
                    <a:lstStyle/>
                    <a:p>
                      <a:pPr algn="just">
                        <a:lnSpc>
                          <a:spcPts val="2800"/>
                        </a:lnSpc>
                        <a:spcAft>
                          <a:spcPts val="0"/>
                        </a:spcAft>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Asambleas de evaluaciones integrales en cada carrera. FEU</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621572453"/>
                  </a:ext>
                </a:extLst>
              </a:tr>
              <a:tr h="1066800">
                <a:tc>
                  <a:txBody>
                    <a:bodyPr/>
                    <a:lstStyle/>
                    <a:p>
                      <a:pPr marL="0" marR="0" indent="0" algn="just" defTabSz="914400" rtl="0" eaLnBrk="1" fontAlgn="auto" latinLnBrk="0" hangingPunct="1">
                        <a:lnSpc>
                          <a:spcPts val="2800"/>
                        </a:lnSpc>
                        <a:spcBef>
                          <a:spcPts val="0"/>
                        </a:spcBef>
                        <a:spcAft>
                          <a:spcPts val="0"/>
                        </a:spcAft>
                        <a:buClrTx/>
                        <a:buSzTx/>
                        <a:buFontTx/>
                        <a:buNone/>
                        <a:tabLst/>
                        <a:defRPr/>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Asambleas de discusión  de la</a:t>
                      </a:r>
                      <a:r>
                        <a:rPr lang="es-MX" sz="2000" b="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formación continua para la </a:t>
                      </a: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etapa de preparación para el empleo en cada carrera, con la presencia de los empleadores.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3111955284"/>
                  </a:ext>
                </a:extLst>
              </a:tr>
              <a:tr h="609116">
                <a:tc>
                  <a:txBody>
                    <a:bodyPr/>
                    <a:lstStyle/>
                    <a:p>
                      <a:pPr marL="0" lvl="0" indent="0" algn="just">
                        <a:lnSpc>
                          <a:spcPts val="2800"/>
                        </a:lnSpc>
                        <a:spcAft>
                          <a:spcPts val="0"/>
                        </a:spcAft>
                        <a:buFont typeface="Symbol" panose="05050102010706020507" pitchFamily="18" charset="2"/>
                        <a:buNone/>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Acto de graduación de la UO (Títulos de Oro, Premios al Mérito Científico, Integrales)</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828631144"/>
                  </a:ext>
                </a:extLst>
              </a:tr>
              <a:tr h="357137">
                <a:tc>
                  <a:txBody>
                    <a:bodyPr/>
                    <a:lstStyle/>
                    <a:p>
                      <a:pPr marL="0" lvl="0" indent="0" algn="just">
                        <a:lnSpc>
                          <a:spcPts val="2800"/>
                        </a:lnSpc>
                        <a:spcAft>
                          <a:spcPts val="0"/>
                        </a:spcAft>
                        <a:buFont typeface="Symbol" panose="05050102010706020507" pitchFamily="18" charset="2"/>
                        <a:buNone/>
                      </a:pPr>
                      <a:r>
                        <a:rPr lang="es-MX" sz="2000" b="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Actos de graduación de las Facultades y CUM</a:t>
                      </a:r>
                      <a:endParaRPr lang="es-MX" sz="20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latin typeface="Arial Narrow" panose="020B0606020202030204" pitchFamily="34" charset="0"/>
                        </a:rPr>
                        <a:t> </a:t>
                      </a:r>
                      <a:endParaRPr lang="es-MX" sz="20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 xmlns:a16="http://schemas.microsoft.com/office/drawing/2014/main" val="2982154514"/>
                  </a:ext>
                </a:extLst>
              </a:tr>
              <a:tr h="357137">
                <a:tc>
                  <a:txBody>
                    <a:bodyPr/>
                    <a:lstStyle/>
                    <a:p>
                      <a:pPr marL="0" lvl="0" indent="0" algn="just" defTabSz="914400" rtl="0" eaLnBrk="1" latinLnBrk="0" hangingPunct="1">
                        <a:lnSpc>
                          <a:spcPts val="2800"/>
                        </a:lnSpc>
                        <a:spcAft>
                          <a:spcPts val="0"/>
                        </a:spcAft>
                        <a:buFont typeface="Symbol" panose="05050102010706020507" pitchFamily="18" charset="2"/>
                        <a:buNone/>
                      </a:pPr>
                      <a:r>
                        <a:rPr lang="es-MX" sz="2000" b="0" kern="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Presentación en la ubicación laboral</a:t>
                      </a:r>
                      <a:endParaRPr lang="es-MX" sz="2000" b="0" kern="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bg1"/>
                    </a:solidFill>
                  </a:tcPr>
                </a:tc>
                <a:tc>
                  <a:txBody>
                    <a:bodyPr/>
                    <a:lstStyle/>
                    <a:p>
                      <a:pPr marL="0" algn="just" defTabSz="914400" rtl="0" eaLnBrk="1" latinLnBrk="0" hangingPunct="1">
                        <a:lnSpc>
                          <a:spcPts val="2800"/>
                        </a:lnSpc>
                        <a:spcAft>
                          <a:spcPts val="0"/>
                        </a:spcAft>
                      </a:pPr>
                      <a:endParaRPr lang="es-MX" sz="2000" b="1"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marL="0" algn="just" defTabSz="914400" rtl="0" eaLnBrk="1" latinLnBrk="0" hangingPunct="1">
                        <a:lnSpc>
                          <a:spcPts val="2800"/>
                        </a:lnSpc>
                        <a:spcAft>
                          <a:spcPts val="0"/>
                        </a:spcAft>
                      </a:pPr>
                      <a:endParaRPr lang="es-MX" sz="2000" b="1"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rgbClr val="00B0F0"/>
                    </a:solidFill>
                  </a:tcPr>
                </a:tc>
                <a:extLst>
                  <a:ext uri="{0D108BD9-81ED-4DB2-BD59-A6C34878D82A}">
                    <a16:rowId xmlns="" xmlns:a16="http://schemas.microsoft.com/office/drawing/2014/main" val="719211349"/>
                  </a:ext>
                </a:extLst>
              </a:tr>
            </a:tbl>
          </a:graphicData>
        </a:graphic>
      </p:graphicFrame>
    </p:spTree>
    <p:extLst>
      <p:ext uri="{BB962C8B-B14F-4D97-AF65-F5344CB8AC3E}">
        <p14:creationId xmlns:p14="http://schemas.microsoft.com/office/powerpoint/2010/main" val="1598255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466315322"/>
              </p:ext>
            </p:extLst>
          </p:nvPr>
        </p:nvGraphicFramePr>
        <p:xfrm>
          <a:off x="1226714" y="1378843"/>
          <a:ext cx="7167093" cy="5154203"/>
        </p:xfrm>
        <a:graphic>
          <a:graphicData uri="http://schemas.openxmlformats.org/drawingml/2006/table">
            <a:tbl>
              <a:tblPr/>
              <a:tblGrid>
                <a:gridCol w="2908077">
                  <a:extLst>
                    <a:ext uri="{9D8B030D-6E8A-4147-A177-3AD203B41FA5}">
                      <a16:colId xmlns="" xmlns:a16="http://schemas.microsoft.com/office/drawing/2014/main" val="20000"/>
                    </a:ext>
                  </a:extLst>
                </a:gridCol>
                <a:gridCol w="1006854">
                  <a:extLst>
                    <a:ext uri="{9D8B030D-6E8A-4147-A177-3AD203B41FA5}">
                      <a16:colId xmlns="" xmlns:a16="http://schemas.microsoft.com/office/drawing/2014/main" val="20001"/>
                    </a:ext>
                  </a:extLst>
                </a:gridCol>
                <a:gridCol w="1006854">
                  <a:extLst>
                    <a:ext uri="{9D8B030D-6E8A-4147-A177-3AD203B41FA5}">
                      <a16:colId xmlns="" xmlns:a16="http://schemas.microsoft.com/office/drawing/2014/main" val="20002"/>
                    </a:ext>
                  </a:extLst>
                </a:gridCol>
                <a:gridCol w="1122654">
                  <a:extLst>
                    <a:ext uri="{9D8B030D-6E8A-4147-A177-3AD203B41FA5}">
                      <a16:colId xmlns="" xmlns:a16="http://schemas.microsoft.com/office/drawing/2014/main" val="20003"/>
                    </a:ext>
                  </a:extLst>
                </a:gridCol>
                <a:gridCol w="1122654">
                  <a:extLst>
                    <a:ext uri="{9D8B030D-6E8A-4147-A177-3AD203B41FA5}">
                      <a16:colId xmlns="" xmlns:a16="http://schemas.microsoft.com/office/drawing/2014/main" val="20004"/>
                    </a:ext>
                  </a:extLst>
                </a:gridCol>
              </a:tblGrid>
              <a:tr h="323876">
                <a:tc rowSpan="2">
                  <a:txBody>
                    <a:bodyPr/>
                    <a:lstStyle/>
                    <a:p>
                      <a:pPr>
                        <a:lnSpc>
                          <a:spcPct val="115000"/>
                        </a:lnSpc>
                        <a:spcAft>
                          <a:spcPts val="0"/>
                        </a:spcAft>
                      </a:pPr>
                      <a:r>
                        <a:rPr lang="es-ES" sz="2000" dirty="0">
                          <a:latin typeface="Calibri"/>
                          <a:ea typeface="Calibri"/>
                          <a:cs typeface="Times New Roman"/>
                        </a:rPr>
                        <a:t>Carrera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2000" dirty="0">
                          <a:latin typeface="Calibri"/>
                          <a:ea typeface="Calibri"/>
                          <a:cs typeface="Times New Roman"/>
                        </a:rPr>
                        <a:t>Tipo de curso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r>
                        <a:rPr lang="es-ES" sz="2000">
                          <a:latin typeface="Calibri"/>
                          <a:ea typeface="Calibri"/>
                          <a:cs typeface="Times New Roman"/>
                        </a:rPr>
                        <a:t>Tipo de curso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extLst>
                  <a:ext uri="{0D108BD9-81ED-4DB2-BD59-A6C34878D82A}">
                    <a16:rowId xmlns="" xmlns:a16="http://schemas.microsoft.com/office/drawing/2014/main" val="10000"/>
                  </a:ext>
                </a:extLst>
              </a:tr>
              <a:tr h="323876">
                <a:tc vMerge="1">
                  <a:txBody>
                    <a:bodyPr/>
                    <a:lstStyle/>
                    <a:p>
                      <a:endParaRPr lang="es-ES"/>
                    </a:p>
                  </a:txBody>
                  <a:tcPr/>
                </a:tc>
                <a:tc gridSpan="2">
                  <a:txBody>
                    <a:bodyPr/>
                    <a:lstStyle/>
                    <a:p>
                      <a:pPr algn="ctr">
                        <a:lnSpc>
                          <a:spcPct val="115000"/>
                        </a:lnSpc>
                        <a:spcAft>
                          <a:spcPts val="0"/>
                        </a:spcAft>
                      </a:pPr>
                      <a:r>
                        <a:rPr lang="es-ES" sz="2000" dirty="0">
                          <a:latin typeface="Calibri"/>
                          <a:ea typeface="Calibri"/>
                          <a:cs typeface="Times New Roman"/>
                        </a:rPr>
                        <a:t>Matricula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r>
                        <a:rPr lang="es-ES" sz="2000" dirty="0">
                          <a:latin typeface="Calibri"/>
                          <a:ea typeface="Calibri"/>
                          <a:cs typeface="Times New Roman"/>
                        </a:rPr>
                        <a:t>Matricula</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extLst>
                  <a:ext uri="{0D108BD9-81ED-4DB2-BD59-A6C34878D82A}">
                    <a16:rowId xmlns="" xmlns:a16="http://schemas.microsoft.com/office/drawing/2014/main" val="10001"/>
                  </a:ext>
                </a:extLst>
              </a:tr>
              <a:tr h="411515">
                <a:tc>
                  <a:txBody>
                    <a:bodyPr/>
                    <a:lstStyle/>
                    <a:p>
                      <a:pPr>
                        <a:lnSpc>
                          <a:spcPct val="115000"/>
                        </a:lnSpc>
                        <a:spcAft>
                          <a:spcPts val="0"/>
                        </a:spcAft>
                      </a:pPr>
                      <a:r>
                        <a:rPr lang="es-ES" sz="2000" dirty="0" smtClean="0">
                          <a:latin typeface="Calibri"/>
                          <a:ea typeface="Calibri"/>
                          <a:cs typeface="Times New Roman"/>
                        </a:rPr>
                        <a:t>Licenciatura</a:t>
                      </a:r>
                      <a:r>
                        <a:rPr lang="es-ES" sz="2000" baseline="0" dirty="0" smtClean="0">
                          <a:latin typeface="Calibri"/>
                          <a:ea typeface="Calibri"/>
                          <a:cs typeface="Times New Roman"/>
                        </a:rPr>
                        <a:t> en Economía </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C D</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166</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a:latin typeface="Calibri"/>
                          <a:ea typeface="Calibri"/>
                          <a:cs typeface="Times New Roman"/>
                        </a:rPr>
                        <a:t>CPE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dirty="0" smtClean="0">
                          <a:latin typeface="Calibri"/>
                          <a:ea typeface="Calibri"/>
                          <a:cs typeface="Times New Roman"/>
                        </a:rPr>
                        <a:t>225</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647753">
                <a:tc>
                  <a:txBody>
                    <a:bodyPr/>
                    <a:lstStyle/>
                    <a:p>
                      <a:pPr>
                        <a:lnSpc>
                          <a:spcPct val="115000"/>
                        </a:lnSpc>
                        <a:spcAft>
                          <a:spcPts val="0"/>
                        </a:spcAft>
                      </a:pPr>
                      <a:r>
                        <a:rPr lang="es-ES" sz="2000" dirty="0">
                          <a:latin typeface="Calibri"/>
                          <a:ea typeface="Calibri"/>
                          <a:cs typeface="Times New Roman"/>
                        </a:rPr>
                        <a:t> </a:t>
                      </a:r>
                      <a:r>
                        <a:rPr lang="es-ES" sz="2000" dirty="0" smtClean="0">
                          <a:latin typeface="Calibri"/>
                          <a:ea typeface="Calibri"/>
                          <a:cs typeface="Times New Roman"/>
                        </a:rPr>
                        <a:t>Licenciatura</a:t>
                      </a:r>
                      <a:r>
                        <a:rPr lang="es-ES" sz="2000" baseline="0" dirty="0" smtClean="0">
                          <a:latin typeface="Calibri"/>
                          <a:ea typeface="Calibri"/>
                          <a:cs typeface="Times New Roman"/>
                        </a:rPr>
                        <a:t> en Contabilidad y Finanzas </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C D</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mn-lt"/>
                          <a:ea typeface="Calibri"/>
                          <a:cs typeface="Times New Roman"/>
                        </a:rPr>
                        <a:t>176</a:t>
                      </a:r>
                    </a:p>
                    <a:p>
                      <a:pPr algn="ctr">
                        <a:lnSpc>
                          <a:spcPct val="115000"/>
                        </a:lnSpc>
                        <a:spcAft>
                          <a:spcPts val="0"/>
                        </a:spcAft>
                      </a:pP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a:latin typeface="Calibri"/>
                          <a:ea typeface="Calibri"/>
                          <a:cs typeface="Times New Roman"/>
                        </a:rPr>
                        <a:t>CPE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dirty="0" smtClean="0">
                          <a:latin typeface="Calibri"/>
                          <a:ea typeface="Calibri"/>
                          <a:cs typeface="Times New Roman"/>
                        </a:rPr>
                        <a:t>232</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647753">
                <a:tc>
                  <a:txBody>
                    <a:bodyPr/>
                    <a:lstStyle/>
                    <a:p>
                      <a:pPr>
                        <a:lnSpc>
                          <a:spcPct val="115000"/>
                        </a:lnSpc>
                        <a:spcAft>
                          <a:spcPts val="0"/>
                        </a:spcAft>
                      </a:pPr>
                      <a:r>
                        <a:rPr lang="es-ES" sz="2000" dirty="0" smtClean="0">
                          <a:latin typeface="Calibri"/>
                          <a:ea typeface="Calibri"/>
                          <a:cs typeface="Times New Roman"/>
                        </a:rPr>
                        <a:t>Licenciatura</a:t>
                      </a:r>
                      <a:r>
                        <a:rPr lang="es-ES" sz="2000" baseline="0" dirty="0" smtClean="0">
                          <a:latin typeface="Calibri"/>
                          <a:ea typeface="Calibri"/>
                          <a:cs typeface="Times New Roman"/>
                        </a:rPr>
                        <a:t> </a:t>
                      </a:r>
                      <a:r>
                        <a:rPr lang="es-ES" sz="2000" dirty="0" smtClean="0">
                          <a:latin typeface="Calibri"/>
                          <a:ea typeface="Calibri"/>
                          <a:cs typeface="Times New Roman"/>
                        </a:rPr>
                        <a:t> Educación.</a:t>
                      </a:r>
                      <a:r>
                        <a:rPr lang="es-ES" sz="2000" baseline="0" dirty="0" smtClean="0">
                          <a:latin typeface="Calibri"/>
                          <a:ea typeface="Calibri"/>
                          <a:cs typeface="Times New Roman"/>
                        </a:rPr>
                        <a:t> Economía </a:t>
                      </a:r>
                      <a:r>
                        <a:rPr lang="es-ES" sz="2000" dirty="0" smtClean="0">
                          <a:latin typeface="Calibri"/>
                          <a:ea typeface="Calibri"/>
                          <a:cs typeface="Times New Roman"/>
                        </a:rPr>
                        <a:t> </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C D</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84</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a:latin typeface="Calibri"/>
                          <a:ea typeface="Calibri"/>
                          <a:cs typeface="Times New Roman"/>
                        </a:rPr>
                        <a:t>CPE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dirty="0" smtClean="0">
                          <a:latin typeface="Calibri"/>
                          <a:ea typeface="Calibri"/>
                          <a:cs typeface="Times New Roman"/>
                        </a:rPr>
                        <a:t>27</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647753">
                <a:tc>
                  <a:txBody>
                    <a:bodyPr/>
                    <a:lstStyle/>
                    <a:p>
                      <a:pPr>
                        <a:lnSpc>
                          <a:spcPct val="115000"/>
                        </a:lnSpc>
                        <a:spcAft>
                          <a:spcPts val="0"/>
                        </a:spcAft>
                      </a:pPr>
                      <a:r>
                        <a:rPr lang="es-ES" sz="2000" dirty="0" smtClean="0">
                          <a:latin typeface="+mn-lt"/>
                          <a:ea typeface="Calibri"/>
                          <a:cs typeface="Times New Roman"/>
                        </a:rPr>
                        <a:t>Licenciatura en</a:t>
                      </a:r>
                      <a:r>
                        <a:rPr lang="es-ES" sz="2000" baseline="0" dirty="0" smtClean="0">
                          <a:latin typeface="+mn-lt"/>
                          <a:ea typeface="Calibri"/>
                          <a:cs typeface="Times New Roman"/>
                        </a:rPr>
                        <a:t> Turismo </a:t>
                      </a:r>
                      <a:r>
                        <a:rPr lang="es-ES" sz="2000" dirty="0" smtClean="0">
                          <a:latin typeface="+mn-lt"/>
                          <a:ea typeface="Calibri"/>
                          <a:cs typeface="Times New Roman"/>
                        </a:rPr>
                        <a:t> </a:t>
                      </a:r>
                    </a:p>
                    <a:p>
                      <a:pPr>
                        <a:lnSpc>
                          <a:spcPct val="115000"/>
                        </a:lnSpc>
                        <a:spcAft>
                          <a:spcPts val="0"/>
                        </a:spcAft>
                      </a:pP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2000" smtClean="0">
                          <a:latin typeface="+mn-lt"/>
                          <a:ea typeface="Calibri"/>
                          <a:cs typeface="Times New Roman"/>
                        </a:rPr>
                        <a:t>C D              42</a:t>
                      </a:r>
                      <a:endParaRPr lang="es-ES" sz="2000" dirty="0" smtClean="0">
                        <a:latin typeface="+mn-lt"/>
                        <a:ea typeface="Calibri"/>
                        <a:cs typeface="Times New Roman"/>
                      </a:endParaRPr>
                    </a:p>
                    <a:p>
                      <a:pPr algn="ctr">
                        <a:lnSpc>
                          <a:spcPct val="115000"/>
                        </a:lnSpc>
                        <a:spcAft>
                          <a:spcPts val="0"/>
                        </a:spcAft>
                      </a:pP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2000" dirty="0" smtClean="0">
                          <a:latin typeface="Calibri"/>
                          <a:ea typeface="Calibri"/>
                          <a:cs typeface="Times New Roman"/>
                        </a:rPr>
                        <a:t>CPE</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dirty="0" smtClean="0">
                          <a:latin typeface="Calibri"/>
                          <a:ea typeface="Calibri"/>
                          <a:cs typeface="Times New Roman"/>
                        </a:rPr>
                        <a:t>250</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97162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kumimoji="0" lang="es-ES" sz="2000" b="1" i="0" u="none" strike="noStrike" kern="1200" cap="none" spc="0" normalizeH="0" baseline="0" noProof="0" dirty="0" smtClean="0">
                          <a:ln>
                            <a:noFill/>
                          </a:ln>
                          <a:solidFill>
                            <a:prstClr val="black"/>
                          </a:solidFill>
                          <a:effectLst/>
                          <a:uLnTx/>
                          <a:uFillTx/>
                          <a:latin typeface="+mn-lt"/>
                          <a:ea typeface="Calibri"/>
                          <a:cs typeface="Times New Roman"/>
                        </a:rPr>
                        <a:t>Licenciatura en Contabilidad y Finanzas </a:t>
                      </a:r>
                      <a:endParaRPr lang="es-ES" sz="2000" b="1" dirty="0" smtClean="0">
                        <a:latin typeface="+mn-lt"/>
                        <a:ea typeface="Calibri"/>
                        <a:cs typeface="Times New Roman"/>
                      </a:endParaRPr>
                    </a:p>
                    <a:p>
                      <a:pPr>
                        <a:lnSpc>
                          <a:spcPct val="115000"/>
                        </a:lnSpc>
                        <a:spcAft>
                          <a:spcPts val="0"/>
                        </a:spcAft>
                      </a:pPr>
                      <a:endParaRPr lang="es-ES" sz="2000" b="1"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2000" b="1" dirty="0" smtClean="0">
                          <a:latin typeface="+mn-lt"/>
                          <a:ea typeface="Calibri"/>
                          <a:cs typeface="Times New Roman"/>
                        </a:rPr>
                        <a:t>CAD 163 </a:t>
                      </a:r>
                    </a:p>
                    <a:p>
                      <a:pPr marL="0" marR="0" indent="0" algn="ctr" defTabSz="914400" rtl="0" eaLnBrk="1" fontAlgn="auto" latinLnBrk="0" hangingPunct="1">
                        <a:lnSpc>
                          <a:spcPct val="115000"/>
                        </a:lnSpc>
                        <a:spcBef>
                          <a:spcPts val="0"/>
                        </a:spcBef>
                        <a:spcAft>
                          <a:spcPts val="0"/>
                        </a:spcAft>
                        <a:buClrTx/>
                        <a:buSzTx/>
                        <a:buFontTx/>
                        <a:buNone/>
                        <a:tabLst/>
                        <a:defRPr/>
                      </a:pPr>
                      <a:endParaRPr lang="es-ES" sz="2000" b="1"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23876">
                <a:tc>
                  <a:txBody>
                    <a:bodyPr/>
                    <a:lstStyle/>
                    <a:p>
                      <a:pPr>
                        <a:lnSpc>
                          <a:spcPct val="115000"/>
                        </a:lnSpc>
                        <a:spcAft>
                          <a:spcPts val="0"/>
                        </a:spcAft>
                      </a:pPr>
                      <a:r>
                        <a:rPr lang="es-ES" sz="2000">
                          <a:latin typeface="Calibri"/>
                          <a:ea typeface="Calibri"/>
                          <a:cs typeface="Times New Roman"/>
                        </a:rPr>
                        <a:t>Total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smtClean="0">
                          <a:latin typeface="Calibri"/>
                          <a:ea typeface="Calibri"/>
                          <a:cs typeface="Times New Roman"/>
                        </a:rPr>
                        <a:t>C D</a:t>
                      </a:r>
                      <a:r>
                        <a:rPr lang="es-ES" sz="2000" dirty="0" smtClean="0">
                          <a:latin typeface="Calibri"/>
                          <a:ea typeface="Calibri"/>
                          <a:cs typeface="Calibri"/>
                        </a:rPr>
                        <a:t>    468</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2000" dirty="0">
                        <a:solidFill>
                          <a:srgbClr val="FF0000"/>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2000" dirty="0">
                          <a:latin typeface="Calibri"/>
                          <a:ea typeface="Calibri"/>
                          <a:cs typeface="Calibri"/>
                        </a:rPr>
                        <a:t> </a:t>
                      </a:r>
                      <a:r>
                        <a:rPr lang="es-ES" sz="2000" dirty="0">
                          <a:latin typeface="Calibri"/>
                          <a:ea typeface="Calibri"/>
                          <a:cs typeface="Times New Roman"/>
                        </a:rPr>
                        <a:t>CPE</a:t>
                      </a:r>
                      <a:r>
                        <a:rPr lang="es-ES" sz="2000" dirty="0">
                          <a:latin typeface="Calibri"/>
                          <a:ea typeface="Calibri"/>
                          <a:cs typeface="Calibri"/>
                        </a:rPr>
                        <a:t>    </a:t>
                      </a:r>
                      <a:r>
                        <a:rPr lang="es-ES" sz="2000" dirty="0" smtClean="0">
                          <a:latin typeface="Calibri"/>
                          <a:ea typeface="Calibri"/>
                          <a:cs typeface="Calibri"/>
                        </a:rPr>
                        <a:t>734       </a:t>
                      </a:r>
                      <a:endParaRPr lang="es-ES" sz="2000" dirty="0">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2000" dirty="0">
                        <a:solidFill>
                          <a:srgbClr val="FF0000"/>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23876">
                <a:tc>
                  <a:txBody>
                    <a:bodyPr/>
                    <a:lstStyle/>
                    <a:p>
                      <a:pPr>
                        <a:lnSpc>
                          <a:spcPct val="115000"/>
                        </a:lnSpc>
                        <a:spcAft>
                          <a:spcPts val="0"/>
                        </a:spcAft>
                      </a:pPr>
                      <a:r>
                        <a:rPr lang="es-ES" sz="2000">
                          <a:latin typeface="Calibri"/>
                          <a:ea typeface="Calibri"/>
                          <a:cs typeface="Times New Roman"/>
                        </a:rPr>
                        <a:t>Total Facultad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s-ES" sz="2000" dirty="0">
                          <a:latin typeface="Calibri"/>
                          <a:ea typeface="Calibri"/>
                          <a:cs typeface="Calibri"/>
                        </a:rPr>
                        <a:t> </a:t>
                      </a:r>
                      <a:r>
                        <a:rPr lang="es-ES" sz="2000" dirty="0" smtClean="0">
                          <a:solidFill>
                            <a:srgbClr val="FF0000"/>
                          </a:solidFill>
                          <a:latin typeface="Calibri"/>
                          <a:ea typeface="Calibri"/>
                          <a:cs typeface="Calibri"/>
                        </a:rPr>
                        <a:t>1365</a:t>
                      </a:r>
                      <a:endParaRPr lang="es-ES" sz="2000" dirty="0">
                        <a:solidFill>
                          <a:srgbClr val="FF0000"/>
                        </a:solidFill>
                        <a:latin typeface="Calibri"/>
                        <a:ea typeface="Calibri"/>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 xmlns:a16="http://schemas.microsoft.com/office/drawing/2014/main" val="10008"/>
                  </a:ext>
                </a:extLst>
              </a:tr>
            </a:tbl>
          </a:graphicData>
        </a:graphic>
      </p:graphicFrame>
      <p:cxnSp>
        <p:nvCxnSpPr>
          <p:cNvPr id="3" name="Conector recto 2"/>
          <p:cNvCxnSpPr/>
          <p:nvPr/>
        </p:nvCxnSpPr>
        <p:spPr>
          <a:xfrm flipH="1">
            <a:off x="5129011" y="3726019"/>
            <a:ext cx="19319" cy="1661375"/>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7 Grupo"/>
          <p:cNvGrpSpPr>
            <a:grpSpLocks/>
          </p:cNvGrpSpPr>
          <p:nvPr/>
        </p:nvGrpSpPr>
        <p:grpSpPr bwMode="auto">
          <a:xfrm>
            <a:off x="0" y="0"/>
            <a:ext cx="9144000" cy="1052513"/>
            <a:chOff x="0" y="0"/>
            <a:chExt cx="9144000" cy="1052513"/>
          </a:xfrm>
        </p:grpSpPr>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D:\Diseño\power point\Sin títul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CuadroTexto 13"/>
          <p:cNvSpPr txBox="1"/>
          <p:nvPr/>
        </p:nvSpPr>
        <p:spPr>
          <a:xfrm>
            <a:off x="3232595" y="302953"/>
            <a:ext cx="5280337"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smtClean="0">
                <a:latin typeface="Arial Narrow" panose="020B0606020202030204" pitchFamily="34" charset="0"/>
              </a:rPr>
              <a:t>MATRÍCULA POR TIPO DE CURSO</a:t>
            </a:r>
            <a:endParaRPr lang="en-US" b="1" dirty="0">
              <a:latin typeface="Arial Narrow" panose="020B0606020202030204" pitchFamily="34" charset="0"/>
            </a:endParaRPr>
          </a:p>
        </p:txBody>
      </p:sp>
    </p:spTree>
    <p:extLst>
      <p:ext uri="{BB962C8B-B14F-4D97-AF65-F5344CB8AC3E}">
        <p14:creationId xmlns:p14="http://schemas.microsoft.com/office/powerpoint/2010/main" val="3944598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1946654" y="1178703"/>
          <a:ext cx="5250693" cy="3774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4" descr="images-17.jpe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168758" y="1192300"/>
            <a:ext cx="5973366"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a:spLocks noChangeArrowheads="1"/>
          </p:cNvSpPr>
          <p:nvPr/>
        </p:nvSpPr>
        <p:spPr bwMode="auto">
          <a:xfrm>
            <a:off x="4449136" y="2853223"/>
            <a:ext cx="4305878" cy="300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es-ES" altLang="es-MX" sz="2100" b="1" dirty="0">
                <a:latin typeface="Arial" panose="020B0604020202020204" pitchFamily="34" charset="0"/>
              </a:rPr>
              <a:t>Integral</a:t>
            </a:r>
          </a:p>
          <a:p>
            <a:pPr algn="ctr" eaLnBrk="1" hangingPunct="1">
              <a:spcBef>
                <a:spcPct val="0"/>
              </a:spcBef>
              <a:buClrTx/>
              <a:buSzTx/>
              <a:buFontTx/>
              <a:buNone/>
            </a:pPr>
            <a:r>
              <a:rPr lang="es-ES" altLang="es-MX" sz="2100" b="1" dirty="0">
                <a:latin typeface="Arial" panose="020B0604020202020204" pitchFamily="34" charset="0"/>
              </a:rPr>
              <a:t>Preparado</a:t>
            </a:r>
          </a:p>
          <a:p>
            <a:pPr algn="ctr" eaLnBrk="1" hangingPunct="1">
              <a:spcBef>
                <a:spcPct val="0"/>
              </a:spcBef>
              <a:buClrTx/>
              <a:buSzTx/>
              <a:buFontTx/>
              <a:buNone/>
            </a:pPr>
            <a:r>
              <a:rPr lang="es-ES" altLang="es-MX" sz="2100" b="1" dirty="0">
                <a:latin typeface="Arial" panose="020B0604020202020204" pitchFamily="34" charset="0"/>
              </a:rPr>
              <a:t>Instruido</a:t>
            </a:r>
          </a:p>
          <a:p>
            <a:pPr algn="ctr" eaLnBrk="1" hangingPunct="1">
              <a:spcBef>
                <a:spcPct val="0"/>
              </a:spcBef>
              <a:buClrTx/>
              <a:buSzTx/>
              <a:buFontTx/>
              <a:buNone/>
            </a:pPr>
            <a:r>
              <a:rPr lang="es-ES" altLang="es-MX" sz="2100" b="1" dirty="0">
                <a:latin typeface="Arial" panose="020B0604020202020204" pitchFamily="34" charset="0"/>
              </a:rPr>
              <a:t>Culto</a:t>
            </a:r>
          </a:p>
          <a:p>
            <a:pPr algn="ctr" eaLnBrk="1" hangingPunct="1">
              <a:spcBef>
                <a:spcPct val="0"/>
              </a:spcBef>
              <a:buClrTx/>
              <a:buSzTx/>
              <a:buFontTx/>
              <a:buNone/>
            </a:pPr>
            <a:r>
              <a:rPr lang="es-ES" altLang="es-MX" sz="2100" b="1" dirty="0">
                <a:latin typeface="Arial" panose="020B0604020202020204" pitchFamily="34" charset="0"/>
              </a:rPr>
              <a:t> Carácter definido</a:t>
            </a:r>
          </a:p>
          <a:p>
            <a:pPr algn="ctr" eaLnBrk="1" hangingPunct="1">
              <a:spcBef>
                <a:spcPct val="0"/>
              </a:spcBef>
              <a:buClrTx/>
              <a:buSzTx/>
              <a:buFontTx/>
              <a:buNone/>
            </a:pPr>
            <a:r>
              <a:rPr lang="es-ES" altLang="es-MX" sz="2100" b="1" dirty="0">
                <a:latin typeface="Arial" panose="020B0604020202020204" pitchFamily="34" charset="0"/>
              </a:rPr>
              <a:t>Sensible</a:t>
            </a:r>
          </a:p>
          <a:p>
            <a:pPr algn="ctr" eaLnBrk="1" hangingPunct="1">
              <a:spcBef>
                <a:spcPct val="0"/>
              </a:spcBef>
              <a:buClrTx/>
              <a:buSzTx/>
              <a:buFontTx/>
              <a:buNone/>
            </a:pPr>
            <a:r>
              <a:rPr lang="es-ES" altLang="es-MX" sz="2100" b="1" dirty="0">
                <a:latin typeface="Arial" panose="020B0604020202020204" pitchFamily="34" charset="0"/>
              </a:rPr>
              <a:t>Humano</a:t>
            </a:r>
          </a:p>
          <a:p>
            <a:pPr algn="ctr" eaLnBrk="1" hangingPunct="1">
              <a:spcBef>
                <a:spcPct val="0"/>
              </a:spcBef>
              <a:buClrTx/>
              <a:buSzTx/>
              <a:buFontTx/>
              <a:buNone/>
            </a:pPr>
            <a:r>
              <a:rPr lang="es-ES" altLang="es-MX" sz="2100" b="1" dirty="0">
                <a:solidFill>
                  <a:schemeClr val="accent5">
                    <a:lumMod val="50000"/>
                  </a:schemeClr>
                </a:solidFill>
                <a:latin typeface="Arial" panose="020B0604020202020204" pitchFamily="34" charset="0"/>
              </a:rPr>
              <a:t>Atemperado a su tiempo  y Condiciones </a:t>
            </a:r>
          </a:p>
        </p:txBody>
      </p:sp>
      <p:pic>
        <p:nvPicPr>
          <p:cNvPr id="5" name="Picture 6" descr="D:\Diseño\power point\Sin título-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872808"/>
      </p:ext>
    </p:extLst>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13694" y="1430858"/>
            <a:ext cx="7691906" cy="5062861"/>
          </a:xfrm>
          <a:prstGeom prst="rect">
            <a:avLst/>
          </a:prstGeom>
          <a:noFill/>
        </p:spPr>
        <p:txBody>
          <a:bodyPr wrap="square" rtlCol="0">
            <a:spAutoFit/>
          </a:bodyPr>
          <a:lstStyle/>
          <a:p>
            <a:pPr marL="257175" indent="-257175" algn="just">
              <a:lnSpc>
                <a:spcPct val="114000"/>
              </a:lnSpc>
              <a:buFont typeface="Wingdings" panose="05000000000000000000" pitchFamily="2" charset="2"/>
              <a:buChar char="Ø"/>
            </a:pPr>
            <a:r>
              <a:rPr lang="es-ES_tradnl" sz="1900" dirty="0">
                <a:latin typeface="Arial Narrow" panose="020B0606020202030204" pitchFamily="34" charset="0"/>
              </a:rPr>
              <a:t>Serán eximidos del Ejercicio de culminación de estudio, los estudiantes que obtengan Títulos de Oro, Premio Merito Científico y   los integrales de las Carreras.</a:t>
            </a:r>
          </a:p>
          <a:p>
            <a:pPr marL="257175" indent="-257175" algn="just">
              <a:lnSpc>
                <a:spcPct val="114000"/>
              </a:lnSpc>
              <a:buFont typeface="Wingdings" panose="05000000000000000000" pitchFamily="2" charset="2"/>
              <a:buChar char="Ø"/>
            </a:pPr>
            <a:r>
              <a:rPr lang="es-MX" sz="1900" dirty="0">
                <a:latin typeface="Arial Narrow" panose="020B0606020202030204" pitchFamily="34" charset="0"/>
              </a:rPr>
              <a:t>Los estudiantes que realizaran el examen estatal el mismo se aplicara en la quinta semana luego de la incorporación teniendo en cuenta que ya los mismos han definido las disciplinas a examinar.</a:t>
            </a:r>
          </a:p>
          <a:p>
            <a:pPr marL="257175" indent="-257175" algn="just">
              <a:lnSpc>
                <a:spcPct val="114000"/>
              </a:lnSpc>
              <a:buFont typeface="Wingdings" panose="05000000000000000000" pitchFamily="2" charset="2"/>
              <a:buChar char="Ø"/>
            </a:pPr>
            <a:r>
              <a:rPr lang="es-ES_tradnl" sz="1900" dirty="0">
                <a:latin typeface="Arial Narrow" panose="020B0606020202030204" pitchFamily="34" charset="0"/>
              </a:rPr>
              <a:t>En el caso del cuarto año de la carrera de Licenciatura en Educación. Economía en la primera semana del curso cierran las asignaturas, en la segunda semana los exámenes finales y en la tercera exámenes extraordinarios y de fin de curso.   </a:t>
            </a:r>
          </a:p>
          <a:p>
            <a:pPr marL="257175" indent="-257175" algn="just">
              <a:lnSpc>
                <a:spcPct val="114000"/>
              </a:lnSpc>
              <a:buFont typeface="Wingdings" panose="05000000000000000000" pitchFamily="2" charset="2"/>
              <a:buChar char="Ø"/>
            </a:pPr>
            <a:r>
              <a:rPr lang="es-MX" sz="1900" dirty="0">
                <a:latin typeface="Arial Narrow" panose="020B0606020202030204" pitchFamily="34" charset="0"/>
              </a:rPr>
              <a:t>Se recepcionarán a partir de la tercera semana  los trabajos en soporte digital o manuscritos siempre cumpliendo con las normas establecidas para un ejercicio de esta naturaleza.</a:t>
            </a:r>
          </a:p>
          <a:p>
            <a:pPr marL="257175" indent="-257175" algn="just">
              <a:lnSpc>
                <a:spcPct val="114000"/>
              </a:lnSpc>
              <a:buFont typeface="Wingdings" panose="05000000000000000000" pitchFamily="2" charset="2"/>
              <a:buChar char="Ø"/>
            </a:pPr>
            <a:r>
              <a:rPr lang="es-ES_tradnl" sz="1900" dirty="0">
                <a:latin typeface="Arial Narrow" panose="020B0606020202030204" pitchFamily="34" charset="0"/>
              </a:rPr>
              <a:t>Se conformarán tribunales por las diferentes áreas del conocimiento, los cuales  determinar, teniendo en cuenta la calidad del trabajo, la pertinencia de su defensa.</a:t>
            </a:r>
          </a:p>
          <a:p>
            <a:pPr marL="257175" indent="-257175" algn="just">
              <a:lnSpc>
                <a:spcPct val="114000"/>
              </a:lnSpc>
              <a:buFont typeface="Wingdings" panose="05000000000000000000" pitchFamily="2" charset="2"/>
              <a:buChar char="Ø"/>
            </a:pPr>
            <a:endParaRPr lang="es-ES_tradnl" sz="1900" dirty="0">
              <a:latin typeface="Arial Narrow" panose="020B0606020202030204" pitchFamily="34" charset="0"/>
            </a:endParaRPr>
          </a:p>
        </p:txBody>
      </p:sp>
      <p:grpSp>
        <p:nvGrpSpPr>
          <p:cNvPr id="6" name="7 Grupo"/>
          <p:cNvGrpSpPr>
            <a:grpSpLocks/>
          </p:cNvGrpSpPr>
          <p:nvPr/>
        </p:nvGrpSpPr>
        <p:grpSpPr bwMode="auto">
          <a:xfrm>
            <a:off x="0" y="-937"/>
            <a:ext cx="9144000" cy="1052513"/>
            <a:chOff x="0" y="0"/>
            <a:chExt cx="9144000" cy="1052513"/>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CuadroTexto 8"/>
          <p:cNvSpPr txBox="1"/>
          <p:nvPr/>
        </p:nvSpPr>
        <p:spPr>
          <a:xfrm>
            <a:off x="2923503" y="341590"/>
            <a:ext cx="5975797"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smtClean="0">
                <a:latin typeface="Arial Narrow" panose="020B0606020202030204" pitchFamily="34" charset="0"/>
              </a:rPr>
              <a:t>PRECISIONES PARA </a:t>
            </a:r>
            <a:r>
              <a:rPr lang="es-CU" b="1" dirty="0">
                <a:latin typeface="Arial Narrow" panose="020B0606020202030204" pitchFamily="34" charset="0"/>
              </a:rPr>
              <a:t>LA CULMINACIÓN DE ESTUDIOS</a:t>
            </a:r>
            <a:endParaRPr lang="en-US" b="1" dirty="0">
              <a:latin typeface="Arial Narrow" panose="020B0606020202030204" pitchFamily="34" charset="0"/>
            </a:endParaRPr>
          </a:p>
        </p:txBody>
      </p:sp>
    </p:spTree>
    <p:extLst>
      <p:ext uri="{BB962C8B-B14F-4D97-AF65-F5344CB8AC3E}">
        <p14:creationId xmlns:p14="http://schemas.microsoft.com/office/powerpoint/2010/main" val="2467488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255629811"/>
              </p:ext>
            </p:extLst>
          </p:nvPr>
        </p:nvGraphicFramePr>
        <p:xfrm>
          <a:off x="985738" y="304904"/>
          <a:ext cx="7253165" cy="6087134"/>
        </p:xfrm>
        <a:graphic>
          <a:graphicData uri="http://schemas.openxmlformats.org/drawingml/2006/table">
            <a:tbl>
              <a:tblPr firstRow="1" firstCol="1" bandRow="1">
                <a:tableStyleId>{5C22544A-7EE6-4342-B048-85BDC9FD1C3A}</a:tableStyleId>
              </a:tblPr>
              <a:tblGrid>
                <a:gridCol w="3998421">
                  <a:extLst>
                    <a:ext uri="{9D8B030D-6E8A-4147-A177-3AD203B41FA5}">
                      <a16:colId xmlns="" xmlns:a16="http://schemas.microsoft.com/office/drawing/2014/main" val="1213640935"/>
                    </a:ext>
                  </a:extLst>
                </a:gridCol>
                <a:gridCol w="406467">
                  <a:extLst>
                    <a:ext uri="{9D8B030D-6E8A-4147-A177-3AD203B41FA5}">
                      <a16:colId xmlns="" xmlns:a16="http://schemas.microsoft.com/office/drawing/2014/main" val="2948360850"/>
                    </a:ext>
                  </a:extLst>
                </a:gridCol>
                <a:gridCol w="406467">
                  <a:extLst>
                    <a:ext uri="{9D8B030D-6E8A-4147-A177-3AD203B41FA5}">
                      <a16:colId xmlns="" xmlns:a16="http://schemas.microsoft.com/office/drawing/2014/main" val="4158413645"/>
                    </a:ext>
                  </a:extLst>
                </a:gridCol>
                <a:gridCol w="407219">
                  <a:extLst>
                    <a:ext uri="{9D8B030D-6E8A-4147-A177-3AD203B41FA5}">
                      <a16:colId xmlns="" xmlns:a16="http://schemas.microsoft.com/office/drawing/2014/main" val="771352422"/>
                    </a:ext>
                  </a:extLst>
                </a:gridCol>
                <a:gridCol w="407219">
                  <a:extLst>
                    <a:ext uri="{9D8B030D-6E8A-4147-A177-3AD203B41FA5}">
                      <a16:colId xmlns="" xmlns:a16="http://schemas.microsoft.com/office/drawing/2014/main" val="358638160"/>
                    </a:ext>
                  </a:extLst>
                </a:gridCol>
                <a:gridCol w="406467">
                  <a:extLst>
                    <a:ext uri="{9D8B030D-6E8A-4147-A177-3AD203B41FA5}">
                      <a16:colId xmlns="" xmlns:a16="http://schemas.microsoft.com/office/drawing/2014/main" val="4130074483"/>
                    </a:ext>
                  </a:extLst>
                </a:gridCol>
                <a:gridCol w="406467">
                  <a:extLst>
                    <a:ext uri="{9D8B030D-6E8A-4147-A177-3AD203B41FA5}">
                      <a16:colId xmlns="" xmlns:a16="http://schemas.microsoft.com/office/drawing/2014/main" val="2829350671"/>
                    </a:ext>
                  </a:extLst>
                </a:gridCol>
                <a:gridCol w="407219">
                  <a:extLst>
                    <a:ext uri="{9D8B030D-6E8A-4147-A177-3AD203B41FA5}">
                      <a16:colId xmlns="" xmlns:a16="http://schemas.microsoft.com/office/drawing/2014/main" val="366784820"/>
                    </a:ext>
                  </a:extLst>
                </a:gridCol>
                <a:gridCol w="407219">
                  <a:extLst>
                    <a:ext uri="{9D8B030D-6E8A-4147-A177-3AD203B41FA5}">
                      <a16:colId xmlns="" xmlns:a16="http://schemas.microsoft.com/office/drawing/2014/main" val="709022977"/>
                    </a:ext>
                  </a:extLst>
                </a:gridCol>
              </a:tblGrid>
              <a:tr h="360248">
                <a:tc rowSpan="2">
                  <a:txBody>
                    <a:bodyPr/>
                    <a:lstStyle/>
                    <a:p>
                      <a:pPr algn="l">
                        <a:lnSpc>
                          <a:spcPts val="2800"/>
                        </a:lnSpc>
                        <a:spcAft>
                          <a:spcPts val="0"/>
                        </a:spcAft>
                      </a:pPr>
                      <a:r>
                        <a:rPr lang="es-MX" sz="2000" b="1" dirty="0">
                          <a:solidFill>
                            <a:schemeClr val="tx1"/>
                          </a:solidFill>
                          <a:effectLst/>
                        </a:rPr>
                        <a:t>CULMINACIÓN DE ESTUDIOS  (AÑOS TERMINALES)</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gridSpan="8">
                  <a:txBody>
                    <a:bodyPr/>
                    <a:lstStyle/>
                    <a:p>
                      <a:pPr algn="ctr">
                        <a:lnSpc>
                          <a:spcPts val="2800"/>
                        </a:lnSpc>
                        <a:spcAft>
                          <a:spcPts val="0"/>
                        </a:spcAft>
                      </a:pPr>
                      <a:r>
                        <a:rPr lang="es-MX" sz="2000" b="0" dirty="0">
                          <a:solidFill>
                            <a:schemeClr val="tx1"/>
                          </a:solidFill>
                          <a:effectLst/>
                        </a:rPr>
                        <a:t>SEMANAS</a:t>
                      </a:r>
                      <a:endParaRPr lang="es-MX"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767718344"/>
                  </a:ext>
                </a:extLst>
              </a:tr>
              <a:tr h="360248">
                <a:tc vMerge="1">
                  <a:txBody>
                    <a:bodyPr/>
                    <a:lstStyle/>
                    <a:p>
                      <a:endParaRPr lang="es-MX"/>
                    </a:p>
                  </a:txBody>
                  <a:tcPr/>
                </a:tc>
                <a:tc>
                  <a:txBody>
                    <a:bodyPr/>
                    <a:lstStyle/>
                    <a:p>
                      <a:pPr algn="ctr">
                        <a:lnSpc>
                          <a:spcPts val="2800"/>
                        </a:lnSpc>
                        <a:spcAft>
                          <a:spcPts val="0"/>
                        </a:spcAft>
                      </a:pPr>
                      <a:r>
                        <a:rPr lang="es-MX" sz="2000" b="1" dirty="0">
                          <a:solidFill>
                            <a:schemeClr val="tx1"/>
                          </a:solidFill>
                          <a:effectLst/>
                        </a:rPr>
                        <a:t>1</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2</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3</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4</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5</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6</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7</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ctr">
                        <a:lnSpc>
                          <a:spcPts val="2800"/>
                        </a:lnSpc>
                        <a:spcAft>
                          <a:spcPts val="0"/>
                        </a:spcAft>
                      </a:pPr>
                      <a:r>
                        <a:rPr lang="es-MX" sz="2000" b="1" dirty="0">
                          <a:solidFill>
                            <a:schemeClr val="tx1"/>
                          </a:solidFill>
                          <a:effectLst/>
                        </a:rPr>
                        <a:t>8</a:t>
                      </a:r>
                      <a:endParaRPr lang="es-MX"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2006615623"/>
                  </a:ext>
                </a:extLst>
              </a:tr>
              <a:tr h="720496">
                <a:tc>
                  <a:txBody>
                    <a:bodyPr/>
                    <a:lstStyle/>
                    <a:p>
                      <a:pPr algn="just">
                        <a:lnSpc>
                          <a:spcPts val="2800"/>
                        </a:lnSpc>
                        <a:spcAft>
                          <a:spcPts val="0"/>
                        </a:spcAft>
                      </a:pPr>
                      <a:r>
                        <a:rPr lang="es-MX" sz="2000" i="0" dirty="0" smtClean="0">
                          <a:solidFill>
                            <a:schemeClr val="tx1"/>
                          </a:solidFill>
                          <a:effectLst/>
                          <a:latin typeface="+mj-lt"/>
                        </a:rPr>
                        <a:t>Clases de asignaturas  del segundo semestre</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3379009923"/>
                  </a:ext>
                </a:extLst>
              </a:tr>
              <a:tr h="554989">
                <a:tc>
                  <a:txBody>
                    <a:bodyPr/>
                    <a:lstStyle/>
                    <a:p>
                      <a:pPr algn="just">
                        <a:lnSpc>
                          <a:spcPts val="2800"/>
                        </a:lnSpc>
                        <a:spcAft>
                          <a:spcPts val="0"/>
                        </a:spcAft>
                      </a:pPr>
                      <a:r>
                        <a:rPr lang="es-MX" sz="2000" i="0" dirty="0">
                          <a:solidFill>
                            <a:schemeClr val="tx1"/>
                          </a:solidFill>
                          <a:effectLst/>
                          <a:latin typeface="+mj-lt"/>
                        </a:rPr>
                        <a:t>Evaluación final de las asignaturas</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2608395622"/>
                  </a:ext>
                </a:extLst>
              </a:tr>
              <a:tr h="720496">
                <a:tc>
                  <a:txBody>
                    <a:bodyPr/>
                    <a:lstStyle/>
                    <a:p>
                      <a:pPr algn="just">
                        <a:lnSpc>
                          <a:spcPts val="2800"/>
                        </a:lnSpc>
                        <a:spcAft>
                          <a:spcPts val="0"/>
                        </a:spcAft>
                      </a:pPr>
                      <a:r>
                        <a:rPr lang="es-MX" sz="2000" i="0" dirty="0">
                          <a:solidFill>
                            <a:schemeClr val="tx1"/>
                          </a:solidFill>
                          <a:effectLst/>
                          <a:latin typeface="+mj-lt"/>
                        </a:rPr>
                        <a:t>Exámenes extraordinarios de fin de curso (1er y 2do semestre)</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621572453"/>
                  </a:ext>
                </a:extLst>
              </a:tr>
              <a:tr h="720496">
                <a:tc>
                  <a:txBody>
                    <a:bodyPr/>
                    <a:lstStyle/>
                    <a:p>
                      <a:pPr marL="342900" lvl="0" indent="-342900" algn="just">
                        <a:lnSpc>
                          <a:spcPts val="2800"/>
                        </a:lnSpc>
                        <a:spcAft>
                          <a:spcPts val="0"/>
                        </a:spcAft>
                        <a:buFont typeface="Symbol" panose="05050102010706020507" pitchFamily="18" charset="2"/>
                        <a:buChar char=""/>
                      </a:pPr>
                      <a:r>
                        <a:rPr lang="es-MX" sz="2000" i="0" dirty="0">
                          <a:solidFill>
                            <a:schemeClr val="tx1"/>
                          </a:solidFill>
                          <a:effectLst/>
                          <a:latin typeface="+mj-lt"/>
                        </a:rPr>
                        <a:t>Consultas, tutorías, </a:t>
                      </a:r>
                      <a:r>
                        <a:rPr lang="es-MX" sz="2000" i="0" dirty="0" err="1" smtClean="0">
                          <a:solidFill>
                            <a:schemeClr val="tx1"/>
                          </a:solidFill>
                          <a:effectLst/>
                          <a:latin typeface="+mj-lt"/>
                        </a:rPr>
                        <a:t>autoprepración</a:t>
                      </a:r>
                      <a:r>
                        <a:rPr lang="es-MX" sz="2000" i="0" dirty="0" smtClean="0">
                          <a:solidFill>
                            <a:schemeClr val="tx1"/>
                          </a:solidFill>
                          <a:effectLst/>
                          <a:latin typeface="+mj-lt"/>
                        </a:rPr>
                        <a:t> </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2982154514"/>
                  </a:ext>
                </a:extLst>
              </a:tr>
              <a:tr h="720496">
                <a:tc>
                  <a:txBody>
                    <a:bodyPr/>
                    <a:lstStyle/>
                    <a:p>
                      <a:pPr marL="342900" lvl="0" indent="-342900" algn="just">
                        <a:lnSpc>
                          <a:spcPts val="2800"/>
                        </a:lnSpc>
                        <a:spcAft>
                          <a:spcPts val="0"/>
                        </a:spcAft>
                        <a:buFont typeface="Symbol" panose="05050102010706020507" pitchFamily="18" charset="2"/>
                        <a:buChar char=""/>
                      </a:pPr>
                      <a:r>
                        <a:rPr lang="es-MX" sz="2000" i="0" dirty="0">
                          <a:solidFill>
                            <a:schemeClr val="tx1"/>
                          </a:solidFill>
                          <a:effectLst/>
                          <a:latin typeface="+mj-lt"/>
                        </a:rPr>
                        <a:t>Culminación </a:t>
                      </a:r>
                      <a:r>
                        <a:rPr lang="es-MX" sz="2000" i="0" dirty="0" smtClean="0">
                          <a:solidFill>
                            <a:schemeClr val="tx1"/>
                          </a:solidFill>
                          <a:effectLst/>
                          <a:latin typeface="+mj-lt"/>
                        </a:rPr>
                        <a:t>y entrega del </a:t>
                      </a:r>
                      <a:r>
                        <a:rPr lang="es-MX" sz="2000" i="0" dirty="0">
                          <a:solidFill>
                            <a:schemeClr val="tx1"/>
                          </a:solidFill>
                          <a:effectLst/>
                          <a:latin typeface="+mj-lt"/>
                        </a:rPr>
                        <a:t>informe escrito</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719211349"/>
                  </a:ext>
                </a:extLst>
              </a:tr>
              <a:tr h="720496">
                <a:tc>
                  <a:txBody>
                    <a:bodyPr/>
                    <a:lstStyle/>
                    <a:p>
                      <a:pPr algn="just">
                        <a:lnSpc>
                          <a:spcPts val="2800"/>
                        </a:lnSpc>
                        <a:spcAft>
                          <a:spcPts val="0"/>
                        </a:spcAft>
                      </a:pPr>
                      <a:r>
                        <a:rPr lang="es-MX" sz="2000" i="0" dirty="0" smtClean="0">
                          <a:solidFill>
                            <a:schemeClr val="tx1"/>
                          </a:solidFill>
                          <a:effectLst/>
                          <a:latin typeface="+mj-lt"/>
                        </a:rPr>
                        <a:t>Realización de los ejercicios de culminación de estudios</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a:solidFill>
                            <a:schemeClr val="tx1"/>
                          </a:solidFill>
                          <a:effectLst/>
                        </a:rPr>
                        <a:t> </a:t>
                      </a: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r>
                        <a:rPr lang="es-MX" sz="2000" dirty="0">
                          <a:solidFill>
                            <a:schemeClr val="tx1"/>
                          </a:solidFill>
                          <a:effectLst/>
                        </a:rPr>
                        <a:t> </a:t>
                      </a: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extLst>
                  <a:ext uri="{0D108BD9-81ED-4DB2-BD59-A6C34878D82A}">
                    <a16:rowId xmlns="" xmlns:a16="http://schemas.microsoft.com/office/drawing/2014/main" val="2140902631"/>
                  </a:ext>
                </a:extLst>
              </a:tr>
              <a:tr h="360248">
                <a:tc>
                  <a:txBody>
                    <a:bodyPr/>
                    <a:lstStyle/>
                    <a:p>
                      <a:pPr algn="just">
                        <a:lnSpc>
                          <a:spcPts val="2800"/>
                        </a:lnSpc>
                        <a:spcAft>
                          <a:spcPts val="0"/>
                        </a:spcAft>
                      </a:pPr>
                      <a:r>
                        <a:rPr lang="es-MX" sz="2000" i="0" dirty="0" smtClean="0">
                          <a:solidFill>
                            <a:schemeClr val="tx1"/>
                          </a:solidFill>
                          <a:effectLst/>
                          <a:latin typeface="+mj-lt"/>
                          <a:ea typeface="Calibri" panose="020F0502020204030204" pitchFamily="34" charset="0"/>
                          <a:cs typeface="Times New Roman" panose="02020603050405020304" pitchFamily="18" charset="0"/>
                        </a:rPr>
                        <a:t>Graduación de la universidad.</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1"/>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r>
              <a:tr h="360248">
                <a:tc>
                  <a:txBody>
                    <a:bodyPr/>
                    <a:lstStyle/>
                    <a:p>
                      <a:pPr marL="0" marR="0" indent="0" algn="just" defTabSz="914400" rtl="0" eaLnBrk="1" fontAlgn="auto" latinLnBrk="0" hangingPunct="1">
                        <a:lnSpc>
                          <a:spcPts val="2800"/>
                        </a:lnSpc>
                        <a:spcBef>
                          <a:spcPts val="0"/>
                        </a:spcBef>
                        <a:spcAft>
                          <a:spcPts val="0"/>
                        </a:spcAft>
                        <a:buClrTx/>
                        <a:buSzTx/>
                        <a:buFontTx/>
                        <a:buNone/>
                        <a:tabLst/>
                        <a:defRPr/>
                      </a:pPr>
                      <a:r>
                        <a:rPr lang="es-MX" sz="2000" i="0" dirty="0" smtClean="0">
                          <a:solidFill>
                            <a:schemeClr val="tx1"/>
                          </a:solidFill>
                          <a:effectLst/>
                          <a:latin typeface="+mj-lt"/>
                          <a:ea typeface="Calibri" panose="020F0502020204030204" pitchFamily="34" charset="0"/>
                          <a:cs typeface="Times New Roman" panose="02020603050405020304" pitchFamily="18" charset="0"/>
                        </a:rPr>
                        <a:t>Graduación de la facultad.</a:t>
                      </a: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bg1"/>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rgbClr val="0070C0"/>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r>
              <a:tr h="488673">
                <a:tc>
                  <a:txBody>
                    <a:bodyPr/>
                    <a:lstStyle/>
                    <a:p>
                      <a:pPr marL="0" lvl="0" indent="0" algn="just">
                        <a:lnSpc>
                          <a:spcPts val="2800"/>
                        </a:lnSpc>
                        <a:spcAft>
                          <a:spcPts val="0"/>
                        </a:spcAft>
                        <a:buFont typeface="Symbol" panose="05050102010706020507" pitchFamily="18" charset="2"/>
                        <a:buNone/>
                      </a:pPr>
                      <a:r>
                        <a:rPr lang="es-MX" sz="2000" i="0" dirty="0" smtClean="0">
                          <a:solidFill>
                            <a:schemeClr val="tx1"/>
                          </a:solidFill>
                          <a:effectLst/>
                          <a:latin typeface="+mj-lt"/>
                          <a:ea typeface="Calibri" panose="020F0502020204030204" pitchFamily="34" charset="0"/>
                          <a:cs typeface="Times New Roman" panose="02020603050405020304" pitchFamily="18" charset="0"/>
                        </a:rPr>
                        <a:t>Presentación en la ubicación laboral</a:t>
                      </a:r>
                      <a:endParaRPr lang="es-MX" sz="2000" i="0" dirty="0">
                        <a:solidFill>
                          <a:schemeClr val="tx1"/>
                        </a:solidFill>
                        <a:effectLst/>
                        <a:latin typeface="+mj-lt"/>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chemeClr val="accent2">
                        <a:lumMod val="20000"/>
                        <a:lumOff val="80000"/>
                      </a:schemeClr>
                    </a:solidFill>
                  </a:tcPr>
                </a:tc>
                <a:tc>
                  <a:txBody>
                    <a:bodyPr/>
                    <a:lstStyle/>
                    <a:p>
                      <a:pPr algn="l">
                        <a:lnSpc>
                          <a:spcPts val="2800"/>
                        </a:lnSpc>
                        <a:spcAft>
                          <a:spcPts val="0"/>
                        </a:spcAft>
                      </a:pPr>
                      <a:endParaRPr lang="es-MX"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8576" marR="38576" marT="0" marB="0">
                    <a:solidFill>
                      <a:srgbClr val="0070C0"/>
                    </a:solidFill>
                  </a:tcPr>
                </a:tc>
              </a:tr>
            </a:tbl>
          </a:graphicData>
        </a:graphic>
      </p:graphicFrame>
    </p:spTree>
    <p:extLst>
      <p:ext uri="{BB962C8B-B14F-4D97-AF65-F5344CB8AC3E}">
        <p14:creationId xmlns:p14="http://schemas.microsoft.com/office/powerpoint/2010/main" val="4229691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7 Grupo"/>
          <p:cNvGrpSpPr>
            <a:grpSpLocks/>
          </p:cNvGrpSpPr>
          <p:nvPr/>
        </p:nvGrpSpPr>
        <p:grpSpPr bwMode="auto">
          <a:xfrm>
            <a:off x="0" y="0"/>
            <a:ext cx="9144000" cy="1052513"/>
            <a:chOff x="0" y="0"/>
            <a:chExt cx="9144000" cy="1052513"/>
          </a:xfrm>
        </p:grpSpPr>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CuadroTexto 8"/>
          <p:cNvSpPr txBox="1"/>
          <p:nvPr/>
        </p:nvSpPr>
        <p:spPr>
          <a:xfrm>
            <a:off x="2923503" y="341590"/>
            <a:ext cx="5975797"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MODALIDADES PARA LA CULMINACIÓN DE ESTUDIOS</a:t>
            </a:r>
            <a:endParaRPr lang="en-US" b="1" dirty="0">
              <a:latin typeface="Arial Narrow" panose="020B060602020203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540036887"/>
              </p:ext>
            </p:extLst>
          </p:nvPr>
        </p:nvGraphicFramePr>
        <p:xfrm>
          <a:off x="863066" y="1224783"/>
          <a:ext cx="7630728" cy="2484120"/>
        </p:xfrm>
        <a:graphic>
          <a:graphicData uri="http://schemas.openxmlformats.org/drawingml/2006/table">
            <a:tbl>
              <a:tblPr firstRow="1" bandRow="1">
                <a:tableStyleId>{5C22544A-7EE6-4342-B048-85BDC9FD1C3A}</a:tableStyleId>
              </a:tblPr>
              <a:tblGrid>
                <a:gridCol w="2576018">
                  <a:extLst>
                    <a:ext uri="{9D8B030D-6E8A-4147-A177-3AD203B41FA5}">
                      <a16:colId xmlns="" xmlns:a16="http://schemas.microsoft.com/office/drawing/2014/main" val="1110616041"/>
                    </a:ext>
                  </a:extLst>
                </a:gridCol>
                <a:gridCol w="1213461">
                  <a:extLst>
                    <a:ext uri="{9D8B030D-6E8A-4147-A177-3AD203B41FA5}">
                      <a16:colId xmlns="" xmlns:a16="http://schemas.microsoft.com/office/drawing/2014/main" val="3017426067"/>
                    </a:ext>
                  </a:extLst>
                </a:gridCol>
                <a:gridCol w="979725">
                  <a:extLst>
                    <a:ext uri="{9D8B030D-6E8A-4147-A177-3AD203B41FA5}">
                      <a16:colId xmlns="" xmlns:a16="http://schemas.microsoft.com/office/drawing/2014/main" val="2344944576"/>
                    </a:ext>
                  </a:extLst>
                </a:gridCol>
                <a:gridCol w="956429">
                  <a:extLst>
                    <a:ext uri="{9D8B030D-6E8A-4147-A177-3AD203B41FA5}">
                      <a16:colId xmlns="" xmlns:a16="http://schemas.microsoft.com/office/drawing/2014/main" val="4034393318"/>
                    </a:ext>
                  </a:extLst>
                </a:gridCol>
                <a:gridCol w="880071">
                  <a:extLst>
                    <a:ext uri="{9D8B030D-6E8A-4147-A177-3AD203B41FA5}">
                      <a16:colId xmlns="" xmlns:a16="http://schemas.microsoft.com/office/drawing/2014/main" val="2005378612"/>
                    </a:ext>
                  </a:extLst>
                </a:gridCol>
                <a:gridCol w="1025024">
                  <a:extLst>
                    <a:ext uri="{9D8B030D-6E8A-4147-A177-3AD203B41FA5}">
                      <a16:colId xmlns="" xmlns:a16="http://schemas.microsoft.com/office/drawing/2014/main" val="3792396483"/>
                    </a:ext>
                  </a:extLst>
                </a:gridCol>
              </a:tblGrid>
              <a:tr h="480060">
                <a:tc rowSpan="2">
                  <a:txBody>
                    <a:bodyPr/>
                    <a:lstStyle/>
                    <a:p>
                      <a:pPr algn="ctr"/>
                      <a:r>
                        <a:rPr lang="es-CU" sz="1400" b="1" dirty="0" smtClean="0">
                          <a:solidFill>
                            <a:schemeClr val="tx1"/>
                          </a:solidFill>
                          <a:latin typeface="Arial Narrow" panose="020B0606020202030204" pitchFamily="34" charset="0"/>
                        </a:rPr>
                        <a:t>CARRERAS  (CD)</a:t>
                      </a:r>
                      <a:endParaRPr lang="en-US" sz="14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rowSpan="2">
                  <a:txBody>
                    <a:bodyPr/>
                    <a:lstStyle/>
                    <a:p>
                      <a:pPr algn="ctr"/>
                      <a:r>
                        <a:rPr lang="es-CU" sz="1400" b="1" dirty="0" smtClean="0">
                          <a:solidFill>
                            <a:schemeClr val="tx1"/>
                          </a:solidFill>
                          <a:latin typeface="Arial Narrow" panose="020B0606020202030204" pitchFamily="34" charset="0"/>
                        </a:rPr>
                        <a:t>MATRICULA</a:t>
                      </a:r>
                      <a:endParaRPr lang="en-US" sz="14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gridSpan="3">
                  <a:txBody>
                    <a:bodyPr/>
                    <a:lstStyle/>
                    <a:p>
                      <a:pPr algn="ctr"/>
                      <a:r>
                        <a:rPr lang="es-CU" sz="1400" b="1" dirty="0" smtClean="0">
                          <a:solidFill>
                            <a:schemeClr val="tx1"/>
                          </a:solidFill>
                          <a:latin typeface="Arial Narrow" panose="020B0606020202030204" pitchFamily="34" charset="0"/>
                        </a:rPr>
                        <a:t>MODALIDAD</a:t>
                      </a:r>
                    </a:p>
                    <a:p>
                      <a:pPr algn="ctr"/>
                      <a:endParaRPr lang="en-US" sz="1400" b="1" dirty="0">
                        <a:solidFill>
                          <a:schemeClr val="tx1"/>
                        </a:solidFill>
                        <a:latin typeface="Arial Narrow" panose="020B0606020202030204" pitchFamily="34" charset="0"/>
                      </a:endParaRPr>
                    </a:p>
                  </a:txBody>
                  <a:tcPr marL="68580" marR="68580" marT="34290" marB="34290">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c rowSpan="2">
                  <a:txBody>
                    <a:bodyPr/>
                    <a:lstStyle/>
                    <a:p>
                      <a:pPr algn="ctr"/>
                      <a:r>
                        <a:rPr lang="es-CU" sz="1400" b="1" dirty="0" smtClean="0">
                          <a:solidFill>
                            <a:schemeClr val="tx1"/>
                          </a:solidFill>
                          <a:latin typeface="Arial Narrow" panose="020B0606020202030204" pitchFamily="34" charset="0"/>
                        </a:rPr>
                        <a:t>TÍTULOS DE ORO</a:t>
                      </a:r>
                      <a:endParaRPr lang="en-US" sz="14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extLst>
                  <a:ext uri="{0D108BD9-81ED-4DB2-BD59-A6C34878D82A}">
                    <a16:rowId xmlns="" xmlns:a16="http://schemas.microsoft.com/office/drawing/2014/main" val="3827265085"/>
                  </a:ext>
                </a:extLst>
              </a:tr>
              <a:tr h="685800">
                <a:tc vMerge="1">
                  <a:txBody>
                    <a:bodyPr/>
                    <a:lstStyle/>
                    <a:p>
                      <a:endParaRPr lang="en-US"/>
                    </a:p>
                  </a:txBody>
                  <a:tcPr/>
                </a:tc>
                <a:tc vMerge="1">
                  <a:txBody>
                    <a:bodyPr/>
                    <a:lstStyle/>
                    <a:p>
                      <a:endParaRPr lang="en-US"/>
                    </a:p>
                  </a:txBody>
                  <a:tcPr/>
                </a:tc>
                <a:tc>
                  <a:txBody>
                    <a:bodyPr/>
                    <a:lstStyle/>
                    <a:p>
                      <a:pPr algn="ctr"/>
                      <a:r>
                        <a:rPr lang="es-CU" sz="1400" b="1" dirty="0" smtClean="0">
                          <a:solidFill>
                            <a:schemeClr val="tx1"/>
                          </a:solidFill>
                          <a:latin typeface="Arial Narrow" panose="020B0606020202030204" pitchFamily="34" charset="0"/>
                        </a:rPr>
                        <a:t>Trabajo de Diploma </a:t>
                      </a: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s-CU" sz="1400" b="1" dirty="0" smtClean="0">
                          <a:solidFill>
                            <a:schemeClr val="tx1"/>
                          </a:solidFill>
                          <a:latin typeface="Arial Narrow" panose="020B0606020202030204" pitchFamily="34" charset="0"/>
                        </a:rPr>
                        <a:t>Examen</a:t>
                      </a:r>
                      <a:r>
                        <a:rPr lang="es-CU" sz="1400" b="1" baseline="0" dirty="0" smtClean="0">
                          <a:solidFill>
                            <a:schemeClr val="tx1"/>
                          </a:solidFill>
                          <a:latin typeface="Arial Narrow" panose="020B0606020202030204" pitchFamily="34" charset="0"/>
                        </a:rPr>
                        <a:t> </a:t>
                      </a:r>
                    </a:p>
                    <a:p>
                      <a:pPr algn="ctr"/>
                      <a:r>
                        <a:rPr lang="es-CU" sz="1400" b="1" baseline="0" dirty="0" smtClean="0">
                          <a:solidFill>
                            <a:schemeClr val="tx1"/>
                          </a:solidFill>
                          <a:latin typeface="Arial Narrow" panose="020B0606020202030204" pitchFamily="34" charset="0"/>
                        </a:rPr>
                        <a:t>Estatal </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s-CU" sz="1400" b="1" dirty="0" smtClean="0">
                          <a:solidFill>
                            <a:schemeClr val="tx1"/>
                          </a:solidFill>
                          <a:latin typeface="Arial Narrow" panose="020B0606020202030204" pitchFamily="34" charset="0"/>
                        </a:rPr>
                        <a:t>Ejercicio</a:t>
                      </a:r>
                      <a:r>
                        <a:rPr lang="es-CU" sz="1400" b="1" baseline="0" dirty="0" smtClean="0">
                          <a:solidFill>
                            <a:schemeClr val="tx1"/>
                          </a:solidFill>
                          <a:latin typeface="Arial Narrow" panose="020B0606020202030204" pitchFamily="34" charset="0"/>
                        </a:rPr>
                        <a:t> </a:t>
                      </a:r>
                    </a:p>
                    <a:p>
                      <a:pPr algn="ctr"/>
                      <a:r>
                        <a:rPr lang="es-MX" sz="1400" b="1" baseline="0" dirty="0" smtClean="0">
                          <a:solidFill>
                            <a:schemeClr val="tx1"/>
                          </a:solidFill>
                          <a:latin typeface="Arial Narrow" panose="020B0606020202030204" pitchFamily="34" charset="0"/>
                        </a:rPr>
                        <a:t>D</a:t>
                      </a:r>
                      <a:r>
                        <a:rPr lang="es-CU" sz="1400" b="1" baseline="0" dirty="0" smtClean="0">
                          <a:solidFill>
                            <a:schemeClr val="tx1"/>
                          </a:solidFill>
                          <a:latin typeface="Arial Narrow" panose="020B0606020202030204" pitchFamily="34" charset="0"/>
                        </a:rPr>
                        <a:t>e la Profesion </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US"/>
                    </a:p>
                  </a:txBody>
                  <a:tcPr/>
                </a:tc>
                <a:extLst>
                  <a:ext uri="{0D108BD9-81ED-4DB2-BD59-A6C34878D82A}">
                    <a16:rowId xmlns="" xmlns:a16="http://schemas.microsoft.com/office/drawing/2014/main" val="1302955481"/>
                  </a:ext>
                </a:extLst>
              </a:tr>
              <a:tr h="274320">
                <a:tc>
                  <a:txBody>
                    <a:bodyPr/>
                    <a:lstStyle/>
                    <a:p>
                      <a:r>
                        <a:rPr lang="es-CU" sz="1200" b="1" dirty="0" smtClean="0">
                          <a:solidFill>
                            <a:schemeClr val="tx1"/>
                          </a:solidFill>
                          <a:latin typeface="Arial Narrow" panose="020B0606020202030204" pitchFamily="34" charset="0"/>
                        </a:rPr>
                        <a:t>ECONOMÍA</a:t>
                      </a:r>
                      <a:endParaRPr lang="en-US" sz="12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30</a:t>
                      </a:r>
                      <a:endParaRPr lang="en-US" sz="14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30</a:t>
                      </a: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tc>
                  <a:txBody>
                    <a:bodyPr/>
                    <a:lstStyle/>
                    <a:p>
                      <a:pPr algn="ctr"/>
                      <a:r>
                        <a:rPr lang="es-CU" sz="1400" b="1" dirty="0" smtClean="0">
                          <a:solidFill>
                            <a:schemeClr val="tx1"/>
                          </a:solidFill>
                          <a:latin typeface="Arial Narrow" panose="020B0606020202030204" pitchFamily="34" charset="0"/>
                        </a:rPr>
                        <a:t>4</a:t>
                      </a:r>
                      <a:endParaRPr lang="en-US" sz="14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2396982205"/>
                  </a:ext>
                </a:extLst>
              </a:tr>
              <a:tr h="274320">
                <a:tc>
                  <a:txBody>
                    <a:bodyPr/>
                    <a:lstStyle/>
                    <a:p>
                      <a:r>
                        <a:rPr lang="es-CU" sz="1200" b="1" dirty="0" smtClean="0">
                          <a:solidFill>
                            <a:schemeClr val="tx1"/>
                          </a:solidFill>
                          <a:latin typeface="Arial Narrow" panose="020B0606020202030204" pitchFamily="34" charset="0"/>
                        </a:rPr>
                        <a:t>CONTABILIDAD Y FINANZAS</a:t>
                      </a:r>
                      <a:endParaRPr lang="en-US" sz="12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25</a:t>
                      </a:r>
                      <a:endParaRPr lang="en-US" sz="14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14</a:t>
                      </a: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11</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602231947"/>
                  </a:ext>
                </a:extLst>
              </a:tr>
              <a:tr h="274320">
                <a:tc>
                  <a:txBody>
                    <a:bodyPr/>
                    <a:lstStyle/>
                    <a:p>
                      <a:r>
                        <a:rPr lang="es-CU" sz="1200" b="1" dirty="0" smtClean="0">
                          <a:solidFill>
                            <a:schemeClr val="tx1"/>
                          </a:solidFill>
                          <a:latin typeface="Arial Narrow" panose="020B0606020202030204" pitchFamily="34" charset="0"/>
                        </a:rPr>
                        <a:t>EDUCACIÓN.ECONOMÍA</a:t>
                      </a:r>
                      <a:endParaRPr lang="en-US" sz="12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21</a:t>
                      </a:r>
                      <a:endParaRPr lang="en-US" sz="14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2</a:t>
                      </a: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19</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095707094"/>
                  </a:ext>
                </a:extLst>
              </a:tr>
              <a:tr h="434340">
                <a:tc>
                  <a:txBody>
                    <a:bodyPr/>
                    <a:lstStyle/>
                    <a:p>
                      <a:r>
                        <a:rPr lang="es-CU" sz="1200" b="1" dirty="0" smtClean="0">
                          <a:solidFill>
                            <a:schemeClr val="tx1"/>
                          </a:solidFill>
                          <a:latin typeface="Arial Narrow" panose="020B0606020202030204" pitchFamily="34" charset="0"/>
                        </a:rPr>
                        <a:t>EDUCACIÓN</a:t>
                      </a:r>
                      <a:r>
                        <a:rPr lang="es-CU" sz="1200" b="1" baseline="0" dirty="0" smtClean="0">
                          <a:solidFill>
                            <a:schemeClr val="tx1"/>
                          </a:solidFill>
                          <a:latin typeface="Arial Narrow" panose="020B0606020202030204" pitchFamily="34" charset="0"/>
                        </a:rPr>
                        <a:t> </a:t>
                      </a:r>
                      <a:r>
                        <a:rPr lang="es-CU" sz="1200" b="1" dirty="0" smtClean="0">
                          <a:solidFill>
                            <a:schemeClr val="tx1"/>
                          </a:solidFill>
                          <a:latin typeface="Arial Narrow" panose="020B0606020202030204" pitchFamily="34" charset="0"/>
                        </a:rPr>
                        <a:t>ESPECIALIDAD</a:t>
                      </a:r>
                      <a:r>
                        <a:rPr lang="es-CU" sz="1200" b="1" baseline="0" dirty="0" smtClean="0">
                          <a:solidFill>
                            <a:schemeClr val="tx1"/>
                          </a:solidFill>
                          <a:latin typeface="Arial Narrow" panose="020B0606020202030204" pitchFamily="34" charset="0"/>
                        </a:rPr>
                        <a:t> ECONOMÍA</a:t>
                      </a:r>
                      <a:endParaRPr lang="en-US" sz="12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15</a:t>
                      </a:r>
                      <a:endParaRPr lang="en-US" sz="1400" b="1" dirty="0">
                        <a:solidFill>
                          <a:schemeClr val="tx1"/>
                        </a:solidFill>
                        <a:latin typeface="Arial Narrow" panose="020B0606020202030204" pitchFamily="34" charset="0"/>
                      </a:endParaRPr>
                    </a:p>
                  </a:txBody>
                  <a:tcPr marL="68580" marR="68580" marT="34290" marB="34290"/>
                </a:tc>
                <a:tc>
                  <a:txBody>
                    <a:bodyPr/>
                    <a:lstStyle/>
                    <a:p>
                      <a:pPr algn="ctr"/>
                      <a:r>
                        <a:rPr lang="es-CU" sz="1400" b="1" dirty="0" smtClean="0">
                          <a:solidFill>
                            <a:schemeClr val="tx1"/>
                          </a:solidFill>
                          <a:latin typeface="Arial Narrow" panose="020B0606020202030204" pitchFamily="34" charset="0"/>
                        </a:rPr>
                        <a:t>8</a:t>
                      </a: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s-CU" sz="1400" b="1" dirty="0" smtClean="0">
                          <a:solidFill>
                            <a:schemeClr val="tx1"/>
                          </a:solidFill>
                          <a:latin typeface="Arial Narrow" panose="020B0606020202030204" pitchFamily="34" charset="0"/>
                        </a:rPr>
                        <a:t>7</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tc>
                  <a:txBody>
                    <a:bodyPr/>
                    <a:lstStyle/>
                    <a:p>
                      <a:pPr algn="ctr"/>
                      <a:r>
                        <a:rPr lang="es-CU" sz="1400" b="1" dirty="0" smtClean="0">
                          <a:solidFill>
                            <a:schemeClr val="tx1"/>
                          </a:solidFill>
                          <a:latin typeface="Arial Narrow" panose="020B0606020202030204" pitchFamily="34" charset="0"/>
                        </a:rPr>
                        <a:t>-</a:t>
                      </a:r>
                      <a:endParaRPr lang="en-US" sz="1400" b="1" dirty="0">
                        <a:solidFill>
                          <a:schemeClr val="tx1"/>
                        </a:solidFill>
                        <a:latin typeface="Arial Narrow" panose="020B0606020202030204" pitchFamily="34" charset="0"/>
                      </a:endParaRPr>
                    </a:p>
                  </a:txBody>
                  <a:tcPr marL="68580" marR="68580" marT="34290" marB="34290"/>
                </a:tc>
                <a:extLst>
                  <a:ext uri="{0D108BD9-81ED-4DB2-BD59-A6C34878D82A}">
                    <a16:rowId xmlns="" xmlns:a16="http://schemas.microsoft.com/office/drawing/2014/main" val="1527062157"/>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3929231013"/>
              </p:ext>
            </p:extLst>
          </p:nvPr>
        </p:nvGraphicFramePr>
        <p:xfrm>
          <a:off x="860024" y="3983952"/>
          <a:ext cx="7628143" cy="2263140"/>
        </p:xfrm>
        <a:graphic>
          <a:graphicData uri="http://schemas.openxmlformats.org/drawingml/2006/table">
            <a:tbl>
              <a:tblPr firstRow="1" bandRow="1">
                <a:tableStyleId>{5C22544A-7EE6-4342-B048-85BDC9FD1C3A}</a:tableStyleId>
              </a:tblPr>
              <a:tblGrid>
                <a:gridCol w="2957675">
                  <a:extLst>
                    <a:ext uri="{9D8B030D-6E8A-4147-A177-3AD203B41FA5}">
                      <a16:colId xmlns="" xmlns:a16="http://schemas.microsoft.com/office/drawing/2014/main" val="1660893358"/>
                    </a:ext>
                  </a:extLst>
                </a:gridCol>
                <a:gridCol w="2127753">
                  <a:extLst>
                    <a:ext uri="{9D8B030D-6E8A-4147-A177-3AD203B41FA5}">
                      <a16:colId xmlns="" xmlns:a16="http://schemas.microsoft.com/office/drawing/2014/main" val="2747288086"/>
                    </a:ext>
                  </a:extLst>
                </a:gridCol>
                <a:gridCol w="1191451">
                  <a:extLst>
                    <a:ext uri="{9D8B030D-6E8A-4147-A177-3AD203B41FA5}">
                      <a16:colId xmlns="" xmlns:a16="http://schemas.microsoft.com/office/drawing/2014/main" val="1022852049"/>
                    </a:ext>
                  </a:extLst>
                </a:gridCol>
                <a:gridCol w="1351264">
                  <a:extLst>
                    <a:ext uri="{9D8B030D-6E8A-4147-A177-3AD203B41FA5}">
                      <a16:colId xmlns="" xmlns:a16="http://schemas.microsoft.com/office/drawing/2014/main" val="3660536271"/>
                    </a:ext>
                  </a:extLst>
                </a:gridCol>
              </a:tblGrid>
              <a:tr h="480060">
                <a:tc rowSpan="2">
                  <a:txBody>
                    <a:bodyPr/>
                    <a:lstStyle/>
                    <a:p>
                      <a:pPr algn="ctr"/>
                      <a:r>
                        <a:rPr lang="es-CU" sz="1400" b="1" dirty="0" smtClean="0">
                          <a:solidFill>
                            <a:schemeClr val="tx1"/>
                          </a:solidFill>
                          <a:latin typeface="Arial Narrow" panose="020B0606020202030204" pitchFamily="34" charset="0"/>
                        </a:rPr>
                        <a:t>CARRERAS  (CPE)</a:t>
                      </a:r>
                      <a:endParaRPr lang="en-US" sz="14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rowSpan="2">
                  <a:txBody>
                    <a:bodyPr/>
                    <a:lstStyle/>
                    <a:p>
                      <a:pPr algn="ctr"/>
                      <a:r>
                        <a:rPr lang="es-CU" sz="1400" b="1" dirty="0" smtClean="0">
                          <a:solidFill>
                            <a:schemeClr val="tx1"/>
                          </a:solidFill>
                          <a:latin typeface="Arial Narrow" panose="020B0606020202030204" pitchFamily="34" charset="0"/>
                        </a:rPr>
                        <a:t>MATRICULA</a:t>
                      </a:r>
                      <a:endParaRPr lang="en-US" sz="1400" b="1" dirty="0">
                        <a:solidFill>
                          <a:schemeClr val="tx1"/>
                        </a:solidFill>
                        <a:latin typeface="Arial Narrow" panose="020B0606020202030204" pitchFamily="34" charset="0"/>
                      </a:endParaRPr>
                    </a:p>
                  </a:txBody>
                  <a:tcPr marL="68580" marR="68580" marT="34290" marB="34290">
                    <a:solidFill>
                      <a:schemeClr val="accent1">
                        <a:lumMod val="20000"/>
                        <a:lumOff val="80000"/>
                      </a:schemeClr>
                    </a:solidFill>
                  </a:tcPr>
                </a:tc>
                <a:tc gridSpan="2">
                  <a:txBody>
                    <a:bodyPr/>
                    <a:lstStyle/>
                    <a:p>
                      <a:pPr algn="ctr"/>
                      <a:r>
                        <a:rPr lang="es-CU" sz="1400" b="1" dirty="0" smtClean="0">
                          <a:solidFill>
                            <a:schemeClr val="tx1"/>
                          </a:solidFill>
                          <a:latin typeface="Arial Narrow" panose="020B0606020202030204" pitchFamily="34" charset="0"/>
                        </a:rPr>
                        <a:t>MODALIDAD</a:t>
                      </a:r>
                    </a:p>
                    <a:p>
                      <a:pPr algn="ctr"/>
                      <a:endParaRPr lang="en-US" sz="1400" b="1" dirty="0">
                        <a:solidFill>
                          <a:schemeClr val="tx1"/>
                        </a:solidFill>
                        <a:latin typeface="Arial Narrow" panose="020B0606020202030204" pitchFamily="34" charset="0"/>
                      </a:endParaRPr>
                    </a:p>
                  </a:txBody>
                  <a:tcPr marL="68580" marR="68580" marT="34290" marB="34290">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 xmlns:a16="http://schemas.microsoft.com/office/drawing/2014/main" val="3315712908"/>
                  </a:ext>
                </a:extLst>
              </a:tr>
              <a:tr h="685800">
                <a:tc vMerge="1">
                  <a:txBody>
                    <a:bodyPr/>
                    <a:lstStyle/>
                    <a:p>
                      <a:endParaRPr lang="en-US"/>
                    </a:p>
                  </a:txBody>
                  <a:tcPr/>
                </a:tc>
                <a:tc vMerge="1">
                  <a:txBody>
                    <a:bodyPr/>
                    <a:lstStyle/>
                    <a:p>
                      <a:pPr algn="ctr"/>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sz="1400" b="1" dirty="0" smtClean="0">
                          <a:solidFill>
                            <a:schemeClr val="tx1"/>
                          </a:solidFill>
                          <a:latin typeface="Arial Narrow" panose="020B0606020202030204" pitchFamily="34" charset="0"/>
                        </a:rPr>
                        <a:t>Trabajo de Diploma </a:t>
                      </a:r>
                    </a:p>
                    <a:p>
                      <a:pPr algn="ctr"/>
                      <a:endParaRPr lang="en-US" sz="1400" b="1" dirty="0">
                        <a:solidFill>
                          <a:schemeClr val="tx1"/>
                        </a:solidFill>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s-MX" sz="1400" b="1" dirty="0" smtClean="0">
                          <a:solidFill>
                            <a:schemeClr val="tx1"/>
                          </a:solidFill>
                          <a:latin typeface="Arial Narrow" panose="020B0606020202030204" pitchFamily="34" charset="0"/>
                        </a:rPr>
                        <a:t>Examen </a:t>
                      </a:r>
                    </a:p>
                    <a:p>
                      <a:pPr algn="ctr"/>
                      <a:r>
                        <a:rPr lang="es-MX" sz="1400" b="1" dirty="0" smtClean="0">
                          <a:solidFill>
                            <a:schemeClr val="tx1"/>
                          </a:solidFill>
                          <a:latin typeface="Arial Narrow" panose="020B0606020202030204" pitchFamily="34" charset="0"/>
                        </a:rPr>
                        <a:t>Estatal </a:t>
                      </a:r>
                    </a:p>
                    <a:p>
                      <a:pPr algn="ctr"/>
                      <a:r>
                        <a:rPr lang="es-CU" sz="1400" b="1" dirty="0" smtClean="0">
                          <a:solidFill>
                            <a:schemeClr val="tx1"/>
                          </a:solidFill>
                          <a:latin typeface="Arial Narrow" panose="020B0606020202030204" pitchFamily="34" charset="0"/>
                        </a:rPr>
                        <a:t> </a:t>
                      </a:r>
                      <a:endParaRPr lang="en-US" sz="1400" b="1" dirty="0">
                        <a:solidFill>
                          <a:schemeClr val="tx1"/>
                        </a:solidFill>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37626535"/>
                  </a:ext>
                </a:extLst>
              </a:tr>
              <a:tr h="274320">
                <a:tc>
                  <a:txBody>
                    <a:bodyPr/>
                    <a:lstStyle/>
                    <a:p>
                      <a:r>
                        <a:rPr lang="es-CU" sz="1400" b="1" dirty="0" smtClean="0">
                          <a:latin typeface="Arial Narrow" panose="020B0606020202030204" pitchFamily="34" charset="0"/>
                        </a:rPr>
                        <a:t>ECONOMÍA</a:t>
                      </a:r>
                      <a:endParaRPr lang="en-US" sz="1400" b="1" dirty="0">
                        <a:latin typeface="Arial Narrow" panose="020B0606020202030204" pitchFamily="34" charset="0"/>
                      </a:endParaRPr>
                    </a:p>
                  </a:txBody>
                  <a:tcPr marL="68580" marR="68580" marT="34290" marB="34290"/>
                </a:tc>
                <a:tc>
                  <a:txBody>
                    <a:bodyPr/>
                    <a:lstStyle/>
                    <a:p>
                      <a:pPr algn="ctr"/>
                      <a:r>
                        <a:rPr lang="es-CU" sz="1400" b="1" dirty="0" smtClean="0">
                          <a:latin typeface="Arial Narrow" panose="020B0606020202030204" pitchFamily="34" charset="0"/>
                        </a:rPr>
                        <a:t>8</a:t>
                      </a:r>
                      <a:endParaRPr lang="en-US" sz="1400" b="1" dirty="0">
                        <a:latin typeface="Arial Narrow" panose="020B0606020202030204" pitchFamily="34" charset="0"/>
                      </a:endParaRPr>
                    </a:p>
                  </a:txBody>
                  <a:tcPr marL="68580" marR="68580" marT="34290" marB="34290"/>
                </a:tc>
                <a:tc>
                  <a:txBody>
                    <a:bodyPr/>
                    <a:lstStyle/>
                    <a:p>
                      <a:pPr algn="ctr"/>
                      <a:r>
                        <a:rPr lang="es-CU" sz="1400" b="1" dirty="0" smtClean="0">
                          <a:latin typeface="Arial Narrow" panose="020B0606020202030204" pitchFamily="34" charset="0"/>
                        </a:rPr>
                        <a:t>8</a:t>
                      </a:r>
                      <a:endParaRPr lang="en-US" sz="1400" b="1" dirty="0">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endParaRPr lang="en-US" sz="1400" b="1" dirty="0">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478200123"/>
                  </a:ext>
                </a:extLst>
              </a:tr>
              <a:tr h="274320">
                <a:tc>
                  <a:txBody>
                    <a:bodyPr/>
                    <a:lstStyle/>
                    <a:p>
                      <a:r>
                        <a:rPr lang="es-CU" sz="1400" b="1" dirty="0" smtClean="0">
                          <a:latin typeface="Arial Narrow" panose="020B0606020202030204" pitchFamily="34" charset="0"/>
                        </a:rPr>
                        <a:t>CONTABILIDAD Y FINANZAS (CPE)</a:t>
                      </a:r>
                      <a:endParaRPr lang="en-US" sz="1400" b="1" dirty="0">
                        <a:latin typeface="Arial Narrow" panose="020B0606020202030204" pitchFamily="34" charset="0"/>
                      </a:endParaRPr>
                    </a:p>
                  </a:txBody>
                  <a:tcPr marL="68580" marR="68580" marT="34290" marB="34290"/>
                </a:tc>
                <a:tc>
                  <a:txBody>
                    <a:bodyPr/>
                    <a:lstStyle/>
                    <a:p>
                      <a:pPr algn="ctr"/>
                      <a:r>
                        <a:rPr lang="es-CU" sz="1400" b="1" dirty="0" smtClean="0">
                          <a:latin typeface="Arial Narrow" panose="020B0606020202030204" pitchFamily="34" charset="0"/>
                        </a:rPr>
                        <a:t>20</a:t>
                      </a:r>
                      <a:endParaRPr lang="en-US" sz="1400" b="1" dirty="0">
                        <a:latin typeface="Arial Narrow" panose="020B0606020202030204" pitchFamily="34" charset="0"/>
                      </a:endParaRPr>
                    </a:p>
                  </a:txBody>
                  <a:tcPr marL="68580" marR="68580" marT="34290" marB="34290"/>
                </a:tc>
                <a:tc>
                  <a:txBody>
                    <a:bodyPr/>
                    <a:lstStyle/>
                    <a:p>
                      <a:pPr algn="ctr"/>
                      <a:r>
                        <a:rPr lang="es-CU" sz="1400" b="1" dirty="0" smtClean="0">
                          <a:latin typeface="Arial Narrow" panose="020B0606020202030204" pitchFamily="34" charset="0"/>
                        </a:rPr>
                        <a:t>4</a:t>
                      </a:r>
                      <a:endParaRPr lang="en-US" sz="1400" b="1" dirty="0">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s-CU" sz="1400" b="1" dirty="0" smtClean="0">
                          <a:latin typeface="Arial Narrow" panose="020B0606020202030204" pitchFamily="34" charset="0"/>
                        </a:rPr>
                        <a:t>16</a:t>
                      </a:r>
                      <a:endParaRPr lang="en-US" sz="1400" b="1" dirty="0">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109148227"/>
                  </a:ext>
                </a:extLst>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U" sz="1400" b="1" dirty="0" smtClean="0">
                          <a:latin typeface="Arial Narrow" panose="020B0606020202030204" pitchFamily="34" charset="0"/>
                        </a:rPr>
                        <a:t>CONTABILIDAD Y FINANZAS (CAD)</a:t>
                      </a:r>
                      <a:endParaRPr lang="en-US" sz="1400" b="1" dirty="0" smtClean="0">
                        <a:latin typeface="Arial Narrow" panose="020B0606020202030204" pitchFamily="34" charset="0"/>
                      </a:endParaRPr>
                    </a:p>
                    <a:p>
                      <a:endParaRPr lang="en-US" sz="1400" b="1" dirty="0">
                        <a:latin typeface="Arial Narrow" panose="020B0606020202030204" pitchFamily="34" charset="0"/>
                      </a:endParaRPr>
                    </a:p>
                  </a:txBody>
                  <a:tcPr marL="68580" marR="68580" marT="34290" marB="34290"/>
                </a:tc>
                <a:tc>
                  <a:txBody>
                    <a:bodyPr/>
                    <a:lstStyle/>
                    <a:p>
                      <a:pPr algn="ctr"/>
                      <a:r>
                        <a:rPr lang="es-CU" sz="1400" b="1" dirty="0" smtClean="0">
                          <a:latin typeface="Arial Narrow" panose="020B0606020202030204" pitchFamily="34" charset="0"/>
                        </a:rPr>
                        <a:t>4</a:t>
                      </a:r>
                      <a:endParaRPr lang="en-US" sz="1400" b="1" dirty="0">
                        <a:latin typeface="Arial Narrow" panose="020B0606020202030204" pitchFamily="34" charset="0"/>
                      </a:endParaRPr>
                    </a:p>
                  </a:txBody>
                  <a:tcPr marL="68580" marR="68580" marT="34290" marB="34290"/>
                </a:tc>
                <a:tc>
                  <a:txBody>
                    <a:bodyPr/>
                    <a:lstStyle/>
                    <a:p>
                      <a:pPr algn="ctr"/>
                      <a:endParaRPr lang="en-US" sz="1400" b="1" dirty="0">
                        <a:latin typeface="Arial Narrow" panose="020B0606020202030204" pitchFamily="34" charset="0"/>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s-CU" sz="1400" b="1" dirty="0" smtClean="0">
                          <a:latin typeface="Arial Narrow" panose="020B0606020202030204" pitchFamily="34" charset="0"/>
                        </a:rPr>
                        <a:t>4</a:t>
                      </a:r>
                      <a:endParaRPr lang="en-US" sz="1400" b="1" dirty="0">
                        <a:latin typeface="Arial Narrow" panose="020B0606020202030204" pitchFamily="34" charset="0"/>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940242588"/>
                  </a:ext>
                </a:extLst>
              </a:tr>
            </a:tbl>
          </a:graphicData>
        </a:graphic>
      </p:graphicFrame>
    </p:spTree>
    <p:extLst>
      <p:ext uri="{BB962C8B-B14F-4D97-AF65-F5344CB8AC3E}">
        <p14:creationId xmlns:p14="http://schemas.microsoft.com/office/powerpoint/2010/main" val="1169871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9665" y="0"/>
            <a:ext cx="3828240" cy="6924090"/>
          </a:xfrm>
          <a:prstGeom prst="rect">
            <a:avLst/>
          </a:prstGeom>
          <a:noFill/>
          <a:ln w="9525">
            <a:noFill/>
            <a:miter lim="800000"/>
            <a:headEnd/>
            <a:tailEnd/>
          </a:ln>
        </p:spPr>
      </p:pic>
      <p:sp>
        <p:nvSpPr>
          <p:cNvPr id="9" name="CaixaDeTexto 8"/>
          <p:cNvSpPr txBox="1"/>
          <p:nvPr/>
        </p:nvSpPr>
        <p:spPr>
          <a:xfrm>
            <a:off x="4231604" y="2259542"/>
            <a:ext cx="4391696" cy="2585323"/>
          </a:xfrm>
          <a:prstGeom prst="rect">
            <a:avLst/>
          </a:prstGeom>
          <a:noFill/>
          <a:ln>
            <a:noFill/>
          </a:ln>
        </p:spPr>
        <p:txBody>
          <a:bodyPr wrap="square" rtlCol="0">
            <a:spAutoFit/>
          </a:bodyPr>
          <a:lstStyle/>
          <a:p>
            <a:pPr algn="ctr">
              <a:lnSpc>
                <a:spcPct val="150000"/>
              </a:lnSpc>
            </a:pPr>
            <a:r>
              <a:rPr lang="es-ES" b="1" dirty="0">
                <a:latin typeface="Arial" panose="020B0604020202020204" pitchFamily="34" charset="0"/>
                <a:cs typeface="Arial" panose="020B0604020202020204" pitchFamily="34" charset="0"/>
              </a:rPr>
              <a:t>Ajustes para la continuidad del proceso de formación de pregrado </a:t>
            </a:r>
          </a:p>
          <a:p>
            <a:pPr algn="ctr">
              <a:lnSpc>
                <a:spcPct val="150000"/>
              </a:lnSpc>
            </a:pPr>
            <a:r>
              <a:rPr lang="es-ES" b="1" dirty="0">
                <a:latin typeface="Arial" panose="020B0604020202020204" pitchFamily="34" charset="0"/>
                <a:cs typeface="Arial" panose="020B0604020202020204" pitchFamily="34" charset="0"/>
              </a:rPr>
              <a:t>Facultad  Ciencias Económicas y Empresariales </a:t>
            </a:r>
          </a:p>
          <a:p>
            <a:pPr algn="ctr">
              <a:lnSpc>
                <a:spcPct val="150000"/>
              </a:lnSpc>
            </a:pPr>
            <a:endParaRPr lang="es-ES" b="1" dirty="0">
              <a:latin typeface="Arial" panose="020B0604020202020204" pitchFamily="34" charset="0"/>
              <a:cs typeface="Arial" panose="020B0604020202020204" pitchFamily="34" charset="0"/>
            </a:endParaRPr>
          </a:p>
          <a:p>
            <a:pPr algn="ctr">
              <a:lnSpc>
                <a:spcPct val="150000"/>
              </a:lnSpc>
            </a:pPr>
            <a:r>
              <a:rPr lang="es-ES" b="1" dirty="0">
                <a:latin typeface="Arial" panose="020B0604020202020204" pitchFamily="34" charset="0"/>
                <a:cs typeface="Arial" panose="020B0604020202020204" pitchFamily="34" charset="0"/>
              </a:rPr>
              <a:t>Curso 2019 - 2020</a:t>
            </a:r>
          </a:p>
        </p:txBody>
      </p:sp>
    </p:spTree>
    <p:extLst>
      <p:ext uri="{BB962C8B-B14F-4D97-AF65-F5344CB8AC3E}">
        <p14:creationId xmlns:p14="http://schemas.microsoft.com/office/powerpoint/2010/main" val="1123941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7 Grupo"/>
          <p:cNvGrpSpPr>
            <a:grpSpLocks/>
          </p:cNvGrpSpPr>
          <p:nvPr/>
        </p:nvGrpSpPr>
        <p:grpSpPr bwMode="auto">
          <a:xfrm>
            <a:off x="0" y="0"/>
            <a:ext cx="9144000" cy="1052513"/>
            <a:chOff x="0" y="0"/>
            <a:chExt cx="9144000" cy="1052513"/>
          </a:xfrm>
        </p:grpSpPr>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ángulo 7"/>
          <p:cNvSpPr/>
          <p:nvPr/>
        </p:nvSpPr>
        <p:spPr>
          <a:xfrm>
            <a:off x="1468202" y="1354932"/>
            <a:ext cx="5983892" cy="415498"/>
          </a:xfrm>
          <a:prstGeom prst="rect">
            <a:avLst/>
          </a:prstGeom>
          <a:ln w="76200">
            <a:solidFill>
              <a:srgbClr val="00B0F0"/>
            </a:solidFill>
          </a:ln>
        </p:spPr>
        <p:txBody>
          <a:bodyPr wrap="square">
            <a:spAutoFit/>
          </a:bodyPr>
          <a:lstStyle/>
          <a:p>
            <a:pPr algn="ctr"/>
            <a:r>
              <a:rPr lang="es-MX" sz="2100" b="1" dirty="0">
                <a:latin typeface="Arial Narrow" panose="020B0606020202030204" pitchFamily="34" charset="0"/>
              </a:rPr>
              <a:t>Primer período (Recuperación: 90 días). </a:t>
            </a:r>
          </a:p>
        </p:txBody>
      </p:sp>
      <p:graphicFrame>
        <p:nvGraphicFramePr>
          <p:cNvPr id="12" name="Tabla 11"/>
          <p:cNvGraphicFramePr>
            <a:graphicFrameLocks noGrp="1"/>
          </p:cNvGraphicFramePr>
          <p:nvPr>
            <p:extLst>
              <p:ext uri="{D42A27DB-BD31-4B8C-83A1-F6EECF244321}">
                <p14:modId xmlns:p14="http://schemas.microsoft.com/office/powerpoint/2010/main" val="1837110916"/>
              </p:ext>
            </p:extLst>
          </p:nvPr>
        </p:nvGraphicFramePr>
        <p:xfrm>
          <a:off x="798635" y="2861959"/>
          <a:ext cx="7622164" cy="1030778"/>
        </p:xfrm>
        <a:graphic>
          <a:graphicData uri="http://schemas.openxmlformats.org/drawingml/2006/table">
            <a:tbl>
              <a:tblPr firstRow="1" firstCol="1" bandRow="1">
                <a:tableStyleId>{5C22544A-7EE6-4342-B048-85BDC9FD1C3A}</a:tableStyleId>
              </a:tblPr>
              <a:tblGrid>
                <a:gridCol w="633742">
                  <a:extLst>
                    <a:ext uri="{9D8B030D-6E8A-4147-A177-3AD203B41FA5}">
                      <a16:colId xmlns="" xmlns:a16="http://schemas.microsoft.com/office/drawing/2014/main" val="2196672319"/>
                    </a:ext>
                  </a:extLst>
                </a:gridCol>
                <a:gridCol w="633742">
                  <a:extLst>
                    <a:ext uri="{9D8B030D-6E8A-4147-A177-3AD203B41FA5}">
                      <a16:colId xmlns="" xmlns:a16="http://schemas.microsoft.com/office/drawing/2014/main" val="2096365939"/>
                    </a:ext>
                  </a:extLst>
                </a:gridCol>
                <a:gridCol w="635468">
                  <a:extLst>
                    <a:ext uri="{9D8B030D-6E8A-4147-A177-3AD203B41FA5}">
                      <a16:colId xmlns="" xmlns:a16="http://schemas.microsoft.com/office/drawing/2014/main" val="1770633651"/>
                    </a:ext>
                  </a:extLst>
                </a:gridCol>
                <a:gridCol w="635468">
                  <a:extLst>
                    <a:ext uri="{9D8B030D-6E8A-4147-A177-3AD203B41FA5}">
                      <a16:colId xmlns="" xmlns:a16="http://schemas.microsoft.com/office/drawing/2014/main" val="146056944"/>
                    </a:ext>
                  </a:extLst>
                </a:gridCol>
                <a:gridCol w="635468">
                  <a:extLst>
                    <a:ext uri="{9D8B030D-6E8A-4147-A177-3AD203B41FA5}">
                      <a16:colId xmlns="" xmlns:a16="http://schemas.microsoft.com/office/drawing/2014/main" val="14846022"/>
                    </a:ext>
                  </a:extLst>
                </a:gridCol>
                <a:gridCol w="635468">
                  <a:extLst>
                    <a:ext uri="{9D8B030D-6E8A-4147-A177-3AD203B41FA5}">
                      <a16:colId xmlns="" xmlns:a16="http://schemas.microsoft.com/office/drawing/2014/main" val="2129205637"/>
                    </a:ext>
                  </a:extLst>
                </a:gridCol>
                <a:gridCol w="635468">
                  <a:extLst>
                    <a:ext uri="{9D8B030D-6E8A-4147-A177-3AD203B41FA5}">
                      <a16:colId xmlns="" xmlns:a16="http://schemas.microsoft.com/office/drawing/2014/main" val="3290290303"/>
                    </a:ext>
                  </a:extLst>
                </a:gridCol>
                <a:gridCol w="635468">
                  <a:extLst>
                    <a:ext uri="{9D8B030D-6E8A-4147-A177-3AD203B41FA5}">
                      <a16:colId xmlns="" xmlns:a16="http://schemas.microsoft.com/office/drawing/2014/main" val="1112411355"/>
                    </a:ext>
                  </a:extLst>
                </a:gridCol>
                <a:gridCol w="635468">
                  <a:extLst>
                    <a:ext uri="{9D8B030D-6E8A-4147-A177-3AD203B41FA5}">
                      <a16:colId xmlns="" xmlns:a16="http://schemas.microsoft.com/office/drawing/2014/main" val="2605417141"/>
                    </a:ext>
                  </a:extLst>
                </a:gridCol>
                <a:gridCol w="635468">
                  <a:extLst>
                    <a:ext uri="{9D8B030D-6E8A-4147-A177-3AD203B41FA5}">
                      <a16:colId xmlns="" xmlns:a16="http://schemas.microsoft.com/office/drawing/2014/main" val="4178311805"/>
                    </a:ext>
                  </a:extLst>
                </a:gridCol>
                <a:gridCol w="635468">
                  <a:extLst>
                    <a:ext uri="{9D8B030D-6E8A-4147-A177-3AD203B41FA5}">
                      <a16:colId xmlns="" xmlns:a16="http://schemas.microsoft.com/office/drawing/2014/main" val="771163431"/>
                    </a:ext>
                  </a:extLst>
                </a:gridCol>
                <a:gridCol w="635468">
                  <a:extLst>
                    <a:ext uri="{9D8B030D-6E8A-4147-A177-3AD203B41FA5}">
                      <a16:colId xmlns="" xmlns:a16="http://schemas.microsoft.com/office/drawing/2014/main" val="3609868276"/>
                    </a:ext>
                  </a:extLst>
                </a:gridCol>
              </a:tblGrid>
              <a:tr h="443752">
                <a:tc gridSpan="12">
                  <a:txBody>
                    <a:bodyPr/>
                    <a:lstStyle/>
                    <a:p>
                      <a:pPr algn="ctr">
                        <a:lnSpc>
                          <a:spcPct val="107000"/>
                        </a:lnSpc>
                        <a:spcAft>
                          <a:spcPts val="0"/>
                        </a:spcAft>
                      </a:pPr>
                      <a:r>
                        <a:rPr lang="es-MX" sz="1800" dirty="0">
                          <a:solidFill>
                            <a:schemeClr val="tx1"/>
                          </a:solidFill>
                          <a:effectLst/>
                          <a:latin typeface="Arial Narrow" panose="020B0606020202030204" pitchFamily="34" charset="0"/>
                        </a:rPr>
                        <a:t>12  SEMANAS  LECTIVAS</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 xmlns:a16="http://schemas.microsoft.com/office/drawing/2014/main" val="788150675"/>
                  </a:ext>
                </a:extLst>
              </a:tr>
              <a:tr h="293513">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1</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2</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3</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4</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5</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6</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7</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C00000"/>
                          </a:solidFill>
                          <a:effectLst/>
                          <a:latin typeface="Arial Narrow" panose="020B0606020202030204" pitchFamily="34" charset="0"/>
                        </a:rPr>
                        <a:t>8</a:t>
                      </a:r>
                      <a:endParaRPr lang="es-MX" sz="18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lgn="ctr">
                        <a:lnSpc>
                          <a:spcPct val="107000"/>
                        </a:lnSpc>
                        <a:spcAft>
                          <a:spcPts val="0"/>
                        </a:spcAft>
                      </a:pPr>
                      <a:r>
                        <a:rPr lang="es-MX" sz="1800" b="1" dirty="0">
                          <a:solidFill>
                            <a:srgbClr val="002060"/>
                          </a:solidFill>
                          <a:effectLst/>
                          <a:latin typeface="Arial Narrow" panose="020B0606020202030204" pitchFamily="34" charset="0"/>
                        </a:rPr>
                        <a:t>9</a:t>
                      </a:r>
                      <a:endParaRPr lang="es-MX" sz="18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rgbClr val="002060"/>
                          </a:solidFill>
                          <a:effectLst/>
                          <a:latin typeface="Arial Narrow" panose="020B0606020202030204" pitchFamily="34" charset="0"/>
                        </a:rPr>
                        <a:t>10</a:t>
                      </a:r>
                      <a:endParaRPr lang="es-MX" sz="18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rgbClr val="002060"/>
                          </a:solidFill>
                          <a:effectLst/>
                          <a:latin typeface="Arial Narrow" panose="020B0606020202030204" pitchFamily="34" charset="0"/>
                        </a:rPr>
                        <a:t>11</a:t>
                      </a:r>
                      <a:endParaRPr lang="es-MX" sz="1800" b="1"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chemeClr val="tx1"/>
                          </a:solidFill>
                          <a:effectLst/>
                          <a:latin typeface="Arial Narrow" panose="020B0606020202030204" pitchFamily="34" charset="0"/>
                        </a:rPr>
                        <a:t>12</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extLst>
                  <a:ext uri="{0D108BD9-81ED-4DB2-BD59-A6C34878D82A}">
                    <a16:rowId xmlns="" xmlns:a16="http://schemas.microsoft.com/office/drawing/2014/main" val="936613506"/>
                  </a:ext>
                </a:extLst>
              </a:tr>
              <a:tr h="293513">
                <a:tc gridSpan="8">
                  <a:txBody>
                    <a:bodyPr/>
                    <a:lstStyle/>
                    <a:p>
                      <a:pPr algn="ctr">
                        <a:lnSpc>
                          <a:spcPct val="107000"/>
                        </a:lnSpc>
                        <a:spcAft>
                          <a:spcPts val="0"/>
                        </a:spcAft>
                      </a:pPr>
                      <a:r>
                        <a:rPr lang="es-MX" sz="1800" b="1" dirty="0">
                          <a:solidFill>
                            <a:schemeClr val="tx1"/>
                          </a:solidFill>
                          <a:effectLst/>
                          <a:latin typeface="Arial Narrow" panose="020B0606020202030204" pitchFamily="34" charset="0"/>
                        </a:rPr>
                        <a:t>CLASES</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lnSpc>
                          <a:spcPct val="107000"/>
                        </a:lnSpc>
                        <a:spcAft>
                          <a:spcPts val="0"/>
                        </a:spcAft>
                      </a:pPr>
                      <a:r>
                        <a:rPr lang="es-MX" sz="1800" b="1" dirty="0">
                          <a:solidFill>
                            <a:schemeClr val="tx1"/>
                          </a:solidFill>
                          <a:effectLst/>
                          <a:latin typeface="Arial Narrow" panose="020B0606020202030204" pitchFamily="34" charset="0"/>
                        </a:rPr>
                        <a:t>EO</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chemeClr val="tx1"/>
                          </a:solidFill>
                          <a:effectLst/>
                          <a:latin typeface="Arial Narrow" panose="020B0606020202030204" pitchFamily="34" charset="0"/>
                        </a:rPr>
                        <a:t>EE</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chemeClr val="tx1"/>
                          </a:solidFill>
                          <a:effectLst/>
                          <a:latin typeface="Arial Narrow" panose="020B0606020202030204" pitchFamily="34" charset="0"/>
                        </a:rPr>
                        <a:t>EEFC</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6">
                        <a:lumMod val="20000"/>
                        <a:lumOff val="80000"/>
                      </a:schemeClr>
                    </a:solidFill>
                  </a:tcPr>
                </a:tc>
                <a:tc>
                  <a:txBody>
                    <a:bodyPr/>
                    <a:lstStyle/>
                    <a:p>
                      <a:pPr algn="ctr">
                        <a:lnSpc>
                          <a:spcPct val="107000"/>
                        </a:lnSpc>
                        <a:spcAft>
                          <a:spcPts val="0"/>
                        </a:spcAft>
                      </a:pPr>
                      <a:r>
                        <a:rPr lang="es-MX" sz="1800" b="1" dirty="0">
                          <a:solidFill>
                            <a:schemeClr val="tx1"/>
                          </a:solidFill>
                          <a:effectLst/>
                          <a:latin typeface="Arial Narrow" panose="020B0606020202030204" pitchFamily="34" charset="0"/>
                        </a:rPr>
                        <a:t>PLI</a:t>
                      </a:r>
                      <a:endParaRPr lang="es-MX" sz="18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extLst>
                  <a:ext uri="{0D108BD9-81ED-4DB2-BD59-A6C34878D82A}">
                    <a16:rowId xmlns="" xmlns:a16="http://schemas.microsoft.com/office/drawing/2014/main" val="860758699"/>
                  </a:ext>
                </a:extLst>
              </a:tr>
            </a:tbl>
          </a:graphicData>
        </a:graphic>
      </p:graphicFrame>
      <p:sp>
        <p:nvSpPr>
          <p:cNvPr id="13" name="CuadroTexto 12"/>
          <p:cNvSpPr txBox="1"/>
          <p:nvPr/>
        </p:nvSpPr>
        <p:spPr>
          <a:xfrm>
            <a:off x="697034" y="3883284"/>
            <a:ext cx="5799044" cy="1200329"/>
          </a:xfrm>
          <a:prstGeom prst="rect">
            <a:avLst/>
          </a:prstGeom>
          <a:noFill/>
        </p:spPr>
        <p:txBody>
          <a:bodyPr wrap="square" rtlCol="0">
            <a:spAutoFit/>
          </a:bodyPr>
          <a:lstStyle/>
          <a:p>
            <a:r>
              <a:rPr lang="es-MX" dirty="0">
                <a:latin typeface="Arial Narrow" panose="020B0606020202030204" pitchFamily="34" charset="0"/>
              </a:rPr>
              <a:t>Exámenes ordinarios     </a:t>
            </a:r>
            <a:r>
              <a:rPr lang="es-MX" b="1" dirty="0">
                <a:latin typeface="Arial Narrow" panose="020B0606020202030204" pitchFamily="34" charset="0"/>
              </a:rPr>
              <a:t>EO</a:t>
            </a:r>
          </a:p>
          <a:p>
            <a:r>
              <a:rPr lang="es-MX" dirty="0">
                <a:latin typeface="Arial Narrow" panose="020B0606020202030204" pitchFamily="34" charset="0"/>
              </a:rPr>
              <a:t>Exámenes extraordinarios del semestre   </a:t>
            </a:r>
            <a:r>
              <a:rPr lang="es-MX" b="1" dirty="0">
                <a:latin typeface="Arial Narrow" panose="020B0606020202030204" pitchFamily="34" charset="0"/>
              </a:rPr>
              <a:t>EE</a:t>
            </a:r>
          </a:p>
          <a:p>
            <a:r>
              <a:rPr lang="es-MX" dirty="0">
                <a:latin typeface="Arial Narrow" panose="020B0606020202030204" pitchFamily="34" charset="0"/>
              </a:rPr>
              <a:t>Exámenes extraordinarios de fin de curso  y de premio </a:t>
            </a:r>
            <a:r>
              <a:rPr lang="es-MX" b="1" dirty="0">
                <a:latin typeface="Arial Narrow" panose="020B0606020202030204" pitchFamily="34" charset="0"/>
              </a:rPr>
              <a:t>EEFC</a:t>
            </a:r>
          </a:p>
          <a:p>
            <a:r>
              <a:rPr lang="es-MX" dirty="0">
                <a:latin typeface="Arial Narrow" panose="020B0606020202030204" pitchFamily="34" charset="0"/>
              </a:rPr>
              <a:t>Práctica laboral concentrada o sistemática   </a:t>
            </a:r>
            <a:r>
              <a:rPr lang="es-MX" b="1" dirty="0">
                <a:latin typeface="Arial Narrow" panose="020B0606020202030204" pitchFamily="34" charset="0"/>
              </a:rPr>
              <a:t>PLI</a:t>
            </a:r>
          </a:p>
        </p:txBody>
      </p:sp>
      <p:sp>
        <p:nvSpPr>
          <p:cNvPr id="2" name="CuadroTexto 1"/>
          <p:cNvSpPr txBox="1"/>
          <p:nvPr/>
        </p:nvSpPr>
        <p:spPr>
          <a:xfrm>
            <a:off x="892976" y="5308841"/>
            <a:ext cx="7455627" cy="415498"/>
          </a:xfrm>
          <a:prstGeom prst="rect">
            <a:avLst/>
          </a:prstGeom>
          <a:noFill/>
        </p:spPr>
        <p:txBody>
          <a:bodyPr wrap="square" rtlCol="0">
            <a:spAutoFit/>
          </a:bodyPr>
          <a:lstStyle/>
          <a:p>
            <a:pPr algn="ctr"/>
            <a:r>
              <a:rPr lang="es-MX" sz="2100" b="1" dirty="0">
                <a:latin typeface="Arial Narrow" panose="020B0606020202030204" pitchFamily="34" charset="0"/>
              </a:rPr>
              <a:t>Semana 12: </a:t>
            </a:r>
            <a:r>
              <a:rPr lang="es-MX" sz="2100" dirty="0">
                <a:latin typeface="Arial Narrow" panose="020B0606020202030204" pitchFamily="34" charset="0"/>
              </a:rPr>
              <a:t>Procesamiento de resultados docentes y cierre estadíst</a:t>
            </a:r>
            <a:r>
              <a:rPr lang="es-MX" sz="2100" dirty="0"/>
              <a:t>ico</a:t>
            </a:r>
          </a:p>
        </p:txBody>
      </p:sp>
      <p:sp>
        <p:nvSpPr>
          <p:cNvPr id="3" name="CuadroTexto 2"/>
          <p:cNvSpPr txBox="1"/>
          <p:nvPr/>
        </p:nvSpPr>
        <p:spPr>
          <a:xfrm>
            <a:off x="2838021" y="203090"/>
            <a:ext cx="6181859" cy="646331"/>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dirty="0">
                <a:latin typeface="Arial Narrow" panose="020B0606020202030204" pitchFamily="34" charset="0"/>
              </a:rPr>
              <a:t>INDICACIONES PARA LOS CONTINUANTES DE TODOS LOS TIPOS DE CURSO</a:t>
            </a:r>
            <a:endParaRPr lang="en-US" dirty="0">
              <a:latin typeface="Arial Narrow" panose="020B0606020202030204" pitchFamily="34" charset="0"/>
            </a:endParaRPr>
          </a:p>
        </p:txBody>
      </p:sp>
      <p:sp>
        <p:nvSpPr>
          <p:cNvPr id="4" name="CuadroTexto 3"/>
          <p:cNvSpPr txBox="1"/>
          <p:nvPr/>
        </p:nvSpPr>
        <p:spPr>
          <a:xfrm>
            <a:off x="2896653" y="1995658"/>
            <a:ext cx="2449286"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CALENDARIO</a:t>
            </a:r>
            <a:endParaRPr lang="en-US" b="1" dirty="0">
              <a:latin typeface="Arial Narrow" panose="020B0606020202030204" pitchFamily="34" charset="0"/>
            </a:endParaRPr>
          </a:p>
        </p:txBody>
      </p:sp>
    </p:spTree>
    <p:extLst>
      <p:ext uri="{BB962C8B-B14F-4D97-AF65-F5344CB8AC3E}">
        <p14:creationId xmlns:p14="http://schemas.microsoft.com/office/powerpoint/2010/main" val="4011284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7 Grupo"/>
          <p:cNvGrpSpPr>
            <a:grpSpLocks/>
          </p:cNvGrpSpPr>
          <p:nvPr/>
        </p:nvGrpSpPr>
        <p:grpSpPr bwMode="auto">
          <a:xfrm>
            <a:off x="0" y="0"/>
            <a:ext cx="9144000" cy="1052513"/>
            <a:chOff x="0" y="0"/>
            <a:chExt cx="9144000" cy="1052513"/>
          </a:xfrm>
        </p:grpSpPr>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uadroTexto 2"/>
          <p:cNvSpPr txBox="1"/>
          <p:nvPr/>
        </p:nvSpPr>
        <p:spPr>
          <a:xfrm>
            <a:off x="698500" y="1297781"/>
            <a:ext cx="7998140" cy="5170646"/>
          </a:xfrm>
          <a:prstGeom prst="rect">
            <a:avLst/>
          </a:prstGeom>
          <a:noFill/>
        </p:spPr>
        <p:txBody>
          <a:bodyPr wrap="square" rtlCol="0">
            <a:spAutoFit/>
          </a:bodyPr>
          <a:lstStyle/>
          <a:p>
            <a:pPr marL="257175" indent="-257175" algn="just">
              <a:lnSpc>
                <a:spcPct val="150000"/>
              </a:lnSpc>
              <a:buFont typeface="Wingdings" panose="05000000000000000000" pitchFamily="2" charset="2"/>
              <a:buChar char="Ø"/>
            </a:pPr>
            <a:r>
              <a:rPr lang="es-ES_tradnl" sz="2000" dirty="0">
                <a:latin typeface="Arial Narrow" panose="020B0606020202030204" pitchFamily="34" charset="0"/>
              </a:rPr>
              <a:t>En todas las modalidades de estudios se ajusta el calendario para cada carrera y año tomando en cuenta el avance del estudiante en la etapa de autopreparación en casa.</a:t>
            </a:r>
          </a:p>
          <a:p>
            <a:pPr marL="342900" indent="-342900" algn="just">
              <a:lnSpc>
                <a:spcPct val="150000"/>
              </a:lnSpc>
              <a:buFont typeface="Wingdings" panose="05000000000000000000" pitchFamily="2" charset="2"/>
              <a:buChar char="Ø"/>
            </a:pPr>
            <a:r>
              <a:rPr lang="es-ES_tradnl" sz="2000" dirty="0">
                <a:latin typeface="Arial Narrow" panose="020B0606020202030204" pitchFamily="34" charset="0"/>
              </a:rPr>
              <a:t>La Práctica Laboral se desarrollará en la semana 12, teniendo como modalidad una práctica simulada a través de estudios de casos.</a:t>
            </a:r>
          </a:p>
          <a:p>
            <a:pPr marL="342900" indent="-342900" algn="just">
              <a:lnSpc>
                <a:spcPct val="150000"/>
              </a:lnSpc>
              <a:buFont typeface="Wingdings" panose="05000000000000000000" pitchFamily="2" charset="2"/>
              <a:buChar char="Ø"/>
            </a:pPr>
            <a:r>
              <a:rPr lang="es-ES_tradnl" sz="2000" dirty="0">
                <a:latin typeface="Arial Narrow" panose="020B0606020202030204" pitchFamily="34" charset="0"/>
              </a:rPr>
              <a:t> En la semana 8 se realizan las defensas de los Trabajos de Curso.</a:t>
            </a:r>
          </a:p>
          <a:p>
            <a:pPr marL="342900" indent="-342900" algn="just">
              <a:lnSpc>
                <a:spcPct val="150000"/>
              </a:lnSpc>
              <a:buFont typeface="Wingdings" panose="05000000000000000000" pitchFamily="2" charset="2"/>
              <a:buChar char="Ø"/>
            </a:pPr>
            <a:r>
              <a:rPr lang="es-ES_tradnl" sz="2000" dirty="0">
                <a:latin typeface="Arial Narrow" panose="020B0606020202030204" pitchFamily="34" charset="0"/>
              </a:rPr>
              <a:t>En el CPE se planificarán los encuentros a desarrollar en las 8 semanas definidas.</a:t>
            </a:r>
          </a:p>
          <a:p>
            <a:pPr marL="257175" indent="-257175" algn="just">
              <a:lnSpc>
                <a:spcPct val="150000"/>
              </a:lnSpc>
              <a:buFont typeface="Wingdings" panose="05000000000000000000" pitchFamily="2" charset="2"/>
              <a:buChar char="Ø"/>
            </a:pPr>
            <a:r>
              <a:rPr lang="es-ES_tradnl" sz="2000" dirty="0">
                <a:latin typeface="Arial Narrow" panose="020B0606020202030204" pitchFamily="34" charset="0"/>
              </a:rPr>
              <a:t>Los cursos a distancia se planificarán las actividades que garanticen la orientación del estudio independiente de los estudiantes y, así lograr que los mismos examinen las asignaturas matriculadas.  </a:t>
            </a:r>
          </a:p>
        </p:txBody>
      </p:sp>
      <p:sp>
        <p:nvSpPr>
          <p:cNvPr id="9" name="CuadroTexto 8"/>
          <p:cNvSpPr txBox="1"/>
          <p:nvPr/>
        </p:nvSpPr>
        <p:spPr>
          <a:xfrm>
            <a:off x="3194926" y="285714"/>
            <a:ext cx="5207139"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PRECISIONES PARA EL PRIMER PERÍODO( 90dias)</a:t>
            </a:r>
            <a:endParaRPr lang="en-US" b="1" dirty="0"/>
          </a:p>
        </p:txBody>
      </p:sp>
    </p:spTree>
    <p:extLst>
      <p:ext uri="{BB962C8B-B14F-4D97-AF65-F5344CB8AC3E}">
        <p14:creationId xmlns:p14="http://schemas.microsoft.com/office/powerpoint/2010/main" val="2676186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7 Grupo"/>
          <p:cNvGrpSpPr>
            <a:grpSpLocks/>
          </p:cNvGrpSpPr>
          <p:nvPr/>
        </p:nvGrpSpPr>
        <p:grpSpPr bwMode="auto">
          <a:xfrm>
            <a:off x="0" y="0"/>
            <a:ext cx="9144000" cy="1052513"/>
            <a:chOff x="0" y="0"/>
            <a:chExt cx="9144000" cy="1052513"/>
          </a:xfrm>
        </p:grpSpPr>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902" y="0"/>
              <a:ext cx="6430098"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D:\Diseño\power point\Sin título-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960"/>
              <a:ext cx="267205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uadroTexto 2"/>
          <p:cNvSpPr txBox="1"/>
          <p:nvPr/>
        </p:nvSpPr>
        <p:spPr>
          <a:xfrm>
            <a:off x="1023400" y="1520851"/>
            <a:ext cx="7328194" cy="4598759"/>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es-ES_tradnl" sz="2200" dirty="0">
                <a:latin typeface="Arial Narrow" panose="020B0606020202030204" pitchFamily="34" charset="0"/>
              </a:rPr>
              <a:t>En la Carrera de Economía deben definirse los requisitos a considerar para la matrícula de los estudiantes del tercer año, en los dos perfiles que exige la Carrera en el Plan de estudio E: Global y Empresarial. </a:t>
            </a:r>
          </a:p>
          <a:p>
            <a:pPr marL="342900" indent="-342900" algn="just">
              <a:lnSpc>
                <a:spcPct val="150000"/>
              </a:lnSpc>
              <a:buFont typeface="Wingdings" panose="05000000000000000000" pitchFamily="2" charset="2"/>
              <a:buChar char="Ø"/>
            </a:pPr>
            <a:r>
              <a:rPr lang="es-ES_tradnl" sz="2200" dirty="0">
                <a:latin typeface="Arial Narrow" panose="020B0606020202030204" pitchFamily="34" charset="0"/>
              </a:rPr>
              <a:t> Se deben crear las condiciones para la apertura en el curso 2020-2021, del Programa de ciclo corto de “Comercio Sostenible”.</a:t>
            </a:r>
          </a:p>
          <a:p>
            <a:pPr marL="342900" indent="-342900" algn="just">
              <a:lnSpc>
                <a:spcPct val="150000"/>
              </a:lnSpc>
              <a:buFont typeface="Wingdings" panose="05000000000000000000" pitchFamily="2" charset="2"/>
              <a:buChar char="Ø"/>
            </a:pPr>
            <a:r>
              <a:rPr lang="es-ES_tradnl" sz="2200" dirty="0">
                <a:latin typeface="Arial Narrow" panose="020B0606020202030204" pitchFamily="34" charset="0"/>
              </a:rPr>
              <a:t>En la Carrera de Turismo de la modalidad CPE, específicamente en el 5 to año, debe prestarse atención a la certificación de los estudiantes del segundo idioma</a:t>
            </a:r>
            <a:r>
              <a:rPr lang="es-ES_tradnl" sz="2200" dirty="0" smtClean="0">
                <a:latin typeface="Arial Narrow" panose="020B0606020202030204" pitchFamily="34" charset="0"/>
              </a:rPr>
              <a:t>.</a:t>
            </a:r>
            <a:endParaRPr lang="es-ES_tradnl" sz="2200" dirty="0">
              <a:latin typeface="Arial Narrow" panose="020B0606020202030204" pitchFamily="34" charset="0"/>
            </a:endParaRPr>
          </a:p>
        </p:txBody>
      </p:sp>
      <p:sp>
        <p:nvSpPr>
          <p:cNvPr id="9" name="CuadroTexto 8"/>
          <p:cNvSpPr txBox="1"/>
          <p:nvPr/>
        </p:nvSpPr>
        <p:spPr>
          <a:xfrm>
            <a:off x="3224746" y="307094"/>
            <a:ext cx="5008791" cy="369332"/>
          </a:xfrm>
          <a:prstGeom prst="rect">
            <a:avLst/>
          </a:prstGeom>
          <a:solidFill>
            <a:schemeClr val="bg1"/>
          </a:solidFill>
          <a:ln w="76200">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s-CU" b="1" dirty="0">
                <a:latin typeface="Arial Narrow" panose="020B0606020202030204" pitchFamily="34" charset="0"/>
              </a:rPr>
              <a:t>PRECISIONES PARA EL PRIMER PERÍODO</a:t>
            </a:r>
            <a:endParaRPr lang="en-US" b="1" dirty="0"/>
          </a:p>
        </p:txBody>
      </p:sp>
    </p:spTree>
    <p:extLst>
      <p:ext uri="{BB962C8B-B14F-4D97-AF65-F5344CB8AC3E}">
        <p14:creationId xmlns:p14="http://schemas.microsoft.com/office/powerpoint/2010/main" val="3018210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1799</Words>
  <Application>Microsoft Office PowerPoint</Application>
  <PresentationFormat>Presentación en pantalla (4:3)</PresentationFormat>
  <Paragraphs>510</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Milagros</dc:creator>
  <cp:lastModifiedBy>Alejandro</cp:lastModifiedBy>
  <cp:revision>152</cp:revision>
  <dcterms:created xsi:type="dcterms:W3CDTF">2020-05-10T16:54:06Z</dcterms:created>
  <dcterms:modified xsi:type="dcterms:W3CDTF">2020-05-13T14:08:00Z</dcterms:modified>
</cp:coreProperties>
</file>