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61" r:id="rId6"/>
    <p:sldId id="262" r:id="rId7"/>
    <p:sldId id="264" r:id="rId8"/>
    <p:sldId id="265" r:id="rId9"/>
    <p:sldId id="267" r:id="rId10"/>
    <p:sldId id="266" r:id="rId11"/>
    <p:sldId id="270" r:id="rId12"/>
    <p:sldId id="288" r:id="rId13"/>
    <p:sldId id="268" r:id="rId14"/>
    <p:sldId id="269" r:id="rId15"/>
    <p:sldId id="271" r:id="rId16"/>
    <p:sldId id="272" r:id="rId17"/>
    <p:sldId id="287" r:id="rId18"/>
    <p:sldId id="294" r:id="rId19"/>
    <p:sldId id="291" r:id="rId20"/>
    <p:sldId id="292" r:id="rId21"/>
    <p:sldId id="290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16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3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11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5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6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86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1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7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5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2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4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4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68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0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8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2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6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C59-D86E-44DB-861B-C4FA3310EFC9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BF1E-A972-4118-86FC-5A2836CB22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0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50AF-41A8-49A6-B375-BA6612A918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8F7-A0E9-4B24-B7CF-5006FF12415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875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iseño\power point\Sin títul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667" y="296333"/>
            <a:ext cx="2870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216324" y="2032079"/>
            <a:ext cx="570534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Ajustes para la culminación de estudios y la continuidad del proceso de formación de pregrado</a:t>
            </a:r>
          </a:p>
          <a:p>
            <a:pPr algn="just">
              <a:lnSpc>
                <a:spcPct val="150000"/>
              </a:lnSpc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Facultad de Ciencias de la Educación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Curso 2019 - 2020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3237063" y="-147815"/>
            <a:ext cx="876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MATRÍCULA</a:t>
            </a:r>
          </a:p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1- 3 AÑOS</a:t>
            </a:r>
          </a:p>
        </p:txBody>
      </p:sp>
      <p:graphicFrame>
        <p:nvGraphicFramePr>
          <p:cNvPr id="11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648"/>
              </p:ext>
            </p:extLst>
          </p:nvPr>
        </p:nvGraphicFramePr>
        <p:xfrm>
          <a:off x="1687131" y="1516487"/>
          <a:ext cx="8615968" cy="4922949"/>
        </p:xfrm>
        <a:graphic>
          <a:graphicData uri="http://schemas.openxmlformats.org/drawingml/2006/table">
            <a:tbl>
              <a:tblPr firstRow="1" bandRow="1"/>
              <a:tblGrid>
                <a:gridCol w="215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Carreras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Matrícula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Curso Diurno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Curso por Encuentros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Preescolar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535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463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Primaria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603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580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Especial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130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43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87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Logopedia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152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114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38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>
                          <a:latin typeface="Arial Narrow" pitchFamily="34" charset="0"/>
                        </a:rPr>
                        <a:t>Pedagogía - Psicología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108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dirty="0"/>
                        <a:t>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b="1" dirty="0"/>
                        <a:t>TOTAL FCE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b="1" dirty="0"/>
                        <a:t>1528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b="1" dirty="0"/>
                        <a:t>337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400" b="1" dirty="0"/>
                        <a:t>1191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51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2124" y="3296625"/>
            <a:ext cx="1129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ordinarios     EO</a:t>
            </a: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extraordinarios del semestre   EE</a:t>
            </a: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extraordinarios de fin de curso  y de premio EEFC</a:t>
            </a: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laboral concentrada o sistemática   PLI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562743" y="-73909"/>
            <a:ext cx="862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Primer período (de recuperación: 90 días). Cierre del curso 2019-2020  en curso diurno y por encuentros en la facultad y los CUM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58193"/>
              </p:ext>
            </p:extLst>
          </p:nvPr>
        </p:nvGraphicFramePr>
        <p:xfrm>
          <a:off x="486938" y="1569311"/>
          <a:ext cx="11228292" cy="1589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571">
                  <a:extLst>
                    <a:ext uri="{9D8B030D-6E8A-4147-A177-3AD203B41FA5}">
                      <a16:colId xmlns:a16="http://schemas.microsoft.com/office/drawing/2014/main" val="2196672319"/>
                    </a:ext>
                  </a:extLst>
                </a:gridCol>
                <a:gridCol w="933571">
                  <a:extLst>
                    <a:ext uri="{9D8B030D-6E8A-4147-A177-3AD203B41FA5}">
                      <a16:colId xmlns:a16="http://schemas.microsoft.com/office/drawing/2014/main" val="2096365939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1770633651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146056944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14846022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2129205637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3290290303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1112411355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2605417141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4178311805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771163431"/>
                    </a:ext>
                  </a:extLst>
                </a:gridCol>
                <a:gridCol w="936115">
                  <a:extLst>
                    <a:ext uri="{9D8B030D-6E8A-4147-A177-3AD203B41FA5}">
                      <a16:colId xmlns:a16="http://schemas.microsoft.com/office/drawing/2014/main" val="3609868276"/>
                    </a:ext>
                  </a:extLst>
                </a:gridCol>
              </a:tblGrid>
              <a:tr h="591669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12  SEMANAS  LECTIVAS</a:t>
                      </a:r>
                      <a:endParaRPr lang="es-MX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50675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MX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12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13506"/>
                  </a:ext>
                </a:extLst>
              </a:tr>
              <a:tr h="38996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CLASES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EO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EE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EEFC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PLI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758699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29686" y="5559834"/>
            <a:ext cx="1065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Procesamiento de resultados docentes y cierre estadístico: Semana 12</a:t>
            </a:r>
          </a:p>
        </p:txBody>
      </p:sp>
    </p:spTree>
    <p:extLst>
      <p:ext uri="{BB962C8B-B14F-4D97-AF65-F5344CB8AC3E}">
        <p14:creationId xmlns:p14="http://schemas.microsoft.com/office/powerpoint/2010/main" val="264538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34850" y="1282691"/>
            <a:ext cx="112947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fondo de tiempo de las asignaturas integra las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5 semanas ya desarrolladas más las 8 semanas del nuevo período</a:t>
            </a:r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el montaje de los ajustes por años y de cada disciplina del currículo base.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valorarán particularmente los cursos del currículo propio que sean imprescindibles en la formación. Se prioriza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currículo base.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clases  en el curso diurno se desarrollarán en  las diferentes formas  organizativas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(C, CP, S, PL)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 requieran las asignaturas con el objetivo de sistematizar los objetivos  y contenidos esenciales, priorizando las habilidades prácticas;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comprobar la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autopreparación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de los estudiantes durante el período de aislamiento,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atención a las diferencias individuales, realizar evaluaciones sistemáticas y parciales.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Atención a las asignaturas de arrastres y su evaluación.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Mantener la práctica sistemática ( quincenal)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Premisas para el proceso de planificación. Curso diurno</a:t>
            </a:r>
          </a:p>
        </p:txBody>
      </p:sp>
    </p:spTree>
    <p:extLst>
      <p:ext uri="{BB962C8B-B14F-4D97-AF65-F5344CB8AC3E}">
        <p14:creationId xmlns:p14="http://schemas.microsoft.com/office/powerpoint/2010/main" val="7546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83335" y="1467824"/>
            <a:ext cx="11294772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curso por encuentros se planificarán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4 encuentros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desarrollar en las 8 semanas previstas y la distribución del fondo de tiempo por asignaturas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(frecuencia quincenal para   asignaturas del currículo base)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clases en el curso por encuentros,  asume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clase – encuentro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como forma organizativa,  reforzarán  el carácter demostrativo  de los métodos, procedimientos, proyectos, en función de sistematizar las habilidades prácticas del año académico  y 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 destacarán las orientaciones de las tareas integradoras para el trabajo independiente</a:t>
            </a:r>
          </a:p>
          <a:p>
            <a:pPr algn="just">
              <a:lnSpc>
                <a:spcPct val="150000"/>
              </a:lnSpc>
            </a:pPr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Incluye la atención a las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asignaturas de arrastres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su evaluación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Curso por encuentros</a:t>
            </a:r>
          </a:p>
        </p:txBody>
      </p:sp>
    </p:spTree>
    <p:extLst>
      <p:ext uri="{BB962C8B-B14F-4D97-AF65-F5344CB8AC3E}">
        <p14:creationId xmlns:p14="http://schemas.microsoft.com/office/powerpoint/2010/main" val="176191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Sistema de evaluación para todos los tipos de curso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7396" y="934836"/>
            <a:ext cx="11148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 En las 8 primeras semanas las asignaturas  realizarán las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evaluaciones frecuentes y parciales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Las evaluaciones parciales se desarrollarán a partir de la planificación  integrada del año académico para las asignaturas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que no culminan con examen final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Incluye las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asignaturas de arrastres</a:t>
            </a:r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su evaluación.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7395" y="2720417"/>
            <a:ext cx="11148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 Concluir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Trabajo de Curso  como asignatura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preparación para la defensa  hasta la semana 6. Defensas hasta la semana 8.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7393" y="3650946"/>
            <a:ext cx="10693912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Exámenes ordinarios, extraordinarios, fin de curso y premio  </a:t>
            </a:r>
          </a:p>
          <a:p>
            <a:pPr marL="538163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Exámenes ordinarios (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hasta  2 asignaturas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 semana 9). </a:t>
            </a:r>
          </a:p>
          <a:p>
            <a:pPr marL="538163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Exámenes extraordinarios (semana 10).  </a:t>
            </a:r>
          </a:p>
          <a:p>
            <a:pPr marL="538163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Exámenes de fin de curso y de premio. Todos los tipos de curso (semana 11). 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97393" y="5403984"/>
            <a:ext cx="1087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Defensa de los trabajos de curso (TCE)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3 año.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Semanas  6 y 7 </a:t>
            </a:r>
          </a:p>
          <a:p>
            <a:pPr marL="712788" indent="-349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aseguran las consultas previas de los tutores, la entrega del informe digital o manuscrito a tinta.</a:t>
            </a:r>
          </a:p>
        </p:txBody>
      </p:sp>
    </p:spTree>
    <p:extLst>
      <p:ext uri="{BB962C8B-B14F-4D97-AF65-F5344CB8AC3E}">
        <p14:creationId xmlns:p14="http://schemas.microsoft.com/office/powerpoint/2010/main" val="170088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3522158" y="110758"/>
            <a:ext cx="876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PROPUESTA DE EXÁMENES FINALES POR CARRERAS Y TIPOS DE CURSO.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6" y="2096145"/>
            <a:ext cx="10406129" cy="44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3618536" y="260928"/>
            <a:ext cx="876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PROPUESTA DE EXÁMENES FINALES POR CARRERAS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1378039"/>
            <a:ext cx="11792755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Curso por encuentros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3442"/>
            <a:ext cx="12192000" cy="55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Curso por encuentros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4489"/>
            <a:ext cx="12192000" cy="56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30278" r="-93" b="13333"/>
          <a:stretch/>
        </p:blipFill>
        <p:spPr>
          <a:xfrm>
            <a:off x="0" y="3420533"/>
            <a:ext cx="12192000" cy="34374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978795"/>
            <a:ext cx="4984123" cy="1567304"/>
          </a:xfrm>
          <a:prstGeom prst="rect">
            <a:avLst/>
          </a:prstGeom>
        </p:spPr>
      </p:pic>
      <p:sp>
        <p:nvSpPr>
          <p:cNvPr id="7" name="CaixaDeTexto 8"/>
          <p:cNvSpPr txBox="1"/>
          <p:nvPr/>
        </p:nvSpPr>
        <p:spPr>
          <a:xfrm>
            <a:off x="6658377" y="286444"/>
            <a:ext cx="538336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Trabajar en grupo no es sólo una técnica, es un modo de pensar, es, por qué no, una filosofía y una epistemología, es un convencimiento de que solos se puede, pero juntos es mucho mejor.</a:t>
            </a:r>
            <a:br>
              <a:rPr lang="es-E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(M. Calviño, 1998)</a:t>
            </a:r>
            <a:endParaRPr lang="pt-B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09093" y="1378714"/>
            <a:ext cx="11706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lectivo desarrollado en el curso académico 2019/2020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del segundo semestre (5 semanas, del 17/02/2020 al 21/03/2020)</a:t>
            </a: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Concepción y exigencias del Plan de Estudio de nuestras carreras</a:t>
            </a:r>
            <a:endParaRPr lang="es-MX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457200" algn="just" defTabSz="538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las </a:t>
            </a:r>
            <a:r>
              <a:rPr lang="es-MX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rpetas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metodológicas que cada carrera diseñó y orientó a los estudiantes para la </a:t>
            </a: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autopreparación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manera independiente durante la etapa de aislamiento social en función de los objetivos de cada año académico. Precisión del contenido de las tareas y las orientaciones para el uso de  materiales impresos,   digitales, audiovisuales. Insistir en la etapa actual en el desarrollo de las  habilidades docentes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4238612" y="326201"/>
            <a:ext cx="64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Punto</a:t>
            </a:r>
            <a:r>
              <a:rPr lang="pt-BR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de partida:</a:t>
            </a:r>
          </a:p>
        </p:txBody>
      </p:sp>
    </p:spTree>
    <p:extLst>
      <p:ext uri="{BB962C8B-B14F-4D97-AF65-F5344CB8AC3E}">
        <p14:creationId xmlns:p14="http://schemas.microsoft.com/office/powerpoint/2010/main" val="288481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358128" y="2927055"/>
            <a:ext cx="349017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Culminación de estudios  para todos los tipos de curso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4418916" y="110758"/>
            <a:ext cx="64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PROPUESTA DE CALENDARIO GENERAL AJUSTADO DEL CURSO 2019 – 2020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1" y="2005992"/>
            <a:ext cx="5838076" cy="38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Culminación de estudios  para todos los tipos de curso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16688"/>
              </p:ext>
            </p:extLst>
          </p:nvPr>
        </p:nvGraphicFramePr>
        <p:xfrm>
          <a:off x="386366" y="1313443"/>
          <a:ext cx="11504055" cy="453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1792">
                  <a:extLst>
                    <a:ext uri="{9D8B030D-6E8A-4147-A177-3AD203B41FA5}">
                      <a16:colId xmlns:a16="http://schemas.microsoft.com/office/drawing/2014/main" val="1213640935"/>
                    </a:ext>
                  </a:extLst>
                </a:gridCol>
                <a:gridCol w="1289371">
                  <a:extLst>
                    <a:ext uri="{9D8B030D-6E8A-4147-A177-3AD203B41FA5}">
                      <a16:colId xmlns:a16="http://schemas.microsoft.com/office/drawing/2014/main" val="2948360850"/>
                    </a:ext>
                  </a:extLst>
                </a:gridCol>
                <a:gridCol w="645880">
                  <a:extLst>
                    <a:ext uri="{9D8B030D-6E8A-4147-A177-3AD203B41FA5}">
                      <a16:colId xmlns:a16="http://schemas.microsoft.com/office/drawing/2014/main" val="771352422"/>
                    </a:ext>
                  </a:extLst>
                </a:gridCol>
                <a:gridCol w="645880">
                  <a:extLst>
                    <a:ext uri="{9D8B030D-6E8A-4147-A177-3AD203B41FA5}">
                      <a16:colId xmlns:a16="http://schemas.microsoft.com/office/drawing/2014/main" val="358638160"/>
                    </a:ext>
                  </a:extLst>
                </a:gridCol>
                <a:gridCol w="644686">
                  <a:extLst>
                    <a:ext uri="{9D8B030D-6E8A-4147-A177-3AD203B41FA5}">
                      <a16:colId xmlns:a16="http://schemas.microsoft.com/office/drawing/2014/main" val="4130074483"/>
                    </a:ext>
                  </a:extLst>
                </a:gridCol>
                <a:gridCol w="644686">
                  <a:extLst>
                    <a:ext uri="{9D8B030D-6E8A-4147-A177-3AD203B41FA5}">
                      <a16:colId xmlns:a16="http://schemas.microsoft.com/office/drawing/2014/main" val="2829350671"/>
                    </a:ext>
                  </a:extLst>
                </a:gridCol>
                <a:gridCol w="1291760">
                  <a:extLst>
                    <a:ext uri="{9D8B030D-6E8A-4147-A177-3AD203B41FA5}">
                      <a16:colId xmlns:a16="http://schemas.microsoft.com/office/drawing/2014/main" val="366784820"/>
                    </a:ext>
                  </a:extLst>
                </a:gridCol>
              </a:tblGrid>
              <a:tr h="520767"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GRADUADOS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MODALIDADES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18344"/>
                  </a:ext>
                </a:extLst>
              </a:tr>
              <a:tr h="8881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CD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CPE (SC)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effectLst/>
                        </a:rPr>
                        <a:t>CUM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TOTAL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15623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Educación Primaria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26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78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effectLst/>
                        </a:rPr>
                        <a:t>204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308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09923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Educación</a:t>
                      </a:r>
                      <a:r>
                        <a:rPr lang="es-MX" sz="2800" baseline="0" dirty="0">
                          <a:effectLst/>
                        </a:rPr>
                        <a:t> Preescolar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33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93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effectLst/>
                        </a:rPr>
                        <a:t>40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166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95622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Educación Logopedia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29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29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54514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Educación Especial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22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22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211349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Educación Pedagogía Psicología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23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23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Total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es-MX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FF0000"/>
                          </a:solidFill>
                          <a:effectLst/>
                        </a:rPr>
                        <a:t>171</a:t>
                      </a:r>
                      <a:endParaRPr lang="es-MX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FF0000"/>
                          </a:solidFill>
                          <a:effectLst/>
                        </a:rPr>
                        <a:t>244</a:t>
                      </a:r>
                      <a:endParaRPr lang="es-MX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FF0000"/>
                          </a:solidFill>
                          <a:effectLst/>
                        </a:rPr>
                        <a:t>548</a:t>
                      </a:r>
                      <a:endParaRPr lang="es-MX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4533363" y="5970896"/>
            <a:ext cx="3580327" cy="88710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TÍTULOS DE ORO</a:t>
            </a:r>
          </a:p>
          <a:p>
            <a:pPr algn="ctr"/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3200" b="1" dirty="0">
                <a:solidFill>
                  <a:srgbClr val="FF0000"/>
                </a:solidFill>
              </a:rPr>
              <a:t>44 ( 12 CPE)</a:t>
            </a:r>
          </a:p>
        </p:txBody>
      </p:sp>
    </p:spTree>
    <p:extLst>
      <p:ext uri="{BB962C8B-B14F-4D97-AF65-F5344CB8AC3E}">
        <p14:creationId xmlns:p14="http://schemas.microsoft.com/office/powerpoint/2010/main" val="48446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Culminación de estudios  para todos los tipos de curso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03830"/>
              </p:ext>
            </p:extLst>
          </p:nvPr>
        </p:nvGraphicFramePr>
        <p:xfrm>
          <a:off x="495835" y="1605271"/>
          <a:ext cx="11201402" cy="4367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950">
                  <a:extLst>
                    <a:ext uri="{9D8B030D-6E8A-4147-A177-3AD203B41FA5}">
                      <a16:colId xmlns:a16="http://schemas.microsoft.com/office/drawing/2014/main" val="1213640935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2948360850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4158413645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771352422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358638160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4130074483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2829350671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366784820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709022977"/>
                    </a:ext>
                  </a:extLst>
                </a:gridCol>
              </a:tblGrid>
              <a:tr h="416991"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CULMINACIÓN DE ESTUDIOS  (AÑOS TERMINALES)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SEMANAS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18344"/>
                  </a:ext>
                </a:extLst>
              </a:tr>
              <a:tr h="416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1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2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3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4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5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6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7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8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15623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Educación Primaria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09923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Educación</a:t>
                      </a:r>
                      <a:r>
                        <a:rPr lang="es-MX" sz="2800" baseline="0" dirty="0">
                          <a:effectLst/>
                        </a:rPr>
                        <a:t> Preescolar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95622"/>
                  </a:ext>
                </a:extLst>
              </a:tr>
              <a:tr h="72213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Educación</a:t>
                      </a:r>
                      <a:r>
                        <a:rPr lang="es-MX" sz="2800" baseline="0" dirty="0">
                          <a:effectLst/>
                        </a:rPr>
                        <a:t> Pedagogía Psicología 5 año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572453"/>
                  </a:ext>
                </a:extLst>
              </a:tr>
              <a:tr h="72615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5528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2800" dirty="0">
                          <a:effectLst/>
                        </a:rPr>
                        <a:t>Educación Pedagogía Psicología 4 año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63114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Educación Logopedia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5451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Educación Especial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21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59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Culminación de estudios  para todos los tipos de curso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02"/>
              </p:ext>
            </p:extLst>
          </p:nvPr>
        </p:nvGraphicFramePr>
        <p:xfrm>
          <a:off x="373486" y="1159098"/>
          <a:ext cx="11578110" cy="5486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2614">
                  <a:extLst>
                    <a:ext uri="{9D8B030D-6E8A-4147-A177-3AD203B41FA5}">
                      <a16:colId xmlns:a16="http://schemas.microsoft.com/office/drawing/2014/main" val="1213640935"/>
                    </a:ext>
                  </a:extLst>
                </a:gridCol>
                <a:gridCol w="648836">
                  <a:extLst>
                    <a:ext uri="{9D8B030D-6E8A-4147-A177-3AD203B41FA5}">
                      <a16:colId xmlns:a16="http://schemas.microsoft.com/office/drawing/2014/main" val="2948360850"/>
                    </a:ext>
                  </a:extLst>
                </a:gridCol>
                <a:gridCol w="648836">
                  <a:extLst>
                    <a:ext uri="{9D8B030D-6E8A-4147-A177-3AD203B41FA5}">
                      <a16:colId xmlns:a16="http://schemas.microsoft.com/office/drawing/2014/main" val="4158413645"/>
                    </a:ext>
                  </a:extLst>
                </a:gridCol>
                <a:gridCol w="650038">
                  <a:extLst>
                    <a:ext uri="{9D8B030D-6E8A-4147-A177-3AD203B41FA5}">
                      <a16:colId xmlns:a16="http://schemas.microsoft.com/office/drawing/2014/main" val="771352422"/>
                    </a:ext>
                  </a:extLst>
                </a:gridCol>
                <a:gridCol w="650038">
                  <a:extLst>
                    <a:ext uri="{9D8B030D-6E8A-4147-A177-3AD203B41FA5}">
                      <a16:colId xmlns:a16="http://schemas.microsoft.com/office/drawing/2014/main" val="358638160"/>
                    </a:ext>
                  </a:extLst>
                </a:gridCol>
                <a:gridCol w="648836">
                  <a:extLst>
                    <a:ext uri="{9D8B030D-6E8A-4147-A177-3AD203B41FA5}">
                      <a16:colId xmlns:a16="http://schemas.microsoft.com/office/drawing/2014/main" val="4130074483"/>
                    </a:ext>
                  </a:extLst>
                </a:gridCol>
                <a:gridCol w="648836">
                  <a:extLst>
                    <a:ext uri="{9D8B030D-6E8A-4147-A177-3AD203B41FA5}">
                      <a16:colId xmlns:a16="http://schemas.microsoft.com/office/drawing/2014/main" val="2829350671"/>
                    </a:ext>
                  </a:extLst>
                </a:gridCol>
                <a:gridCol w="650038">
                  <a:extLst>
                    <a:ext uri="{9D8B030D-6E8A-4147-A177-3AD203B41FA5}">
                      <a16:colId xmlns:a16="http://schemas.microsoft.com/office/drawing/2014/main" val="366784820"/>
                    </a:ext>
                  </a:extLst>
                </a:gridCol>
                <a:gridCol w="650038">
                  <a:extLst>
                    <a:ext uri="{9D8B030D-6E8A-4147-A177-3AD203B41FA5}">
                      <a16:colId xmlns:a16="http://schemas.microsoft.com/office/drawing/2014/main" val="709022977"/>
                    </a:ext>
                  </a:extLst>
                </a:gridCol>
              </a:tblGrid>
              <a:tr h="426128"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CULMINACIÓN DE ESTUDIOS  (AÑOS TERMINALES)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SEMANAS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18344"/>
                  </a:ext>
                </a:extLst>
              </a:tr>
              <a:tr h="4261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1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2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3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4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5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6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7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8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15623"/>
                  </a:ext>
                </a:extLst>
              </a:tr>
              <a:tr h="726784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CLASES DE ASIGNATURAS  DEL SEGUNDO SEMESTRE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09923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Evaluación final de las asignaturas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95622"/>
                  </a:ext>
                </a:extLst>
              </a:tr>
              <a:tr h="73796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Exámenes extraordinarios de fin de curso (1er y 2do semestre)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572453"/>
                  </a:ext>
                </a:extLst>
              </a:tr>
              <a:tr h="726784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Preparación de la culminación de estudios (todas las modalidades)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95528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2800">
                          <a:effectLst/>
                        </a:rPr>
                        <a:t>Autopreparación de cada estudiante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63114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2800" dirty="0">
                          <a:effectLst/>
                        </a:rPr>
                        <a:t>Consultas</a:t>
                      </a:r>
                      <a:r>
                        <a:rPr lang="es-MX" sz="2800" baseline="0" dirty="0">
                          <a:effectLst/>
                        </a:rPr>
                        <a:t> y </a:t>
                      </a:r>
                      <a:r>
                        <a:rPr lang="es-MX" sz="2800" dirty="0">
                          <a:effectLst/>
                        </a:rPr>
                        <a:t>tutorías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5451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2800">
                          <a:effectLst/>
                        </a:rPr>
                        <a:t>Culminación del informe escrito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211349"/>
                  </a:ext>
                </a:extLst>
              </a:tr>
              <a:tr h="7381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2800" dirty="0">
                          <a:effectLst/>
                        </a:rPr>
                        <a:t>Entrega del trabajo escrito (digital o manuscrito a tinta)     TODOS  </a:t>
                      </a:r>
                      <a:endParaRPr lang="es-MX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8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9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Culminación de estudios  para todos los tipos de curso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57437"/>
              </p:ext>
            </p:extLst>
          </p:nvPr>
        </p:nvGraphicFramePr>
        <p:xfrm>
          <a:off x="585988" y="1206106"/>
          <a:ext cx="11201402" cy="5666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950">
                  <a:extLst>
                    <a:ext uri="{9D8B030D-6E8A-4147-A177-3AD203B41FA5}">
                      <a16:colId xmlns:a16="http://schemas.microsoft.com/office/drawing/2014/main" val="1213640935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2948360850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4158413645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771352422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358638160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4130074483"/>
                    </a:ext>
                  </a:extLst>
                </a:gridCol>
                <a:gridCol w="627725">
                  <a:extLst>
                    <a:ext uri="{9D8B030D-6E8A-4147-A177-3AD203B41FA5}">
                      <a16:colId xmlns:a16="http://schemas.microsoft.com/office/drawing/2014/main" val="2829350671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366784820"/>
                    </a:ext>
                  </a:extLst>
                </a:gridCol>
                <a:gridCol w="628888">
                  <a:extLst>
                    <a:ext uri="{9D8B030D-6E8A-4147-A177-3AD203B41FA5}">
                      <a16:colId xmlns:a16="http://schemas.microsoft.com/office/drawing/2014/main" val="709022977"/>
                    </a:ext>
                  </a:extLst>
                </a:gridCol>
              </a:tblGrid>
              <a:tr h="416991"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CULMINACIÓN DE ESTUDIOS  (AÑOS TERMINALES)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SEMANAS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18344"/>
                  </a:ext>
                </a:extLst>
              </a:tr>
              <a:tr h="416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1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2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3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4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5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6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7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8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15623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Selección</a:t>
                      </a:r>
                      <a:r>
                        <a:rPr lang="es-MX" sz="2800" baseline="0" dirty="0">
                          <a:effectLst/>
                        </a:rPr>
                        <a:t> de los estudiantes integrales de carreras y facultad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09923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Aprobación  de integrales de la UO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95622"/>
                  </a:ext>
                </a:extLst>
              </a:tr>
              <a:tr h="72213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Asambleas de evaluaciones integrales en cada carrera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572453"/>
                  </a:ext>
                </a:extLst>
              </a:tr>
              <a:tr h="726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effectLst/>
                        </a:rPr>
                        <a:t>Asambleas de discusión  de la</a:t>
                      </a:r>
                      <a:r>
                        <a:rPr lang="es-MX" sz="2800" baseline="0" dirty="0">
                          <a:effectLst/>
                        </a:rPr>
                        <a:t> formación continua para la </a:t>
                      </a:r>
                      <a:r>
                        <a:rPr lang="es-MX" sz="2800" dirty="0">
                          <a:effectLst/>
                        </a:rPr>
                        <a:t> etapa de preparación para el empleo en cada carrera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95528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Acto de graduación de la UO (Títulos de Oro, Premios al Mérito Científico, Integrales)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63114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Acto de graduación de la facultad 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54514"/>
                  </a:ext>
                </a:extLst>
              </a:tr>
              <a:tr h="41699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</a:rPr>
                        <a:t>Presentación en la ubicación laboral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1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80304" y="1184489"/>
            <a:ext cx="120116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 de culminación de estudios que se han ajustado en la facultad: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diploma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profesionales: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caso ( Pedagogía Psicología, Logopedia y Especial)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MX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logopédico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Modelación de clases o actividades programadas y conjuntas para Preescolar con su correspondiente análisis metodológico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estudiantes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DE ORO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eximidos del ejercicio de culminación de estudio, entregarán el trabajo de investigación que venían realizando por estar todos vinculados a resultados de proyectos de investigación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4"/>
          <p:cNvSpPr txBox="1"/>
          <p:nvPr/>
        </p:nvSpPr>
        <p:spPr>
          <a:xfrm>
            <a:off x="3618536" y="260928"/>
            <a:ext cx="857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Culminación de estudios  para todos los tipos de curso</a:t>
            </a:r>
          </a:p>
        </p:txBody>
      </p:sp>
    </p:spTree>
    <p:extLst>
      <p:ext uri="{BB962C8B-B14F-4D97-AF65-F5344CB8AC3E}">
        <p14:creationId xmlns:p14="http://schemas.microsoft.com/office/powerpoint/2010/main" val="66049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358128" y="2927055"/>
            <a:ext cx="349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Continuantes de todos los tipos de curso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1"/>
            <a:ext cx="12192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3520399" y="-73908"/>
            <a:ext cx="876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PROPUESTA DE CALENDARIO GENERAL AJUSTADO DEL CURSO 2019 – 2020  Y PROYECCIÓN PARA EL  PROCESO DE PLANIFICACIÓN DOCENTE CURSO 2020-2021.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1" y="2005992"/>
            <a:ext cx="5838076" cy="38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7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1136</Words>
  <Application>Microsoft Office PowerPoint</Application>
  <PresentationFormat>Panorámica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Symbol</vt:lpstr>
      <vt:lpstr>Wingdings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Yamilia</dc:creator>
  <cp:lastModifiedBy>Decano FCF</cp:lastModifiedBy>
  <cp:revision>31</cp:revision>
  <dcterms:created xsi:type="dcterms:W3CDTF">2020-05-11T21:55:03Z</dcterms:created>
  <dcterms:modified xsi:type="dcterms:W3CDTF">2020-05-15T13:38:04Z</dcterms:modified>
</cp:coreProperties>
</file>