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9" r:id="rId4"/>
    <p:sldId id="260" r:id="rId5"/>
    <p:sldId id="262" r:id="rId6"/>
    <p:sldId id="265" r:id="rId7"/>
    <p:sldId id="308" r:id="rId8"/>
    <p:sldId id="293" r:id="rId9"/>
    <p:sldId id="266" r:id="rId10"/>
    <p:sldId id="294" r:id="rId11"/>
    <p:sldId id="267" r:id="rId12"/>
    <p:sldId id="309" r:id="rId13"/>
    <p:sldId id="301" r:id="rId14"/>
    <p:sldId id="268" r:id="rId15"/>
    <p:sldId id="269" r:id="rId16"/>
    <p:sldId id="295" r:id="rId17"/>
    <p:sldId id="272" r:id="rId18"/>
    <p:sldId id="282" r:id="rId19"/>
    <p:sldId id="306" r:id="rId20"/>
    <p:sldId id="307" r:id="rId2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03" autoAdjust="0"/>
    <p:restoredTop sz="94660"/>
  </p:normalViewPr>
  <p:slideViewPr>
    <p:cSldViewPr snapToGrid="0">
      <p:cViewPr varScale="1">
        <p:scale>
          <a:sx n="82" d="100"/>
          <a:sy n="82" d="100"/>
        </p:scale>
        <p:origin x="2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FF5A6F-EEB5-4EC6-BC57-5C10882929CF}" type="doc">
      <dgm:prSet loTypeId="urn:microsoft.com/office/officeart/2005/8/layout/chevron2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BA6CA73B-7AB9-4A0C-8673-875BA7D67602}">
      <dgm:prSet phldrT="[Texto]"/>
      <dgm:spPr/>
      <dgm:t>
        <a:bodyPr/>
        <a:lstStyle/>
        <a:p>
          <a:r>
            <a:rPr lang="es-ES" b="1" dirty="0"/>
            <a:t>5 Estudiantes</a:t>
          </a:r>
        </a:p>
      </dgm:t>
    </dgm:pt>
    <dgm:pt modelId="{DE167804-00EA-47B7-B1E4-136444E96BE3}" type="parTrans" cxnId="{AA188FC3-80A7-4904-B133-E0BF012B9D7F}">
      <dgm:prSet/>
      <dgm:spPr/>
      <dgm:t>
        <a:bodyPr/>
        <a:lstStyle/>
        <a:p>
          <a:endParaRPr lang="es-ES"/>
        </a:p>
      </dgm:t>
    </dgm:pt>
    <dgm:pt modelId="{8547814C-CDA6-455B-9A4F-801FA843E425}" type="sibTrans" cxnId="{AA188FC3-80A7-4904-B133-E0BF012B9D7F}">
      <dgm:prSet/>
      <dgm:spPr/>
      <dgm:t>
        <a:bodyPr/>
        <a:lstStyle/>
        <a:p>
          <a:endParaRPr lang="es-ES"/>
        </a:p>
      </dgm:t>
    </dgm:pt>
    <dgm:pt modelId="{C257E380-D863-456E-9E64-817514EC76C6}">
      <dgm:prSet phldrT="[Texto]"/>
      <dgm:spPr/>
      <dgm:t>
        <a:bodyPr/>
        <a:lstStyle/>
        <a:p>
          <a:r>
            <a:rPr lang="es-ES" dirty="0" smtClean="0"/>
            <a:t>Se eximen del acto de defensa los estudiantes Título de Oro, Premio al mérito científico e integrales.</a:t>
          </a:r>
          <a:endParaRPr lang="es-ES" dirty="0"/>
        </a:p>
      </dgm:t>
    </dgm:pt>
    <dgm:pt modelId="{B8936C2E-DA81-45B2-944A-B1D2E3A9728C}" type="parTrans" cxnId="{628456D2-8E7A-4FB3-9A46-1446AA0D537B}">
      <dgm:prSet/>
      <dgm:spPr/>
      <dgm:t>
        <a:bodyPr/>
        <a:lstStyle/>
        <a:p>
          <a:endParaRPr lang="es-ES"/>
        </a:p>
      </dgm:t>
    </dgm:pt>
    <dgm:pt modelId="{0EB9744E-8999-448B-81CE-54EA416F5DEB}" type="sibTrans" cxnId="{628456D2-8E7A-4FB3-9A46-1446AA0D537B}">
      <dgm:prSet/>
      <dgm:spPr/>
      <dgm:t>
        <a:bodyPr/>
        <a:lstStyle/>
        <a:p>
          <a:endParaRPr lang="es-ES"/>
        </a:p>
      </dgm:t>
    </dgm:pt>
    <dgm:pt modelId="{A91836DC-686C-414A-9090-CB5571B8083F}">
      <dgm:prSet phldrT="[Texto]"/>
      <dgm:spPr/>
      <dgm:t>
        <a:bodyPr/>
        <a:lstStyle/>
        <a:p>
          <a:r>
            <a:rPr lang="es-ES" b="1" dirty="0" smtClean="0"/>
            <a:t>13 Estudiantes</a:t>
          </a:r>
          <a:endParaRPr lang="es-ES" b="1" dirty="0"/>
        </a:p>
      </dgm:t>
    </dgm:pt>
    <dgm:pt modelId="{181905E7-B30F-4527-81C8-FB863AF272DB}" type="parTrans" cxnId="{3E18F43F-DD5A-434F-AF4A-646320DAC228}">
      <dgm:prSet/>
      <dgm:spPr/>
      <dgm:t>
        <a:bodyPr/>
        <a:lstStyle/>
        <a:p>
          <a:endParaRPr lang="es-ES"/>
        </a:p>
      </dgm:t>
    </dgm:pt>
    <dgm:pt modelId="{F81E3092-CBCB-4522-A724-336C49288B1B}" type="sibTrans" cxnId="{3E18F43F-DD5A-434F-AF4A-646320DAC228}">
      <dgm:prSet/>
      <dgm:spPr/>
      <dgm:t>
        <a:bodyPr/>
        <a:lstStyle/>
        <a:p>
          <a:endParaRPr lang="es-ES"/>
        </a:p>
      </dgm:t>
    </dgm:pt>
    <dgm:pt modelId="{B1CD6ECD-ED20-49CF-B9BB-CDD8C7BFA7C1}">
      <dgm:prSet phldrT="[Texto]"/>
      <dgm:spPr/>
      <dgm:t>
        <a:bodyPr/>
        <a:lstStyle/>
        <a:p>
          <a:r>
            <a:rPr lang="es-ES" dirty="0" smtClean="0"/>
            <a:t>Defiende Trabajos de Diploma</a:t>
          </a:r>
          <a:endParaRPr lang="es-ES" dirty="0"/>
        </a:p>
      </dgm:t>
    </dgm:pt>
    <dgm:pt modelId="{85272E37-9A16-4F57-865A-A92FA02E4954}" type="parTrans" cxnId="{E35CD062-CAF4-4A2D-A74C-D020D85BCB8E}">
      <dgm:prSet/>
      <dgm:spPr/>
      <dgm:t>
        <a:bodyPr/>
        <a:lstStyle/>
        <a:p>
          <a:endParaRPr lang="es-ES"/>
        </a:p>
      </dgm:t>
    </dgm:pt>
    <dgm:pt modelId="{3124796F-F541-416F-AEE2-C4DCC07EFB74}" type="sibTrans" cxnId="{E35CD062-CAF4-4A2D-A74C-D020D85BCB8E}">
      <dgm:prSet/>
      <dgm:spPr/>
      <dgm:t>
        <a:bodyPr/>
        <a:lstStyle/>
        <a:p>
          <a:endParaRPr lang="es-ES"/>
        </a:p>
      </dgm:t>
    </dgm:pt>
    <dgm:pt modelId="{F49EF1F0-E60F-4A58-BB42-2492398988C0}">
      <dgm:prSet phldrT="[Texto]"/>
      <dgm:spPr/>
      <dgm:t>
        <a:bodyPr/>
        <a:lstStyle/>
        <a:p>
          <a:r>
            <a:rPr lang="es-ES" b="1" dirty="0" smtClean="0"/>
            <a:t>30 Estudiantes</a:t>
          </a:r>
          <a:endParaRPr lang="es-ES" b="1" dirty="0"/>
        </a:p>
      </dgm:t>
    </dgm:pt>
    <dgm:pt modelId="{F7D722F6-1841-4781-8C97-045741523E6F}" type="parTrans" cxnId="{ECABA01D-3044-4603-9CDE-CEFC26705CAB}">
      <dgm:prSet/>
      <dgm:spPr/>
      <dgm:t>
        <a:bodyPr/>
        <a:lstStyle/>
        <a:p>
          <a:endParaRPr lang="es-ES"/>
        </a:p>
      </dgm:t>
    </dgm:pt>
    <dgm:pt modelId="{24741E63-3320-4D9A-BA98-B03C147616D8}" type="sibTrans" cxnId="{ECABA01D-3044-4603-9CDE-CEFC26705CAB}">
      <dgm:prSet/>
      <dgm:spPr/>
      <dgm:t>
        <a:bodyPr/>
        <a:lstStyle/>
        <a:p>
          <a:endParaRPr lang="es-ES"/>
        </a:p>
      </dgm:t>
    </dgm:pt>
    <dgm:pt modelId="{DDFDA663-D2E5-4DED-9B0B-FEBB65185175}">
      <dgm:prSet phldrT="[Texto]"/>
      <dgm:spPr/>
      <dgm:t>
        <a:bodyPr/>
        <a:lstStyle/>
        <a:p>
          <a:r>
            <a:rPr lang="es-ES" dirty="0" smtClean="0"/>
            <a:t>Defienden Examen Estatal (Trabajo </a:t>
          </a:r>
          <a:r>
            <a:rPr lang="es-ES" dirty="0" err="1" smtClean="0"/>
            <a:t>Referativo</a:t>
          </a:r>
          <a:r>
            <a:rPr lang="es-ES" dirty="0" smtClean="0"/>
            <a:t>)</a:t>
          </a:r>
          <a:endParaRPr lang="es-ES" dirty="0"/>
        </a:p>
      </dgm:t>
    </dgm:pt>
    <dgm:pt modelId="{10A83F9A-0AF5-4F3C-9F39-02E49C61ACFF}" type="parTrans" cxnId="{1285C630-B5DD-4B74-AD47-B34463723CC2}">
      <dgm:prSet/>
      <dgm:spPr/>
      <dgm:t>
        <a:bodyPr/>
        <a:lstStyle/>
        <a:p>
          <a:endParaRPr lang="es-ES"/>
        </a:p>
      </dgm:t>
    </dgm:pt>
    <dgm:pt modelId="{49FB7468-6E7F-4755-BC16-0C1491BB5398}" type="sibTrans" cxnId="{1285C630-B5DD-4B74-AD47-B34463723CC2}">
      <dgm:prSet/>
      <dgm:spPr/>
      <dgm:t>
        <a:bodyPr/>
        <a:lstStyle/>
        <a:p>
          <a:endParaRPr lang="es-ES"/>
        </a:p>
      </dgm:t>
    </dgm:pt>
    <dgm:pt modelId="{A8C46F10-F809-4E4F-BD40-17848C386774}" type="pres">
      <dgm:prSet presAssocID="{3AFF5A6F-EEB5-4EC6-BC57-5C10882929C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9E898509-020C-42FE-B476-32DD6C25362C}" type="pres">
      <dgm:prSet presAssocID="{BA6CA73B-7AB9-4A0C-8673-875BA7D67602}" presName="composite" presStyleCnt="0"/>
      <dgm:spPr/>
    </dgm:pt>
    <dgm:pt modelId="{2381E7E9-62D5-41BA-9C16-13C5BCC6E798}" type="pres">
      <dgm:prSet presAssocID="{BA6CA73B-7AB9-4A0C-8673-875BA7D67602}" presName="parentText" presStyleLbl="alignNode1" presStyleIdx="0" presStyleCnt="3" custScaleX="9905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B5B73D1-E01E-4797-9A9E-2F37CAA1EA77}" type="pres">
      <dgm:prSet presAssocID="{BA6CA73B-7AB9-4A0C-8673-875BA7D67602}" presName="descendantText" presStyleLbl="alignAcc1" presStyleIdx="0" presStyleCnt="3" custScaleX="96570" custScaleY="100000" custLinFactNeighborX="-689" custLinFactNeighborY="1143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5BA4BC8-1C53-4FFD-A19F-12156A343AA6}" type="pres">
      <dgm:prSet presAssocID="{8547814C-CDA6-455B-9A4F-801FA843E425}" presName="sp" presStyleCnt="0"/>
      <dgm:spPr/>
    </dgm:pt>
    <dgm:pt modelId="{00C97DE5-1349-49A6-9D0C-ECF28928E102}" type="pres">
      <dgm:prSet presAssocID="{A91836DC-686C-414A-9090-CB5571B8083F}" presName="composite" presStyleCnt="0"/>
      <dgm:spPr/>
    </dgm:pt>
    <dgm:pt modelId="{0C91F086-BA1C-42B4-8CA0-0BEEB1F4F34B}" type="pres">
      <dgm:prSet presAssocID="{A91836DC-686C-414A-9090-CB5571B8083F}" presName="parentText" presStyleLbl="alignNode1" presStyleIdx="1" presStyleCnt="3" custScaleX="9905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EDEEFD6-9091-49D4-B906-F94ED9FBF5D7}" type="pres">
      <dgm:prSet presAssocID="{A91836DC-686C-414A-9090-CB5571B8083F}" presName="descendantText" presStyleLbl="alignAcc1" presStyleIdx="1" presStyleCnt="3" custScaleX="95439" custLinFactNeighborX="-99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797BCF5-87D6-48C1-86F6-1594C2F0928C}" type="pres">
      <dgm:prSet presAssocID="{F81E3092-CBCB-4522-A724-336C49288B1B}" presName="sp" presStyleCnt="0"/>
      <dgm:spPr/>
    </dgm:pt>
    <dgm:pt modelId="{ACD1C7EC-3B59-4ACF-BC12-F52E7582BF63}" type="pres">
      <dgm:prSet presAssocID="{F49EF1F0-E60F-4A58-BB42-2492398988C0}" presName="composite" presStyleCnt="0"/>
      <dgm:spPr/>
    </dgm:pt>
    <dgm:pt modelId="{C1BE073B-3963-403F-8F64-3DD6E096EE8B}" type="pres">
      <dgm:prSet presAssocID="{F49EF1F0-E60F-4A58-BB42-2492398988C0}" presName="parentText" presStyleLbl="alignNode1" presStyleIdx="2" presStyleCnt="3" custScaleX="9905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12C6994-68CC-4F68-9F3F-8FEDC44F180F}" type="pres">
      <dgm:prSet presAssocID="{F49EF1F0-E60F-4A58-BB42-2492398988C0}" presName="descendantText" presStyleLbl="alignAcc1" presStyleIdx="2" presStyleCnt="3" custScaleX="9810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7DB74E9C-9E15-4602-A67C-625B19F72AD4}" type="presOf" srcId="{A91836DC-686C-414A-9090-CB5571B8083F}" destId="{0C91F086-BA1C-42B4-8CA0-0BEEB1F4F34B}" srcOrd="0" destOrd="0" presId="urn:microsoft.com/office/officeart/2005/8/layout/chevron2"/>
    <dgm:cxn modelId="{628456D2-8E7A-4FB3-9A46-1446AA0D537B}" srcId="{BA6CA73B-7AB9-4A0C-8673-875BA7D67602}" destId="{C257E380-D863-456E-9E64-817514EC76C6}" srcOrd="0" destOrd="0" parTransId="{B8936C2E-DA81-45B2-944A-B1D2E3A9728C}" sibTransId="{0EB9744E-8999-448B-81CE-54EA416F5DEB}"/>
    <dgm:cxn modelId="{61DD995B-2712-425B-AD7D-32B7FCE01B17}" type="presOf" srcId="{C257E380-D863-456E-9E64-817514EC76C6}" destId="{EB5B73D1-E01E-4797-9A9E-2F37CAA1EA77}" srcOrd="0" destOrd="0" presId="urn:microsoft.com/office/officeart/2005/8/layout/chevron2"/>
    <dgm:cxn modelId="{EFB43CC7-069D-4B74-AA7C-83740762BE80}" type="presOf" srcId="{3AFF5A6F-EEB5-4EC6-BC57-5C10882929CF}" destId="{A8C46F10-F809-4E4F-BD40-17848C386774}" srcOrd="0" destOrd="0" presId="urn:microsoft.com/office/officeart/2005/8/layout/chevron2"/>
    <dgm:cxn modelId="{82255B89-5080-4D79-99F8-8A74AEF3D459}" type="presOf" srcId="{DDFDA663-D2E5-4DED-9B0B-FEBB65185175}" destId="{B12C6994-68CC-4F68-9F3F-8FEDC44F180F}" srcOrd="0" destOrd="0" presId="urn:microsoft.com/office/officeart/2005/8/layout/chevron2"/>
    <dgm:cxn modelId="{ECABA01D-3044-4603-9CDE-CEFC26705CAB}" srcId="{3AFF5A6F-EEB5-4EC6-BC57-5C10882929CF}" destId="{F49EF1F0-E60F-4A58-BB42-2492398988C0}" srcOrd="2" destOrd="0" parTransId="{F7D722F6-1841-4781-8C97-045741523E6F}" sibTransId="{24741E63-3320-4D9A-BA98-B03C147616D8}"/>
    <dgm:cxn modelId="{3E18F43F-DD5A-434F-AF4A-646320DAC228}" srcId="{3AFF5A6F-EEB5-4EC6-BC57-5C10882929CF}" destId="{A91836DC-686C-414A-9090-CB5571B8083F}" srcOrd="1" destOrd="0" parTransId="{181905E7-B30F-4527-81C8-FB863AF272DB}" sibTransId="{F81E3092-CBCB-4522-A724-336C49288B1B}"/>
    <dgm:cxn modelId="{8568E9F9-D8CB-40BC-9A60-A2AD3EBD040A}" type="presOf" srcId="{BA6CA73B-7AB9-4A0C-8673-875BA7D67602}" destId="{2381E7E9-62D5-41BA-9C16-13C5BCC6E798}" srcOrd="0" destOrd="0" presId="urn:microsoft.com/office/officeart/2005/8/layout/chevron2"/>
    <dgm:cxn modelId="{04D5EEF5-6E68-41DC-B32D-181E05E8929C}" type="presOf" srcId="{F49EF1F0-E60F-4A58-BB42-2492398988C0}" destId="{C1BE073B-3963-403F-8F64-3DD6E096EE8B}" srcOrd="0" destOrd="0" presId="urn:microsoft.com/office/officeart/2005/8/layout/chevron2"/>
    <dgm:cxn modelId="{AA188FC3-80A7-4904-B133-E0BF012B9D7F}" srcId="{3AFF5A6F-EEB5-4EC6-BC57-5C10882929CF}" destId="{BA6CA73B-7AB9-4A0C-8673-875BA7D67602}" srcOrd="0" destOrd="0" parTransId="{DE167804-00EA-47B7-B1E4-136444E96BE3}" sibTransId="{8547814C-CDA6-455B-9A4F-801FA843E425}"/>
    <dgm:cxn modelId="{E35CD062-CAF4-4A2D-A74C-D020D85BCB8E}" srcId="{A91836DC-686C-414A-9090-CB5571B8083F}" destId="{B1CD6ECD-ED20-49CF-B9BB-CDD8C7BFA7C1}" srcOrd="0" destOrd="0" parTransId="{85272E37-9A16-4F57-865A-A92FA02E4954}" sibTransId="{3124796F-F541-416F-AEE2-C4DCC07EFB74}"/>
    <dgm:cxn modelId="{D3C10252-E1E2-45B9-914E-AE6A36B6FADD}" type="presOf" srcId="{B1CD6ECD-ED20-49CF-B9BB-CDD8C7BFA7C1}" destId="{4EDEEFD6-9091-49D4-B906-F94ED9FBF5D7}" srcOrd="0" destOrd="0" presId="urn:microsoft.com/office/officeart/2005/8/layout/chevron2"/>
    <dgm:cxn modelId="{1285C630-B5DD-4B74-AD47-B34463723CC2}" srcId="{F49EF1F0-E60F-4A58-BB42-2492398988C0}" destId="{DDFDA663-D2E5-4DED-9B0B-FEBB65185175}" srcOrd="0" destOrd="0" parTransId="{10A83F9A-0AF5-4F3C-9F39-02E49C61ACFF}" sibTransId="{49FB7468-6E7F-4755-BC16-0C1491BB5398}"/>
    <dgm:cxn modelId="{2483EE7D-6E53-4A7A-ACBA-57F5C7A2F8A2}" type="presParOf" srcId="{A8C46F10-F809-4E4F-BD40-17848C386774}" destId="{9E898509-020C-42FE-B476-32DD6C25362C}" srcOrd="0" destOrd="0" presId="urn:microsoft.com/office/officeart/2005/8/layout/chevron2"/>
    <dgm:cxn modelId="{609501FB-4DFE-446E-AD17-D561BE39D56C}" type="presParOf" srcId="{9E898509-020C-42FE-B476-32DD6C25362C}" destId="{2381E7E9-62D5-41BA-9C16-13C5BCC6E798}" srcOrd="0" destOrd="0" presId="urn:microsoft.com/office/officeart/2005/8/layout/chevron2"/>
    <dgm:cxn modelId="{0A183A87-8BE9-45D7-A2B7-AF70507DD173}" type="presParOf" srcId="{9E898509-020C-42FE-B476-32DD6C25362C}" destId="{EB5B73D1-E01E-4797-9A9E-2F37CAA1EA77}" srcOrd="1" destOrd="0" presId="urn:microsoft.com/office/officeart/2005/8/layout/chevron2"/>
    <dgm:cxn modelId="{4923E270-7494-4370-ACF5-A7D63E0DF1D1}" type="presParOf" srcId="{A8C46F10-F809-4E4F-BD40-17848C386774}" destId="{45BA4BC8-1C53-4FFD-A19F-12156A343AA6}" srcOrd="1" destOrd="0" presId="urn:microsoft.com/office/officeart/2005/8/layout/chevron2"/>
    <dgm:cxn modelId="{F39CD8E8-27D0-4763-873C-4BE44B8FEA67}" type="presParOf" srcId="{A8C46F10-F809-4E4F-BD40-17848C386774}" destId="{00C97DE5-1349-49A6-9D0C-ECF28928E102}" srcOrd="2" destOrd="0" presId="urn:microsoft.com/office/officeart/2005/8/layout/chevron2"/>
    <dgm:cxn modelId="{005AAE51-3DDB-442A-9D1E-09B895DF2DDA}" type="presParOf" srcId="{00C97DE5-1349-49A6-9D0C-ECF28928E102}" destId="{0C91F086-BA1C-42B4-8CA0-0BEEB1F4F34B}" srcOrd="0" destOrd="0" presId="urn:microsoft.com/office/officeart/2005/8/layout/chevron2"/>
    <dgm:cxn modelId="{8194EBCA-4C2D-4609-B79D-05D4EB438182}" type="presParOf" srcId="{00C97DE5-1349-49A6-9D0C-ECF28928E102}" destId="{4EDEEFD6-9091-49D4-B906-F94ED9FBF5D7}" srcOrd="1" destOrd="0" presId="urn:microsoft.com/office/officeart/2005/8/layout/chevron2"/>
    <dgm:cxn modelId="{F9642C61-3D7B-4806-9678-42D7B1FF0418}" type="presParOf" srcId="{A8C46F10-F809-4E4F-BD40-17848C386774}" destId="{B797BCF5-87D6-48C1-86F6-1594C2F0928C}" srcOrd="3" destOrd="0" presId="urn:microsoft.com/office/officeart/2005/8/layout/chevron2"/>
    <dgm:cxn modelId="{283F6E32-057F-45CD-AFD0-8FE17CDBB988}" type="presParOf" srcId="{A8C46F10-F809-4E4F-BD40-17848C386774}" destId="{ACD1C7EC-3B59-4ACF-BC12-F52E7582BF63}" srcOrd="4" destOrd="0" presId="urn:microsoft.com/office/officeart/2005/8/layout/chevron2"/>
    <dgm:cxn modelId="{2634AD0F-72BC-45CA-B868-E89742EE81F5}" type="presParOf" srcId="{ACD1C7EC-3B59-4ACF-BC12-F52E7582BF63}" destId="{C1BE073B-3963-403F-8F64-3DD6E096EE8B}" srcOrd="0" destOrd="0" presId="urn:microsoft.com/office/officeart/2005/8/layout/chevron2"/>
    <dgm:cxn modelId="{4723FEE9-5433-4D1C-820E-B8463705B28A}" type="presParOf" srcId="{ACD1C7EC-3B59-4ACF-BC12-F52E7582BF63}" destId="{B12C6994-68CC-4F68-9F3F-8FEDC44F180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81E7E9-62D5-41BA-9C16-13C5BCC6E798}">
      <dsp:nvSpPr>
        <dsp:cNvPr id="0" name=""/>
        <dsp:cNvSpPr/>
      </dsp:nvSpPr>
      <dsp:spPr>
        <a:xfrm rot="5400000">
          <a:off x="-229365" y="274260"/>
          <a:ext cx="1714262" cy="116621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/>
            <a:t>5 Estudiantes</a:t>
          </a:r>
        </a:p>
      </dsp:txBody>
      <dsp:txXfrm rot="-5400000">
        <a:off x="44660" y="583343"/>
        <a:ext cx="1166213" cy="548049"/>
      </dsp:txXfrm>
    </dsp:sp>
    <dsp:sp modelId="{EB5B73D1-E01E-4797-9A9E-2F37CAA1EA77}">
      <dsp:nvSpPr>
        <dsp:cNvPr id="0" name=""/>
        <dsp:cNvSpPr/>
      </dsp:nvSpPr>
      <dsp:spPr>
        <a:xfrm rot="5400000">
          <a:off x="5312523" y="-3864780"/>
          <a:ext cx="1125580" cy="911294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3100" kern="1200" dirty="0" smtClean="0"/>
            <a:t>Se eximen del acto de defensa los estudiantes Título de Oro, Premio al mérito científico e integrales.</a:t>
          </a:r>
          <a:endParaRPr lang="es-ES" sz="3100" kern="1200" dirty="0"/>
        </a:p>
      </dsp:txBody>
      <dsp:txXfrm rot="-5400000">
        <a:off x="1318841" y="183848"/>
        <a:ext cx="9057998" cy="1015688"/>
      </dsp:txXfrm>
    </dsp:sp>
    <dsp:sp modelId="{0C91F086-BA1C-42B4-8CA0-0BEEB1F4F34B}">
      <dsp:nvSpPr>
        <dsp:cNvPr id="0" name=""/>
        <dsp:cNvSpPr/>
      </dsp:nvSpPr>
      <dsp:spPr>
        <a:xfrm rot="5400000">
          <a:off x="-229365" y="1795490"/>
          <a:ext cx="1714262" cy="116621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/>
            <a:t>13 Estudiantes</a:t>
          </a:r>
          <a:endParaRPr lang="es-ES" sz="1800" b="1" kern="1200" dirty="0"/>
        </a:p>
      </dsp:txBody>
      <dsp:txXfrm rot="-5400000">
        <a:off x="44660" y="2104573"/>
        <a:ext cx="1166213" cy="548049"/>
      </dsp:txXfrm>
    </dsp:sp>
    <dsp:sp modelId="{4EDEEFD6-9091-49D4-B906-F94ED9FBF5D7}">
      <dsp:nvSpPr>
        <dsp:cNvPr id="0" name=""/>
        <dsp:cNvSpPr/>
      </dsp:nvSpPr>
      <dsp:spPr>
        <a:xfrm rot="5400000">
          <a:off x="5283931" y="-2418851"/>
          <a:ext cx="1125580" cy="90062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3100" kern="1200" dirty="0" smtClean="0"/>
            <a:t>Defiende Trabajos de Diploma</a:t>
          </a:r>
          <a:endParaRPr lang="es-ES" sz="3100" kern="1200" dirty="0"/>
        </a:p>
      </dsp:txBody>
      <dsp:txXfrm rot="-5400000">
        <a:off x="1343613" y="1576413"/>
        <a:ext cx="8951270" cy="1015688"/>
      </dsp:txXfrm>
    </dsp:sp>
    <dsp:sp modelId="{C1BE073B-3963-403F-8F64-3DD6E096EE8B}">
      <dsp:nvSpPr>
        <dsp:cNvPr id="0" name=""/>
        <dsp:cNvSpPr/>
      </dsp:nvSpPr>
      <dsp:spPr>
        <a:xfrm rot="5400000">
          <a:off x="-229365" y="3316719"/>
          <a:ext cx="1714262" cy="116621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/>
            <a:t>30 Estudiantes</a:t>
          </a:r>
          <a:endParaRPr lang="es-ES" sz="1800" b="1" kern="1200" dirty="0"/>
        </a:p>
      </dsp:txBody>
      <dsp:txXfrm rot="-5400000">
        <a:off x="44660" y="3625802"/>
        <a:ext cx="1166213" cy="548049"/>
      </dsp:txXfrm>
    </dsp:sp>
    <dsp:sp modelId="{B12C6994-68CC-4F68-9F3F-8FEDC44F180F}">
      <dsp:nvSpPr>
        <dsp:cNvPr id="0" name=""/>
        <dsp:cNvSpPr/>
      </dsp:nvSpPr>
      <dsp:spPr>
        <a:xfrm rot="5400000">
          <a:off x="5377542" y="-1023507"/>
          <a:ext cx="1125580" cy="92579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3100" kern="1200" dirty="0" smtClean="0"/>
            <a:t>Defienden Examen Estatal (Trabajo </a:t>
          </a:r>
          <a:r>
            <a:rPr lang="es-ES" sz="3100" kern="1200" dirty="0" err="1" smtClean="0"/>
            <a:t>Referativo</a:t>
          </a:r>
          <a:r>
            <a:rPr lang="es-ES" sz="3100" kern="1200" dirty="0" smtClean="0"/>
            <a:t>)</a:t>
          </a:r>
          <a:endParaRPr lang="es-ES" sz="3100" kern="1200" dirty="0"/>
        </a:p>
      </dsp:txBody>
      <dsp:txXfrm rot="-5400000">
        <a:off x="1311340" y="3097641"/>
        <a:ext cx="9203039" cy="10156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D2C59-D86E-44DB-861B-C4FA3310EFC9}" type="datetimeFigureOut">
              <a:rPr lang="es-ES" smtClean="0"/>
              <a:t>15/05/2020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CBF1E-A972-4118-86FC-5A2836CB22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7164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D2C59-D86E-44DB-861B-C4FA3310EFC9}" type="datetimeFigureOut">
              <a:rPr lang="es-ES" smtClean="0"/>
              <a:t>15/05/2020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CBF1E-A972-4118-86FC-5A2836CB22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5537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D2C59-D86E-44DB-861B-C4FA3310EFC9}" type="datetimeFigureOut">
              <a:rPr lang="es-ES" smtClean="0"/>
              <a:t>15/05/2020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CBF1E-A972-4118-86FC-5A2836CB22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332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50AF-41A8-49A6-B375-BA6612A9186B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15/05/2020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118F7-A0E9-4B24-B7CF-5006FF12415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1113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50AF-41A8-49A6-B375-BA6612A9186B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15/05/2020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118F7-A0E9-4B24-B7CF-5006FF12415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8700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50AF-41A8-49A6-B375-BA6612A9186B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15/05/2020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118F7-A0E9-4B24-B7CF-5006FF12415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2531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50AF-41A8-49A6-B375-BA6612A9186B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15/05/2020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118F7-A0E9-4B24-B7CF-5006FF12415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3663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50AF-41A8-49A6-B375-BA6612A9186B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15/05/2020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118F7-A0E9-4B24-B7CF-5006FF12415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7072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50AF-41A8-49A6-B375-BA6612A9186B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15/05/2020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118F7-A0E9-4B24-B7CF-5006FF12415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3255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50AF-41A8-49A6-B375-BA6612A9186B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15/05/2020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118F7-A0E9-4B24-B7CF-5006FF12415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4199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50AF-41A8-49A6-B375-BA6612A9186B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15/05/2020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118F7-A0E9-4B24-B7CF-5006FF12415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162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D2C59-D86E-44DB-861B-C4FA3310EFC9}" type="datetimeFigureOut">
              <a:rPr lang="es-ES" smtClean="0"/>
              <a:t>15/05/2020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CBF1E-A972-4118-86FC-5A2836CB22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08600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50AF-41A8-49A6-B375-BA6612A9186B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15/05/2020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118F7-A0E9-4B24-B7CF-5006FF12415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7134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50AF-41A8-49A6-B375-BA6612A9186B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15/05/2020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118F7-A0E9-4B24-B7CF-5006FF12415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836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50AF-41A8-49A6-B375-BA6612A9186B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15/05/2020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118F7-A0E9-4B24-B7CF-5006FF12415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055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D2C59-D86E-44DB-861B-C4FA3310EFC9}" type="datetimeFigureOut">
              <a:rPr lang="es-ES" smtClean="0"/>
              <a:t>15/05/2020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CBF1E-A972-4118-86FC-5A2836CB22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4686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D2C59-D86E-44DB-861B-C4FA3310EFC9}" type="datetimeFigureOut">
              <a:rPr lang="es-ES" smtClean="0"/>
              <a:t>15/05/2020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CBF1E-A972-4118-86FC-5A2836CB22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4070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D2C59-D86E-44DB-861B-C4FA3310EFC9}" type="datetimeFigureOut">
              <a:rPr lang="es-ES" smtClean="0"/>
              <a:t>15/05/2020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CBF1E-A972-4118-86FC-5A2836CB22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883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D2C59-D86E-44DB-861B-C4FA3310EFC9}" type="datetimeFigureOut">
              <a:rPr lang="es-ES" smtClean="0"/>
              <a:t>15/05/2020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CBF1E-A972-4118-86FC-5A2836CB22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123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D2C59-D86E-44DB-861B-C4FA3310EFC9}" type="datetimeFigureOut">
              <a:rPr lang="es-ES" smtClean="0"/>
              <a:t>15/05/2020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CBF1E-A972-4118-86FC-5A2836CB22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6280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D2C59-D86E-44DB-861B-C4FA3310EFC9}" type="datetimeFigureOut">
              <a:rPr lang="es-ES" smtClean="0"/>
              <a:t>15/05/2020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CBF1E-A972-4118-86FC-5A2836CB22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8657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D2C59-D86E-44DB-861B-C4FA3310EFC9}" type="datetimeFigureOut">
              <a:rPr lang="es-ES" smtClean="0"/>
              <a:t>15/05/2020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CBF1E-A972-4118-86FC-5A2836CB22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378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D2C59-D86E-44DB-861B-C4FA3310EFC9}" type="datetimeFigureOut">
              <a:rPr lang="es-ES" smtClean="0"/>
              <a:t>15/05/2020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CBF1E-A972-4118-86FC-5A2836CB22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1019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850AF-41A8-49A6-B375-BA6612A9186B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15/05/2020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118F7-A0E9-4B24-B7CF-5006FF124158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510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608753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D:\Diseño\power point\Sin título-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2667" y="296333"/>
            <a:ext cx="28702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ixaDeTexto 8"/>
          <p:cNvSpPr txBox="1"/>
          <p:nvPr/>
        </p:nvSpPr>
        <p:spPr>
          <a:xfrm>
            <a:off x="6216324" y="2032079"/>
            <a:ext cx="5705341" cy="34163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Ajustes para la culminación de estudios y la continuidad del proceso de formación de </a:t>
            </a:r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pregrado</a:t>
            </a:r>
          </a:p>
          <a:p>
            <a:pPr algn="just">
              <a:lnSpc>
                <a:spcPct val="150000"/>
              </a:lnSpc>
            </a:pPr>
            <a:endParaRPr lang="es-ES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Facultad </a:t>
            </a: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Lenguas Extranjeras</a:t>
            </a:r>
          </a:p>
          <a:p>
            <a:pPr algn="ctr">
              <a:lnSpc>
                <a:spcPct val="150000"/>
              </a:lnSpc>
            </a:pPr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Curso </a:t>
            </a: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2019 </a:t>
            </a:r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- 2020</a:t>
            </a:r>
            <a:endParaRPr lang="es-MX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0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7 Grupo"/>
          <p:cNvGrpSpPr>
            <a:grpSpLocks/>
          </p:cNvGrpSpPr>
          <p:nvPr/>
        </p:nvGrpSpPr>
        <p:grpSpPr bwMode="auto">
          <a:xfrm>
            <a:off x="0" y="0"/>
            <a:ext cx="12192000" cy="1052513"/>
            <a:chOff x="0" y="0"/>
            <a:chExt cx="9144000" cy="1052513"/>
          </a:xfrm>
        </p:grpSpPr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3902" y="0"/>
              <a:ext cx="6430098" cy="1052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6" descr="D:\Diseño\power point\Sin título-1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9960"/>
              <a:ext cx="2672057" cy="863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CaixaDeTexto 14"/>
          <p:cNvSpPr txBox="1"/>
          <p:nvPr/>
        </p:nvSpPr>
        <p:spPr>
          <a:xfrm>
            <a:off x="3618536" y="260928"/>
            <a:ext cx="8573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ES" sz="24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Cronograma </a:t>
            </a:r>
            <a:r>
              <a:rPr lang="es-ES" sz="2400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de Culminación </a:t>
            </a:r>
            <a:r>
              <a:rPr lang="es-ES" sz="24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de estudios  para todos los tipos de curso</a:t>
            </a:r>
          </a:p>
        </p:txBody>
      </p:sp>
      <p:graphicFrame>
        <p:nvGraphicFramePr>
          <p:cNvPr id="12" name="Tab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651387"/>
              </p:ext>
            </p:extLst>
          </p:nvPr>
        </p:nvGraphicFramePr>
        <p:xfrm>
          <a:off x="585988" y="1148233"/>
          <a:ext cx="11201402" cy="58872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74950">
                  <a:extLst>
                    <a:ext uri="{9D8B030D-6E8A-4147-A177-3AD203B41FA5}">
                      <a16:colId xmlns:a16="http://schemas.microsoft.com/office/drawing/2014/main" xmlns="" val="1213640935"/>
                    </a:ext>
                  </a:extLst>
                </a:gridCol>
                <a:gridCol w="627725">
                  <a:extLst>
                    <a:ext uri="{9D8B030D-6E8A-4147-A177-3AD203B41FA5}">
                      <a16:colId xmlns:a16="http://schemas.microsoft.com/office/drawing/2014/main" xmlns="" val="2948360850"/>
                    </a:ext>
                  </a:extLst>
                </a:gridCol>
                <a:gridCol w="627725">
                  <a:extLst>
                    <a:ext uri="{9D8B030D-6E8A-4147-A177-3AD203B41FA5}">
                      <a16:colId xmlns:a16="http://schemas.microsoft.com/office/drawing/2014/main" xmlns="" val="4158413645"/>
                    </a:ext>
                  </a:extLst>
                </a:gridCol>
                <a:gridCol w="628888">
                  <a:extLst>
                    <a:ext uri="{9D8B030D-6E8A-4147-A177-3AD203B41FA5}">
                      <a16:colId xmlns:a16="http://schemas.microsoft.com/office/drawing/2014/main" xmlns="" val="771352422"/>
                    </a:ext>
                  </a:extLst>
                </a:gridCol>
                <a:gridCol w="628888">
                  <a:extLst>
                    <a:ext uri="{9D8B030D-6E8A-4147-A177-3AD203B41FA5}">
                      <a16:colId xmlns:a16="http://schemas.microsoft.com/office/drawing/2014/main" xmlns="" val="358638160"/>
                    </a:ext>
                  </a:extLst>
                </a:gridCol>
                <a:gridCol w="627725">
                  <a:extLst>
                    <a:ext uri="{9D8B030D-6E8A-4147-A177-3AD203B41FA5}">
                      <a16:colId xmlns:a16="http://schemas.microsoft.com/office/drawing/2014/main" xmlns="" val="4130074483"/>
                    </a:ext>
                  </a:extLst>
                </a:gridCol>
                <a:gridCol w="627725">
                  <a:extLst>
                    <a:ext uri="{9D8B030D-6E8A-4147-A177-3AD203B41FA5}">
                      <a16:colId xmlns:a16="http://schemas.microsoft.com/office/drawing/2014/main" xmlns="" val="2829350671"/>
                    </a:ext>
                  </a:extLst>
                </a:gridCol>
                <a:gridCol w="628888">
                  <a:extLst>
                    <a:ext uri="{9D8B030D-6E8A-4147-A177-3AD203B41FA5}">
                      <a16:colId xmlns:a16="http://schemas.microsoft.com/office/drawing/2014/main" xmlns="" val="366784820"/>
                    </a:ext>
                  </a:extLst>
                </a:gridCol>
                <a:gridCol w="628888">
                  <a:extLst>
                    <a:ext uri="{9D8B030D-6E8A-4147-A177-3AD203B41FA5}">
                      <a16:colId xmlns:a16="http://schemas.microsoft.com/office/drawing/2014/main" xmlns="" val="709022977"/>
                    </a:ext>
                  </a:extLst>
                </a:gridCol>
              </a:tblGrid>
              <a:tr h="405078">
                <a:tc rowSpan="2"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CULMINACIÓN DE ESTUDIOS  (AÑOS TERMINALES)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>
                          <a:effectLst/>
                        </a:rPr>
                        <a:t>SEMANAS</a:t>
                      </a:r>
                      <a:endParaRPr lang="es-MX" sz="2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67718344"/>
                  </a:ext>
                </a:extLst>
              </a:tr>
              <a:tr h="405078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3200" dirty="0">
                          <a:effectLst/>
                        </a:rPr>
                        <a:t>1</a:t>
                      </a:r>
                      <a:endParaRPr lang="es-MX" sz="3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3200" dirty="0">
                          <a:effectLst/>
                        </a:rPr>
                        <a:t>2</a:t>
                      </a:r>
                      <a:endParaRPr lang="es-MX" sz="3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3200" dirty="0">
                          <a:effectLst/>
                        </a:rPr>
                        <a:t>3</a:t>
                      </a:r>
                      <a:endParaRPr lang="es-MX" sz="3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3200" dirty="0">
                          <a:effectLst/>
                        </a:rPr>
                        <a:t>4</a:t>
                      </a:r>
                      <a:endParaRPr lang="es-MX" sz="3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3200" dirty="0">
                          <a:effectLst/>
                        </a:rPr>
                        <a:t>5</a:t>
                      </a:r>
                      <a:endParaRPr lang="es-MX" sz="3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3200" dirty="0">
                          <a:effectLst/>
                        </a:rPr>
                        <a:t>6</a:t>
                      </a:r>
                      <a:endParaRPr lang="es-MX" sz="3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3200" dirty="0">
                          <a:effectLst/>
                        </a:rPr>
                        <a:t>7</a:t>
                      </a:r>
                      <a:endParaRPr lang="es-MX" sz="3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3200" dirty="0">
                          <a:effectLst/>
                        </a:rPr>
                        <a:t>8</a:t>
                      </a:r>
                      <a:endParaRPr lang="es-MX" sz="3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006615623"/>
                  </a:ext>
                </a:extLst>
              </a:tr>
              <a:tr h="690881"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 smtClean="0">
                          <a:effectLst/>
                        </a:rPr>
                        <a:t>Selección</a:t>
                      </a:r>
                      <a:r>
                        <a:rPr lang="es-MX" sz="2800" baseline="0" dirty="0" smtClean="0">
                          <a:effectLst/>
                        </a:rPr>
                        <a:t> de los estudiantes integrales de carreras y facultad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endParaRPr lang="es-MX" sz="2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endParaRPr lang="es-MX" sz="2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endParaRPr lang="es-MX" sz="2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endParaRPr lang="es-MX" sz="2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>
                          <a:effectLst/>
                        </a:rPr>
                        <a:t> </a:t>
                      </a:r>
                      <a:endParaRPr lang="es-MX" sz="2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>
                          <a:effectLst/>
                        </a:rPr>
                        <a:t> </a:t>
                      </a:r>
                      <a:endParaRPr lang="es-MX" sz="2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379009923"/>
                  </a:ext>
                </a:extLst>
              </a:tr>
              <a:tr h="4050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800" dirty="0" smtClean="0">
                          <a:effectLst/>
                        </a:rPr>
                        <a:t>Asambleas de evaluaciones integrales en cada carrera</a:t>
                      </a:r>
                      <a:endParaRPr lang="es-MX" sz="2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endParaRPr lang="es-MX" sz="2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endParaRPr lang="es-MX" sz="2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>
                          <a:effectLst/>
                        </a:rPr>
                        <a:t> </a:t>
                      </a:r>
                      <a:endParaRPr lang="es-MX" sz="2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>
                          <a:effectLst/>
                        </a:rPr>
                        <a:t> </a:t>
                      </a:r>
                      <a:endParaRPr lang="es-MX" sz="2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608395622"/>
                  </a:ext>
                </a:extLst>
              </a:tr>
              <a:tr h="701507"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 smtClean="0">
                          <a:effectLst/>
                        </a:rPr>
                        <a:t>Aprobación  de integrales de la UO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endParaRPr lang="es-MX" sz="2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endParaRPr lang="es-MX" sz="2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>
                          <a:effectLst/>
                        </a:rPr>
                        <a:t> </a:t>
                      </a:r>
                      <a:endParaRPr lang="es-MX" sz="2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>
                          <a:effectLst/>
                        </a:rPr>
                        <a:t> </a:t>
                      </a:r>
                      <a:endParaRPr lang="es-MX" sz="2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621572453"/>
                  </a:ext>
                </a:extLst>
              </a:tr>
              <a:tr h="10363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800" dirty="0" smtClean="0">
                          <a:effectLst/>
                        </a:rPr>
                        <a:t>Asambleas de discusión  de la</a:t>
                      </a:r>
                      <a:r>
                        <a:rPr lang="es-MX" sz="2800" baseline="0" dirty="0" smtClean="0">
                          <a:effectLst/>
                        </a:rPr>
                        <a:t> formación continua para la </a:t>
                      </a:r>
                      <a:r>
                        <a:rPr lang="es-MX" sz="2800" dirty="0" smtClean="0">
                          <a:effectLst/>
                        </a:rPr>
                        <a:t> etapa de preparación para el empleo en cada carrera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endParaRPr lang="es-MX" sz="2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>
                          <a:effectLst/>
                        </a:rPr>
                        <a:t> </a:t>
                      </a:r>
                      <a:endParaRPr lang="es-MX" sz="2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>
                          <a:effectLst/>
                        </a:rPr>
                        <a:t> </a:t>
                      </a:r>
                      <a:endParaRPr lang="es-MX" sz="2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111955284"/>
                  </a:ext>
                </a:extLst>
              </a:tr>
              <a:tr h="1076263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ts val="28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s-MX" sz="2800" dirty="0" smtClean="0">
                          <a:effectLst/>
                        </a:rPr>
                        <a:t>Acto de graduación de la UO (Títulos de Oro, Premios al Mérito Científico, Integrales)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 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 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28631144"/>
                  </a:ext>
                </a:extLst>
              </a:tr>
              <a:tr h="40507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ts val="28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s-MX" sz="2800" dirty="0" smtClean="0">
                          <a:effectLst/>
                        </a:rPr>
                        <a:t>Acto de graduación de la facultad 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 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>
                          <a:effectLst/>
                        </a:rPr>
                        <a:t> </a:t>
                      </a:r>
                      <a:endParaRPr lang="es-MX" sz="2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982154514"/>
                  </a:ext>
                </a:extLst>
              </a:tr>
              <a:tr h="40507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ts val="28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s-MX" sz="2800" dirty="0" smtClean="0">
                          <a:effectLst/>
                        </a:rPr>
                        <a:t>Entrega de</a:t>
                      </a:r>
                      <a:r>
                        <a:rPr lang="es-MX" sz="2800" baseline="0" dirty="0" smtClean="0">
                          <a:effectLst/>
                        </a:rPr>
                        <a:t> boleta para </a:t>
                      </a:r>
                      <a:r>
                        <a:rPr lang="es-MX" sz="2800" dirty="0" smtClean="0">
                          <a:effectLst/>
                        </a:rPr>
                        <a:t>ubicación laboral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endParaRPr lang="es-MX" sz="2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 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 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19211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955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7 Grupo"/>
          <p:cNvGrpSpPr>
            <a:grpSpLocks/>
          </p:cNvGrpSpPr>
          <p:nvPr/>
        </p:nvGrpSpPr>
        <p:grpSpPr bwMode="auto">
          <a:xfrm>
            <a:off x="0" y="1"/>
            <a:ext cx="12192000" cy="1052513"/>
            <a:chOff x="0" y="0"/>
            <a:chExt cx="9144000" cy="1052513"/>
          </a:xfrm>
        </p:grpSpPr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3902" y="0"/>
              <a:ext cx="6430098" cy="1052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6" descr="D:\Diseño\power point\Sin título-1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9960"/>
              <a:ext cx="2672057" cy="863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5" name="CaixaDeTexto 14"/>
          <p:cNvSpPr txBox="1"/>
          <p:nvPr/>
        </p:nvSpPr>
        <p:spPr>
          <a:xfrm>
            <a:off x="4238612" y="198701"/>
            <a:ext cx="6429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Reinicio del curso académico 2019 – 2020</a:t>
            </a:r>
          </a:p>
          <a:p>
            <a:pPr algn="ctr"/>
            <a:r>
              <a:rPr lang="es-ES" sz="2400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(Para </a:t>
            </a:r>
            <a:r>
              <a:rPr lang="es-ES" sz="2400" b="1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continuantes</a:t>
            </a:r>
            <a:r>
              <a:rPr lang="es-ES" sz="2400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de todo tipo de curso) </a:t>
            </a:r>
            <a:endParaRPr lang="es-ES" sz="24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ángulo 22"/>
          <p:cNvSpPr/>
          <p:nvPr/>
        </p:nvSpPr>
        <p:spPr>
          <a:xfrm>
            <a:off x="1874617" y="1586413"/>
            <a:ext cx="6728470" cy="1131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Primer </a:t>
            </a:r>
            <a:r>
              <a:rPr lang="es-MX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período: Cierre del curso 2019-2020  </a:t>
            </a:r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(de recuperación: 90 </a:t>
            </a:r>
            <a:r>
              <a:rPr lang="es-MX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días = 12 semanas)                </a:t>
            </a:r>
            <a:endParaRPr lang="es-MX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1874617" y="3519720"/>
            <a:ext cx="86345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Segundo  período: Inicio del curso académico 2020 - 2021</a:t>
            </a:r>
            <a:endParaRPr lang="es-MX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1874617" y="5015026"/>
            <a:ext cx="8312573" cy="1131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Tercer período: Cierre del curso académico 2020 – 2021 ( Julio 2021)</a:t>
            </a:r>
            <a:endParaRPr lang="es-MX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Flecha abajo 27"/>
          <p:cNvSpPr/>
          <p:nvPr/>
        </p:nvSpPr>
        <p:spPr>
          <a:xfrm>
            <a:off x="5084233" y="2802645"/>
            <a:ext cx="1713993" cy="3403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Flecha abajo 28"/>
          <p:cNvSpPr/>
          <p:nvPr/>
        </p:nvSpPr>
        <p:spPr>
          <a:xfrm>
            <a:off x="5084233" y="4433900"/>
            <a:ext cx="1713993" cy="2986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Señal de prohibido 30"/>
          <p:cNvSpPr/>
          <p:nvPr/>
        </p:nvSpPr>
        <p:spPr>
          <a:xfrm>
            <a:off x="1331259" y="1831675"/>
            <a:ext cx="363071" cy="389965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32" name="Señal de prohibido 31"/>
          <p:cNvSpPr/>
          <p:nvPr/>
        </p:nvSpPr>
        <p:spPr>
          <a:xfrm>
            <a:off x="1302124" y="3593026"/>
            <a:ext cx="392206" cy="388359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33" name="Señal de prohibido 32"/>
          <p:cNvSpPr/>
          <p:nvPr/>
        </p:nvSpPr>
        <p:spPr>
          <a:xfrm>
            <a:off x="1302124" y="5151728"/>
            <a:ext cx="377639" cy="402086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5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7 Grupo"/>
          <p:cNvGrpSpPr>
            <a:grpSpLocks/>
          </p:cNvGrpSpPr>
          <p:nvPr/>
        </p:nvGrpSpPr>
        <p:grpSpPr bwMode="auto">
          <a:xfrm>
            <a:off x="0" y="1"/>
            <a:ext cx="12192000" cy="1052513"/>
            <a:chOff x="0" y="0"/>
            <a:chExt cx="9144000" cy="1052513"/>
          </a:xfrm>
        </p:grpSpPr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3902" y="0"/>
              <a:ext cx="6430098" cy="1052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6" descr="D:\Diseño\power point\Sin título-1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9960"/>
              <a:ext cx="2672057" cy="863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11" name="1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479787"/>
              </p:ext>
            </p:extLst>
          </p:nvPr>
        </p:nvGraphicFramePr>
        <p:xfrm>
          <a:off x="841093" y="2072072"/>
          <a:ext cx="10845800" cy="3520452"/>
        </p:xfrm>
        <a:graphic>
          <a:graphicData uri="http://schemas.openxmlformats.org/drawingml/2006/table">
            <a:tbl>
              <a:tblPr firstRow="1" bandRow="1"/>
              <a:tblGrid>
                <a:gridCol w="3657601"/>
                <a:gridCol w="2159000"/>
                <a:gridCol w="2717800"/>
                <a:gridCol w="2311399"/>
              </a:tblGrid>
              <a:tr h="8736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s-ES" sz="2400" dirty="0" smtClean="0">
                          <a:latin typeface="Arial Narrow" pitchFamily="34" charset="0"/>
                        </a:rPr>
                        <a:t>Carreras</a:t>
                      </a:r>
                      <a:endParaRPr lang="es-ES" sz="2400" dirty="0">
                        <a:latin typeface="Arial Narrow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s-ES" sz="2400" dirty="0" smtClean="0">
                          <a:latin typeface="Arial Narrow" pitchFamily="34" charset="0"/>
                        </a:rPr>
                        <a:t>Matrícula</a:t>
                      </a:r>
                      <a:endParaRPr lang="es-ES" sz="2400" dirty="0">
                        <a:latin typeface="Arial Narrow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s-ES" sz="2400" dirty="0" smtClean="0">
                          <a:latin typeface="Arial Narrow" pitchFamily="34" charset="0"/>
                        </a:rPr>
                        <a:t>Curso Diurno</a:t>
                      </a:r>
                      <a:endParaRPr lang="es-ES" sz="2400" dirty="0">
                        <a:latin typeface="Arial Narrow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s-ES" sz="2400" dirty="0" smtClean="0">
                          <a:latin typeface="Arial Narrow" pitchFamily="34" charset="0"/>
                        </a:rPr>
                        <a:t>Curso por Encuentros</a:t>
                      </a:r>
                      <a:endParaRPr lang="es-ES" sz="2400" dirty="0">
                        <a:latin typeface="Arial Narrow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6351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s-ES" sz="2400" dirty="0" smtClean="0">
                          <a:latin typeface="Arial Narrow" pitchFamily="34" charset="0"/>
                        </a:rPr>
                        <a:t>Licenciatura</a:t>
                      </a:r>
                      <a:r>
                        <a:rPr lang="es-ES" sz="2400" baseline="0" dirty="0" smtClean="0">
                          <a:latin typeface="Arial Narrow" pitchFamily="34" charset="0"/>
                        </a:rPr>
                        <a:t> en Educación Lenguas Extranjeras</a:t>
                      </a:r>
                      <a:endParaRPr lang="es-ES" sz="2400" dirty="0">
                        <a:latin typeface="Arial Narrow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s-ES" sz="2400" dirty="0" smtClean="0"/>
                        <a:t>267</a:t>
                      </a:r>
                      <a:endParaRPr lang="es-ES" sz="24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s-ES" sz="2400" dirty="0" smtClean="0"/>
                        <a:t>128</a:t>
                      </a:r>
                      <a:endParaRPr lang="es-ES" sz="24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s-ES" sz="2400" dirty="0" smtClean="0"/>
                        <a:t>139</a:t>
                      </a:r>
                      <a:endParaRPr lang="es-ES" sz="24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6351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s-ES" sz="2400" dirty="0" smtClean="0">
                          <a:latin typeface="Arial Narrow" pitchFamily="34" charset="0"/>
                        </a:rPr>
                        <a:t>Licenciatura en Lengua Inglesa con segunda lengua Extranjera</a:t>
                      </a:r>
                      <a:endParaRPr lang="es-ES" sz="2400" dirty="0">
                        <a:latin typeface="Arial Narrow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s-ES" sz="2400" dirty="0" smtClean="0"/>
                        <a:t>113</a:t>
                      </a:r>
                      <a:endParaRPr lang="es-ES" sz="24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 smtClean="0"/>
                        <a:t>113</a:t>
                      </a:r>
                    </a:p>
                    <a:p>
                      <a:pPr algn="ctr"/>
                      <a:endParaRPr lang="es-ES" sz="24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s-ES" sz="24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6351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s-ES" sz="2400" b="1" dirty="0" smtClean="0"/>
                        <a:t>TOTAL FLE</a:t>
                      </a:r>
                      <a:endParaRPr lang="es-ES" sz="2400" b="1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s-ES" sz="2400" b="1" dirty="0" smtClean="0"/>
                        <a:t>380</a:t>
                      </a:r>
                      <a:endParaRPr lang="es-ES" sz="2400" b="1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s-ES" sz="2400" b="1" dirty="0" smtClean="0"/>
                        <a:t>241</a:t>
                      </a:r>
                      <a:endParaRPr lang="es-ES" sz="2400" b="1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s-ES" sz="2400" b="1" dirty="0" smtClean="0"/>
                        <a:t>139</a:t>
                      </a:r>
                      <a:endParaRPr lang="es-ES" sz="2400" b="1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0246" y="1131338"/>
            <a:ext cx="10515600" cy="813209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MX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Matrícula de 1ro a 4to años</a:t>
            </a:r>
            <a:endParaRPr lang="es-MX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4159170" y="93903"/>
            <a:ext cx="70451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Reinicio del curso académico 2019 – 2020</a:t>
            </a:r>
          </a:p>
          <a:p>
            <a:pPr algn="ctr"/>
            <a:r>
              <a:rPr lang="es-ES" sz="24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(Para </a:t>
            </a:r>
            <a:r>
              <a:rPr lang="es-ES" sz="2400" b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continuantes</a:t>
            </a:r>
            <a:r>
              <a:rPr lang="es-ES" sz="24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de todo tipo de curso) </a:t>
            </a:r>
          </a:p>
        </p:txBody>
      </p:sp>
    </p:spTree>
    <p:extLst>
      <p:ext uri="{BB962C8B-B14F-4D97-AF65-F5344CB8AC3E}">
        <p14:creationId xmlns:p14="http://schemas.microsoft.com/office/powerpoint/2010/main" val="94175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>
            <a:off x="412124" y="3296625"/>
            <a:ext cx="112947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Exámenes ordinarios     EO</a:t>
            </a:r>
          </a:p>
          <a:p>
            <a:pPr algn="just">
              <a:lnSpc>
                <a:spcPct val="150000"/>
              </a:lnSpc>
            </a:pPr>
            <a:r>
              <a:rPr lang="es-E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Exámenes extraordinarios del semestre   EE</a:t>
            </a:r>
          </a:p>
          <a:p>
            <a:pPr algn="just">
              <a:lnSpc>
                <a:spcPct val="150000"/>
              </a:lnSpc>
            </a:pPr>
            <a:r>
              <a:rPr lang="es-E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Exámenes extraordinarios de fin de curso  y de premio EEFC</a:t>
            </a:r>
          </a:p>
          <a:p>
            <a:pPr algn="just">
              <a:lnSpc>
                <a:spcPct val="150000"/>
              </a:lnSpc>
            </a:pPr>
            <a:r>
              <a:rPr lang="es-E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Práctica laboral </a:t>
            </a:r>
            <a:r>
              <a:rPr lang="es-ES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concentrada o sistemática   PLI</a:t>
            </a:r>
            <a:endParaRPr lang="es-ES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7 Grupo"/>
          <p:cNvGrpSpPr>
            <a:grpSpLocks/>
          </p:cNvGrpSpPr>
          <p:nvPr/>
        </p:nvGrpSpPr>
        <p:grpSpPr bwMode="auto">
          <a:xfrm>
            <a:off x="0" y="0"/>
            <a:ext cx="12192000" cy="1052513"/>
            <a:chOff x="0" y="0"/>
            <a:chExt cx="9144000" cy="1052513"/>
          </a:xfrm>
        </p:grpSpPr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3902" y="0"/>
              <a:ext cx="6430098" cy="1052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6" descr="D:\Diseño\power point\Sin título-1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9960"/>
              <a:ext cx="2672057" cy="863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CaixaDeTexto 14"/>
          <p:cNvSpPr txBox="1"/>
          <p:nvPr/>
        </p:nvSpPr>
        <p:spPr>
          <a:xfrm>
            <a:off x="3562743" y="-73909"/>
            <a:ext cx="86292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ES" sz="2400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Primer período (de recuperación: 90 días). Cierre del curso 2019-2020  en curso diurno y por encuentros en la facultad y los CUM</a:t>
            </a:r>
            <a:endParaRPr lang="es-ES" sz="24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Tab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758193"/>
              </p:ext>
            </p:extLst>
          </p:nvPr>
        </p:nvGraphicFramePr>
        <p:xfrm>
          <a:off x="486938" y="1569311"/>
          <a:ext cx="11228292" cy="16353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3571">
                  <a:extLst>
                    <a:ext uri="{9D8B030D-6E8A-4147-A177-3AD203B41FA5}">
                      <a16:colId xmlns:a16="http://schemas.microsoft.com/office/drawing/2014/main" xmlns="" val="2196672319"/>
                    </a:ext>
                  </a:extLst>
                </a:gridCol>
                <a:gridCol w="933571">
                  <a:extLst>
                    <a:ext uri="{9D8B030D-6E8A-4147-A177-3AD203B41FA5}">
                      <a16:colId xmlns:a16="http://schemas.microsoft.com/office/drawing/2014/main" xmlns="" val="2096365939"/>
                    </a:ext>
                  </a:extLst>
                </a:gridCol>
                <a:gridCol w="936115">
                  <a:extLst>
                    <a:ext uri="{9D8B030D-6E8A-4147-A177-3AD203B41FA5}">
                      <a16:colId xmlns:a16="http://schemas.microsoft.com/office/drawing/2014/main" xmlns="" val="1770633651"/>
                    </a:ext>
                  </a:extLst>
                </a:gridCol>
                <a:gridCol w="936115">
                  <a:extLst>
                    <a:ext uri="{9D8B030D-6E8A-4147-A177-3AD203B41FA5}">
                      <a16:colId xmlns:a16="http://schemas.microsoft.com/office/drawing/2014/main" xmlns="" val="146056944"/>
                    </a:ext>
                  </a:extLst>
                </a:gridCol>
                <a:gridCol w="936115">
                  <a:extLst>
                    <a:ext uri="{9D8B030D-6E8A-4147-A177-3AD203B41FA5}">
                      <a16:colId xmlns:a16="http://schemas.microsoft.com/office/drawing/2014/main" xmlns="" val="14846022"/>
                    </a:ext>
                  </a:extLst>
                </a:gridCol>
                <a:gridCol w="936115">
                  <a:extLst>
                    <a:ext uri="{9D8B030D-6E8A-4147-A177-3AD203B41FA5}">
                      <a16:colId xmlns:a16="http://schemas.microsoft.com/office/drawing/2014/main" xmlns="" val="2129205637"/>
                    </a:ext>
                  </a:extLst>
                </a:gridCol>
                <a:gridCol w="936115">
                  <a:extLst>
                    <a:ext uri="{9D8B030D-6E8A-4147-A177-3AD203B41FA5}">
                      <a16:colId xmlns:a16="http://schemas.microsoft.com/office/drawing/2014/main" xmlns="" val="3290290303"/>
                    </a:ext>
                  </a:extLst>
                </a:gridCol>
                <a:gridCol w="936115">
                  <a:extLst>
                    <a:ext uri="{9D8B030D-6E8A-4147-A177-3AD203B41FA5}">
                      <a16:colId xmlns:a16="http://schemas.microsoft.com/office/drawing/2014/main" xmlns="" val="1112411355"/>
                    </a:ext>
                  </a:extLst>
                </a:gridCol>
                <a:gridCol w="936115">
                  <a:extLst>
                    <a:ext uri="{9D8B030D-6E8A-4147-A177-3AD203B41FA5}">
                      <a16:colId xmlns:a16="http://schemas.microsoft.com/office/drawing/2014/main" xmlns="" val="2605417141"/>
                    </a:ext>
                  </a:extLst>
                </a:gridCol>
                <a:gridCol w="936115">
                  <a:extLst>
                    <a:ext uri="{9D8B030D-6E8A-4147-A177-3AD203B41FA5}">
                      <a16:colId xmlns:a16="http://schemas.microsoft.com/office/drawing/2014/main" xmlns="" val="4178311805"/>
                    </a:ext>
                  </a:extLst>
                </a:gridCol>
                <a:gridCol w="936115">
                  <a:extLst>
                    <a:ext uri="{9D8B030D-6E8A-4147-A177-3AD203B41FA5}">
                      <a16:colId xmlns:a16="http://schemas.microsoft.com/office/drawing/2014/main" xmlns="" val="771163431"/>
                    </a:ext>
                  </a:extLst>
                </a:gridCol>
                <a:gridCol w="936115">
                  <a:extLst>
                    <a:ext uri="{9D8B030D-6E8A-4147-A177-3AD203B41FA5}">
                      <a16:colId xmlns:a16="http://schemas.microsoft.com/office/drawing/2014/main" xmlns="" val="3609868276"/>
                    </a:ext>
                  </a:extLst>
                </a:gridCol>
              </a:tblGrid>
              <a:tr h="591669">
                <a:tc gridSpan="1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3200" dirty="0">
                          <a:effectLst/>
                        </a:rPr>
                        <a:t>12  SEMANAS  LECTIVAS</a:t>
                      </a:r>
                      <a:endParaRPr lang="es-MX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88150675"/>
                  </a:ext>
                </a:extLst>
              </a:tr>
              <a:tr h="3899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32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s-MX" sz="3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32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es-MX" sz="3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32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es-MX" sz="3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3200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es-MX" sz="3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3200" dirty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es-MX" sz="3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3200" dirty="0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es-MX" sz="3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3200" dirty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es-MX" sz="3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3200" dirty="0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endParaRPr lang="es-MX" sz="3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3200" b="1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s-MX" sz="3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3200" b="1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s-MX" sz="3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3200" b="1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s-MX" sz="3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3200" dirty="0">
                          <a:effectLst/>
                        </a:rPr>
                        <a:t>12</a:t>
                      </a:r>
                      <a:endParaRPr lang="es-MX" sz="3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36613506"/>
                  </a:ext>
                </a:extLst>
              </a:tr>
              <a:tr h="389964">
                <a:tc grid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3200" dirty="0">
                          <a:effectLst/>
                        </a:rPr>
                        <a:t>CLASES</a:t>
                      </a:r>
                      <a:endParaRPr lang="es-MX" sz="3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3200" dirty="0">
                          <a:effectLst/>
                        </a:rPr>
                        <a:t>EO</a:t>
                      </a:r>
                      <a:endParaRPr lang="es-MX" sz="3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3200" dirty="0">
                          <a:effectLst/>
                        </a:rPr>
                        <a:t>EE</a:t>
                      </a:r>
                      <a:endParaRPr lang="es-MX" sz="3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3200" dirty="0">
                          <a:effectLst/>
                        </a:rPr>
                        <a:t>EEFC</a:t>
                      </a:r>
                      <a:endParaRPr lang="es-MX" sz="3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3200" dirty="0">
                          <a:effectLst/>
                        </a:rPr>
                        <a:t>PLI</a:t>
                      </a:r>
                      <a:endParaRPr lang="es-MX" sz="3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60758699"/>
                  </a:ext>
                </a:extLst>
              </a:tr>
            </a:tbl>
          </a:graphicData>
        </a:graphic>
      </p:graphicFrame>
      <p:sp>
        <p:nvSpPr>
          <p:cNvPr id="13" name="CuadroTexto 12"/>
          <p:cNvSpPr txBox="1"/>
          <p:nvPr/>
        </p:nvSpPr>
        <p:spPr>
          <a:xfrm>
            <a:off x="729686" y="5559834"/>
            <a:ext cx="10659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solidFill>
                  <a:srgbClr val="FF0000"/>
                </a:solidFill>
              </a:rPr>
              <a:t>Procesamiento de resultados docentes y cierre </a:t>
            </a:r>
            <a:r>
              <a:rPr lang="es-MX" sz="2800" b="1" dirty="0" smtClean="0">
                <a:solidFill>
                  <a:srgbClr val="FF0000"/>
                </a:solidFill>
              </a:rPr>
              <a:t>estadístico: Semana 12</a:t>
            </a:r>
            <a:endParaRPr lang="es-MX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38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>
            <a:off x="334850" y="983521"/>
            <a:ext cx="1129477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fondo de tiempo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 las asignaturas </a:t>
            </a: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considera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las horas impartidas en las </a:t>
            </a: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semanas </a:t>
            </a: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las que se impartirán en las </a:t>
            </a: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 semanas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del nuevo período.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prioriza </a:t>
            </a: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el currículo base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 se valorarán particularmente los cursos del currículo propio que sean imprescindibles en la formación. 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Las clases  en </a:t>
            </a:r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el curso diurno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 desarrollarán en  las diferentes formas  organizativas </a:t>
            </a:r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(C, CP, S, PL).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Debe  potenciarse el </a:t>
            </a:r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desarrollo de  las habilidades prácticas;</a:t>
            </a:r>
            <a:r>
              <a:rPr lang="es-E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comprobar la </a:t>
            </a:r>
            <a:r>
              <a:rPr lang="es-E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autopreparación</a:t>
            </a:r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de los estudiantes durante el período de aislamiento.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 realizan las evaluaciones sistemáticas y parciales.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Atención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estudiantes con arrastres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 los que deben presentarse a EEFC.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La práctica laboral se ajustará en correspondencia con el tiempo disponible.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7 Grupo"/>
          <p:cNvGrpSpPr>
            <a:grpSpLocks/>
          </p:cNvGrpSpPr>
          <p:nvPr/>
        </p:nvGrpSpPr>
        <p:grpSpPr bwMode="auto">
          <a:xfrm>
            <a:off x="0" y="0"/>
            <a:ext cx="12192000" cy="923561"/>
            <a:chOff x="0" y="0"/>
            <a:chExt cx="9144000" cy="923561"/>
          </a:xfrm>
        </p:grpSpPr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3902" y="0"/>
              <a:ext cx="6430098" cy="9235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6" descr="D:\Diseño\power point\Sin título-1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9960"/>
              <a:ext cx="2672057" cy="863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CaixaDeTexto 14"/>
          <p:cNvSpPr txBox="1"/>
          <p:nvPr/>
        </p:nvSpPr>
        <p:spPr>
          <a:xfrm>
            <a:off x="3562743" y="122544"/>
            <a:ext cx="8573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ES" sz="2400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Precisiones para el proceso de planificación. Curso diurno</a:t>
            </a:r>
            <a:endParaRPr lang="es-ES" sz="24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6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>
            <a:off x="334850" y="1310898"/>
            <a:ext cx="1129477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fondo de tiempo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de las asignaturas </a:t>
            </a: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considera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las horas impartidas en las </a:t>
            </a: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semanas </a:t>
            </a: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las que se impartirán en las </a:t>
            </a: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8 semanas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del nuevo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período.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prioriza el currículo base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y se valorarán particularmente los cursos del currículo propio que sean imprescindibles en la formación. </a:t>
            </a:r>
            <a:endParaRPr lang="es-MX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Las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clases en el curso por encuentros,  asume</a:t>
            </a:r>
            <a:r>
              <a:rPr lang="es-MX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la  </a:t>
            </a: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clase – encuentro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como forma organizativa,  reforzarán  el carácter demostrativo  de los métodos, procedimientos, proyectos, en función de sistematizar las habilidades prácticas del año académico  y </a:t>
            </a:r>
            <a:r>
              <a:rPr lang="es-MX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se destacarán las orientaciones de las tareas integradoras para el trabajo </a:t>
            </a:r>
            <a:r>
              <a:rPr lang="es-MX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independiente.</a:t>
            </a:r>
            <a:endParaRPr lang="es-MX" sz="2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Atención </a:t>
            </a:r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estudiantes con arrastres </a:t>
            </a:r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 los que deben presentarse a EEFC.</a:t>
            </a:r>
          </a:p>
        </p:txBody>
      </p:sp>
      <p:grpSp>
        <p:nvGrpSpPr>
          <p:cNvPr id="7" name="7 Grupo"/>
          <p:cNvGrpSpPr>
            <a:grpSpLocks/>
          </p:cNvGrpSpPr>
          <p:nvPr/>
        </p:nvGrpSpPr>
        <p:grpSpPr bwMode="auto">
          <a:xfrm>
            <a:off x="0" y="0"/>
            <a:ext cx="12192000" cy="923561"/>
            <a:chOff x="0" y="0"/>
            <a:chExt cx="9144000" cy="923561"/>
          </a:xfrm>
        </p:grpSpPr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3902" y="0"/>
              <a:ext cx="6430098" cy="9235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6" descr="D:\Diseño\power point\Sin título-1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9960"/>
              <a:ext cx="2672057" cy="863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CaixaDeTexto 14"/>
          <p:cNvSpPr txBox="1"/>
          <p:nvPr/>
        </p:nvSpPr>
        <p:spPr>
          <a:xfrm>
            <a:off x="3618536" y="122544"/>
            <a:ext cx="8573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ES" sz="24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Precisiones </a:t>
            </a:r>
            <a:r>
              <a:rPr lang="es-ES" sz="2400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para el proceso de planificación. Curso por encuentro</a:t>
            </a:r>
            <a:endParaRPr lang="es-ES" sz="24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67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7 Grupo"/>
          <p:cNvGrpSpPr>
            <a:grpSpLocks/>
          </p:cNvGrpSpPr>
          <p:nvPr/>
        </p:nvGrpSpPr>
        <p:grpSpPr bwMode="auto">
          <a:xfrm>
            <a:off x="92596" y="0"/>
            <a:ext cx="12099404" cy="1052513"/>
            <a:chOff x="0" y="0"/>
            <a:chExt cx="9144000" cy="1052513"/>
          </a:xfrm>
        </p:grpSpPr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3902" y="0"/>
              <a:ext cx="6430098" cy="1052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6" descr="D:\Diseño\power point\Sin título-1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9960"/>
              <a:ext cx="2672057" cy="863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CaixaDeTexto 14"/>
          <p:cNvSpPr txBox="1"/>
          <p:nvPr/>
        </p:nvSpPr>
        <p:spPr>
          <a:xfrm>
            <a:off x="3618536" y="260928"/>
            <a:ext cx="8573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ES" sz="2400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Sistema de evaluación para todos los tipos de curso</a:t>
            </a:r>
            <a:endParaRPr lang="es-ES" sz="24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561815" y="1124529"/>
            <a:ext cx="1114813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 las 8 primeras semanas las asignaturas realizarán las </a:t>
            </a: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evaluaciones sistemáticas y parciales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Las evaluaciones parciales se desarrollarán en las asignaturas de la especialidad.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Concluir </a:t>
            </a: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Trabajo de Curso  como asignatura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hasta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la semana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8 en los casos que deban realizarse mas de uno en el año académico.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ealizarán exámenes finales </a:t>
            </a: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 asignaturas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 el período, previa decisión del colectivo de carrera.  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 dará seguimiento a los estudiantes con </a:t>
            </a: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arrastres y EEFC.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 defensa </a:t>
            </a: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de los trabajos de curso (TCE)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de 3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 4 años, se realizarán en las </a:t>
            </a: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Semanas  </a:t>
            </a: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6 y 7 </a:t>
            </a:r>
          </a:p>
          <a:p>
            <a:pPr marL="712788" indent="-3492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Debe asegurarse la atención de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tutores y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la entrega del informe digital o manuscrito a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tinta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88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7 Grupo"/>
          <p:cNvGrpSpPr>
            <a:grpSpLocks/>
          </p:cNvGrpSpPr>
          <p:nvPr/>
        </p:nvGrpSpPr>
        <p:grpSpPr bwMode="auto">
          <a:xfrm>
            <a:off x="0" y="0"/>
            <a:ext cx="12192000" cy="1052513"/>
            <a:chOff x="0" y="0"/>
            <a:chExt cx="9144000" cy="1052513"/>
          </a:xfrm>
        </p:grpSpPr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3902" y="0"/>
              <a:ext cx="6430098" cy="1052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6" descr="D:\Diseño\power point\Sin título-1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9960"/>
              <a:ext cx="2672057" cy="863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CaixaDeTexto 14"/>
          <p:cNvSpPr txBox="1"/>
          <p:nvPr/>
        </p:nvSpPr>
        <p:spPr>
          <a:xfrm>
            <a:off x="3618536" y="260928"/>
            <a:ext cx="8573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ES" sz="24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Licenciatura en Educación Lenguas Extranjeras </a:t>
            </a:r>
          </a:p>
        </p:txBody>
      </p:sp>
      <p:graphicFrame>
        <p:nvGraphicFramePr>
          <p:cNvPr id="12" name="Tab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7214119"/>
              </p:ext>
            </p:extLst>
          </p:nvPr>
        </p:nvGraphicFramePr>
        <p:xfrm>
          <a:off x="520860" y="1167679"/>
          <a:ext cx="9745884" cy="5526393"/>
        </p:xfrm>
        <a:graphic>
          <a:graphicData uri="http://schemas.openxmlformats.org/drawingml/2006/table">
            <a:tbl>
              <a:tblPr/>
              <a:tblGrid>
                <a:gridCol w="2403095"/>
                <a:gridCol w="7342789"/>
              </a:tblGrid>
              <a:tr h="6384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b="1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CD </a:t>
                      </a:r>
                      <a:r>
                        <a:rPr lang="es-ES" sz="16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SEGUNDO SEMESTRE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Asignaturas con examen final</a:t>
                      </a:r>
                      <a:r>
                        <a:rPr lang="es-ES" sz="1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431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1er Año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-Práctica Integral de la Lengua Inglesa</a:t>
                      </a:r>
                      <a:r>
                        <a:rPr lang="es-ES" sz="16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-Psicología</a:t>
                      </a:r>
                      <a:r>
                        <a:rPr lang="es-ES" sz="16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(TC)</a:t>
                      </a:r>
                      <a:endParaRPr lang="es-E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0955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2do Año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-Práctica Integral de la Lengua Inglesa</a:t>
                      </a:r>
                      <a:r>
                        <a:rPr lang="es-ES" sz="16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IV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-Didáctica</a:t>
                      </a:r>
                      <a:r>
                        <a:rPr lang="es-ES" sz="16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de la Enseñanza de las Lenguas Extranjeras II.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-Historia de Cuba (TC)</a:t>
                      </a:r>
                      <a:endParaRPr lang="es-ES" sz="16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6235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ES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3er Año</a:t>
                      </a:r>
                    </a:p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ES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s-ES" sz="16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</a:t>
                      </a:r>
                      <a:r>
                        <a:rPr lang="es-ES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(4 años)</a:t>
                      </a:r>
                      <a:endParaRPr lang="es-ES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-Práctica Integral de la Lengua Inglesa</a:t>
                      </a:r>
                      <a:r>
                        <a:rPr lang="es-ES" sz="16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-Didáctica</a:t>
                      </a:r>
                      <a:r>
                        <a:rPr lang="es-ES" sz="16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de la Enseñanza de las Lenguas Extranjeras III.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-Historia de la Cultura de  los Pueblos de Habla inglesa I (TC)</a:t>
                      </a:r>
                      <a:endParaRPr lang="es-ES" sz="16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7472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ES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3er Año</a:t>
                      </a:r>
                    </a:p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ES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s-ES" sz="16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</a:t>
                      </a:r>
                      <a:r>
                        <a:rPr lang="es-ES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(5 años)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-Práctica Integral de la Lengua Inglesa</a:t>
                      </a:r>
                      <a:r>
                        <a:rPr lang="es-ES" sz="16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VI</a:t>
                      </a: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s-ES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-Estudios Lingüísticos del Inglés</a:t>
                      </a:r>
                      <a:r>
                        <a:rPr lang="es-ES" sz="16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II</a:t>
                      </a: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s-ES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-Didáctica</a:t>
                      </a:r>
                      <a:r>
                        <a:rPr lang="es-ES" sz="16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de la Enseñanza de las Lenguas Extranjeras II (TC)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9932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ES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4to Año</a:t>
                      </a:r>
                    </a:p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ES" sz="160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s-ES" sz="1600" baseline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es-ES" sz="160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(5 </a:t>
                      </a:r>
                      <a:r>
                        <a:rPr lang="es-ES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años)</a:t>
                      </a:r>
                      <a:endParaRPr lang="es-ES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s-ES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Práctica Integral de la Lengua Inglesa</a:t>
                      </a:r>
                      <a:r>
                        <a:rPr lang="es-ES" sz="1600" b="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VIII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s-ES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Práctica Integral de la Lengua Inglesa</a:t>
                      </a:r>
                      <a:r>
                        <a:rPr lang="es-ES" sz="1600" b="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Francesa VI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s-ES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Estudios Lingüísticos del Inglés</a:t>
                      </a:r>
                      <a:r>
                        <a:rPr lang="es-ES" sz="16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600" b="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IV </a:t>
                      </a:r>
                      <a:r>
                        <a:rPr lang="es-ES" sz="16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(TC)</a:t>
                      </a:r>
                      <a:endParaRPr lang="es-ES" sz="1600" b="0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-Historia de la Cultura de  los Pueblos de Habla inglesa I (TC)</a:t>
                      </a:r>
                      <a:endParaRPr lang="es-ES" sz="16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635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7 Grupo"/>
          <p:cNvGrpSpPr>
            <a:grpSpLocks/>
          </p:cNvGrpSpPr>
          <p:nvPr/>
        </p:nvGrpSpPr>
        <p:grpSpPr bwMode="auto">
          <a:xfrm>
            <a:off x="0" y="0"/>
            <a:ext cx="12192000" cy="1052513"/>
            <a:chOff x="0" y="0"/>
            <a:chExt cx="9144000" cy="1052513"/>
          </a:xfrm>
        </p:grpSpPr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3902" y="0"/>
              <a:ext cx="6430098" cy="1052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6" descr="D:\Diseño\power point\Sin título-1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9960"/>
              <a:ext cx="2672057" cy="863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CaixaDeTexto 14"/>
          <p:cNvSpPr txBox="1"/>
          <p:nvPr/>
        </p:nvSpPr>
        <p:spPr>
          <a:xfrm>
            <a:off x="3618536" y="260928"/>
            <a:ext cx="8573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ES" sz="24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Licenciatura en Educación Lenguas Extranjeras </a:t>
            </a:r>
          </a:p>
        </p:txBody>
      </p:sp>
      <p:graphicFrame>
        <p:nvGraphicFramePr>
          <p:cNvPr id="12" name="Tab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668648"/>
              </p:ext>
            </p:extLst>
          </p:nvPr>
        </p:nvGraphicFramePr>
        <p:xfrm>
          <a:off x="138896" y="1051932"/>
          <a:ext cx="5914173" cy="3787829"/>
        </p:xfrm>
        <a:graphic>
          <a:graphicData uri="http://schemas.openxmlformats.org/drawingml/2006/table">
            <a:tbl>
              <a:tblPr/>
              <a:tblGrid>
                <a:gridCol w="1458410"/>
                <a:gridCol w="4455763"/>
              </a:tblGrid>
              <a:tr h="6462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b="1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CPE </a:t>
                      </a:r>
                      <a:r>
                        <a:rPr lang="es-ES" sz="16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SEGUNDO SEMESTRE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Asignaturas con examen final</a:t>
                      </a:r>
                      <a:r>
                        <a:rPr lang="es-ES" sz="1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522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1er Año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(4 años)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-Práctica Integral de la Lengua Inglesa</a:t>
                      </a:r>
                      <a:r>
                        <a:rPr lang="es-ES" sz="16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-Psicología</a:t>
                      </a:r>
                      <a:r>
                        <a:rPr lang="es-ES" sz="16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(TC)</a:t>
                      </a:r>
                      <a:endParaRPr lang="es-E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72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2do Año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(4 años)</a:t>
                      </a:r>
                    </a:p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s-ES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-Práctica Integral de la Lengua Inglesa</a:t>
                      </a:r>
                      <a:r>
                        <a:rPr lang="es-ES" sz="16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IV</a:t>
                      </a: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s-ES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-Estudios Lingüísticos del Español</a:t>
                      </a:r>
                      <a:r>
                        <a:rPr lang="es-ES" sz="16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III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-Historia de Cuba (TC)</a:t>
                      </a:r>
                      <a:endParaRPr lang="es-ES" sz="16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5990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ES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3er Año</a:t>
                      </a:r>
                    </a:p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ES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s-ES" sz="16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s-ES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( 4 años)</a:t>
                      </a:r>
                      <a:endParaRPr lang="es-ES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-Práctica Integral de la Lengua Inglesa</a:t>
                      </a:r>
                      <a:r>
                        <a:rPr lang="es-ES" sz="16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-Didáctica</a:t>
                      </a:r>
                      <a:r>
                        <a:rPr lang="es-ES" sz="16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de la Enseñanza de las Lenguas Extranjeras I.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-Historia de la Cultura de  los Pueblos de Habla inglesa I (TC)</a:t>
                      </a:r>
                      <a:endParaRPr lang="es-ES" sz="16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78828"/>
              </p:ext>
            </p:extLst>
          </p:nvPr>
        </p:nvGraphicFramePr>
        <p:xfrm>
          <a:off x="6182810" y="1074351"/>
          <a:ext cx="5914173" cy="5058942"/>
        </p:xfrm>
        <a:graphic>
          <a:graphicData uri="http://schemas.openxmlformats.org/drawingml/2006/table">
            <a:tbl>
              <a:tblPr/>
              <a:tblGrid>
                <a:gridCol w="1458410"/>
                <a:gridCol w="4455763"/>
              </a:tblGrid>
              <a:tr h="5692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b="1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CPE </a:t>
                      </a:r>
                      <a:r>
                        <a:rPr lang="es-ES" sz="16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SEGUNDO SEMESTRE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Asignaturas con examen final</a:t>
                      </a:r>
                      <a:r>
                        <a:rPr lang="es-ES" sz="1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8888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1er Año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(5 años)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s-ES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-Práctica Integral de la Lengua Inglesa</a:t>
                      </a:r>
                      <a:r>
                        <a:rPr lang="es-ES" sz="16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II</a:t>
                      </a: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s-ES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-Filosofía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-Psicología</a:t>
                      </a:r>
                      <a:r>
                        <a:rPr lang="es-ES" sz="16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(TC)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3539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2do Año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s-ES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( 5 años)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-Práctica Integral de la Lengua Inglesa</a:t>
                      </a:r>
                      <a:r>
                        <a:rPr lang="es-ES" sz="16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IV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-Estudios Lingüísticos del Español</a:t>
                      </a:r>
                      <a:r>
                        <a:rPr lang="es-ES" sz="16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II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-Historia de Cuba (TC)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-Teoría Sociopolítica. (TC)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14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ES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3er Año</a:t>
                      </a:r>
                    </a:p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ES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s-ES" sz="16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s-ES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( 5 años)</a:t>
                      </a:r>
                      <a:endParaRPr lang="es-ES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-Práctica Integral de la Lengua Inglesa</a:t>
                      </a:r>
                      <a:r>
                        <a:rPr lang="es-ES" sz="16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-Estudios Lingüísticos del Inglés</a:t>
                      </a:r>
                      <a:r>
                        <a:rPr lang="es-ES" sz="16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II</a:t>
                      </a:r>
                      <a:endParaRPr lang="es-ES" sz="16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-Didáctica</a:t>
                      </a:r>
                      <a:r>
                        <a:rPr lang="es-ES" sz="16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de la Enseñanza de las Lenguas Extranjeras I. (TC)</a:t>
                      </a:r>
                      <a:endParaRPr lang="es-ES" sz="16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0792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ES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4to Año</a:t>
                      </a:r>
                    </a:p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ES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s-ES" sz="16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s-ES" sz="16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( 5 años)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-Práctica Integral de la Lengua Inglesa</a:t>
                      </a:r>
                      <a:r>
                        <a:rPr lang="es-ES" sz="16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VIII</a:t>
                      </a: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s-ES" sz="16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-Estudios Lingüísticos del Inglés</a:t>
                      </a:r>
                      <a:r>
                        <a:rPr lang="es-ES" sz="16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IV (TC)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-Historia de la Cultura de  los Pueblos de Habla inglesa I (TC)</a:t>
                      </a:r>
                      <a:endParaRPr lang="es-ES" sz="16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83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7 Grupo"/>
          <p:cNvGrpSpPr>
            <a:grpSpLocks/>
          </p:cNvGrpSpPr>
          <p:nvPr/>
        </p:nvGrpSpPr>
        <p:grpSpPr bwMode="auto">
          <a:xfrm>
            <a:off x="0" y="0"/>
            <a:ext cx="12192000" cy="1052513"/>
            <a:chOff x="0" y="0"/>
            <a:chExt cx="9144000" cy="1052513"/>
          </a:xfrm>
        </p:grpSpPr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3902" y="0"/>
              <a:ext cx="6430098" cy="1052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6" descr="D:\Diseño\power point\Sin título-1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9960"/>
              <a:ext cx="2672057" cy="863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CaixaDeTexto 14"/>
          <p:cNvSpPr txBox="1"/>
          <p:nvPr/>
        </p:nvSpPr>
        <p:spPr>
          <a:xfrm>
            <a:off x="3618536" y="260928"/>
            <a:ext cx="8573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ES" sz="24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Licenciatura en </a:t>
            </a:r>
            <a:r>
              <a:rPr lang="es-ES" sz="2400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Lengua Inglesa con segunda Lengua Extranjera </a:t>
            </a:r>
            <a:endParaRPr lang="es-ES" sz="24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Tab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9838799"/>
              </p:ext>
            </p:extLst>
          </p:nvPr>
        </p:nvGraphicFramePr>
        <p:xfrm>
          <a:off x="697130" y="1200732"/>
          <a:ext cx="9745884" cy="5466720"/>
        </p:xfrm>
        <a:graphic>
          <a:graphicData uri="http://schemas.openxmlformats.org/drawingml/2006/table">
            <a:tbl>
              <a:tblPr/>
              <a:tblGrid>
                <a:gridCol w="2403095"/>
                <a:gridCol w="7342789"/>
              </a:tblGrid>
              <a:tr h="5826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b="1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CD </a:t>
                      </a:r>
                      <a:r>
                        <a:rPr lang="es-ES" sz="16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SEGUNDO SEMESTRE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Asignaturas con examen final</a:t>
                      </a:r>
                      <a:r>
                        <a:rPr lang="es-ES" sz="1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107659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APLI</a:t>
                      </a:r>
                      <a:endParaRPr lang="es-E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8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-Curso Preparatório </a:t>
                      </a:r>
                      <a:r>
                        <a:rPr lang="pt-BR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 </a:t>
                      </a:r>
                      <a:r>
                        <a:rPr lang="pt-BR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Lengua</a:t>
                      </a:r>
                      <a:r>
                        <a:rPr lang="pt-BR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Inglesa </a:t>
                      </a:r>
                      <a:r>
                        <a:rPr lang="pt-BR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– I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-Práctica Integral de la Lengua Española - I</a:t>
                      </a:r>
                      <a:endParaRPr lang="es-ES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9535" marR="89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45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1er Año</a:t>
                      </a:r>
                      <a:endParaRPr lang="es-ES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-Lengua </a:t>
                      </a:r>
                      <a:r>
                        <a:rPr lang="es-E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Inglesa II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ES" sz="18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Economía Política</a:t>
                      </a:r>
                      <a:endParaRPr lang="es-ES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312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ES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 2do Año</a:t>
                      </a:r>
                      <a:endParaRPr lang="es-ES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-Lengua Inglesa</a:t>
                      </a:r>
                      <a:r>
                        <a:rPr lang="es-ES" sz="18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Segunda Lengua Extranjera III (Alemán)</a:t>
                      </a:r>
                      <a:endParaRPr lang="es-ES" sz="18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472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ES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3er Año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-Lengua Inglesa</a:t>
                      </a:r>
                      <a:r>
                        <a:rPr lang="es-ES" sz="18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II</a:t>
                      </a:r>
                      <a:r>
                        <a:rPr lang="es-ES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</a:t>
                      </a: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s-ES" sz="18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-Segunda Lengua Extranjera - V  (Francés)</a:t>
                      </a:r>
                      <a:endParaRPr lang="es-ES" sz="1800" baseline="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2624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ES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4to</a:t>
                      </a:r>
                      <a:r>
                        <a:rPr lang="es-ES" sz="18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año</a:t>
                      </a:r>
                      <a:endParaRPr lang="es-ES" sz="18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-Traducción Documentos Oficiales</a:t>
                      </a:r>
                      <a:endParaRPr lang="es-ES" sz="18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313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>
            <a:off x="332242" y="902500"/>
            <a:ext cx="1170689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es-MX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Período lectivo desarrollado en el curso académico 2019/2020</a:t>
            </a:r>
          </a:p>
          <a:p>
            <a:pPr marL="742950" lvl="0" indent="-457200" algn="just" defTabSz="538163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444500" algn="l"/>
              </a:tabLst>
            </a:pPr>
            <a:r>
              <a:rPr lang="es-MX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Clases del segundo semestre (5 semanas, del 17/02/2020 al </a:t>
            </a:r>
            <a:r>
              <a:rPr lang="es-MX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21/03/2020)</a:t>
            </a:r>
            <a:endParaRPr lang="es-MX" sz="2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0" indent="-457200" algn="just" defTabSz="538163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444500" algn="l"/>
              </a:tabLst>
            </a:pPr>
            <a:r>
              <a:rPr lang="es-MX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Entrega de las </a:t>
            </a:r>
            <a:r>
              <a:rPr lang="es-MX" sz="24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r>
              <a:rPr lang="es-ES" sz="24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rpetas</a:t>
            </a:r>
            <a:r>
              <a:rPr lang="es-E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</a:t>
            </a:r>
            <a:r>
              <a:rPr lang="es-E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cada carrera diseñó y orientó a los estudiantes para la </a:t>
            </a:r>
            <a:r>
              <a:rPr lang="es-ES" sz="24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autopreparación</a:t>
            </a:r>
            <a:r>
              <a:rPr lang="es-E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manera independiente durante la etapa de aislamiento social en función de los objetivos de cada año académico. </a:t>
            </a:r>
            <a:endParaRPr lang="es-ES" sz="24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0" indent="-457200" algn="just" defTabSz="538163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444500" algn="l"/>
              </a:tabLst>
            </a:pPr>
            <a:r>
              <a:rPr lang="es-E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s-ES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 </a:t>
            </a:r>
            <a:r>
              <a:rPr lang="es-E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habilidades </a:t>
            </a:r>
            <a:r>
              <a:rPr lang="es-ES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profesionales que deben ser desarrolladas por los estudiantes.</a:t>
            </a:r>
          </a:p>
          <a:p>
            <a:pPr marL="742950" lvl="0" indent="-457200" algn="just" defTabSz="538163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444500" algn="l"/>
              </a:tabLst>
            </a:pPr>
            <a:r>
              <a:rPr lang="es-ES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Atención a los estudiantes con arrastre y EEFC.</a:t>
            </a:r>
          </a:p>
          <a:p>
            <a:pPr marL="742950" lvl="0" indent="-457200" algn="just" defTabSz="538163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444500" algn="l"/>
              </a:tabLst>
            </a:pPr>
            <a:r>
              <a:rPr lang="es-ES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Concepción y exigencias del Plan de Estudio de nuestras carreras.</a:t>
            </a:r>
            <a:endParaRPr lang="es-MX" sz="2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7 Grupo"/>
          <p:cNvGrpSpPr>
            <a:grpSpLocks/>
          </p:cNvGrpSpPr>
          <p:nvPr/>
        </p:nvGrpSpPr>
        <p:grpSpPr bwMode="auto">
          <a:xfrm>
            <a:off x="0" y="1"/>
            <a:ext cx="12192000" cy="1052513"/>
            <a:chOff x="0" y="0"/>
            <a:chExt cx="9144000" cy="1052513"/>
          </a:xfrm>
        </p:grpSpPr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3902" y="0"/>
              <a:ext cx="6430098" cy="1052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6" descr="D:\Diseño\power point\Sin título-1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9960"/>
              <a:ext cx="2672057" cy="863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5" name="CaixaDeTexto 14"/>
          <p:cNvSpPr txBox="1"/>
          <p:nvPr/>
        </p:nvSpPr>
        <p:spPr>
          <a:xfrm>
            <a:off x="4238612" y="326201"/>
            <a:ext cx="6429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Aspectos a considerar en la planificación</a:t>
            </a:r>
            <a:r>
              <a:rPr lang="pt-BR" sz="2400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:</a:t>
            </a:r>
            <a:endParaRPr lang="pt-BR" sz="24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81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7 Grupo"/>
          <p:cNvGrpSpPr>
            <a:grpSpLocks/>
          </p:cNvGrpSpPr>
          <p:nvPr/>
        </p:nvGrpSpPr>
        <p:grpSpPr bwMode="auto">
          <a:xfrm>
            <a:off x="0" y="1"/>
            <a:ext cx="12192000" cy="1052513"/>
            <a:chOff x="0" y="0"/>
            <a:chExt cx="9144000" cy="1052513"/>
          </a:xfrm>
        </p:grpSpPr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3902" y="0"/>
              <a:ext cx="6430098" cy="1052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6" descr="D:\Diseño\power point\Sin título-1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9960"/>
              <a:ext cx="2672057" cy="863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5" name="CaixaDeTexto 14"/>
          <p:cNvSpPr txBox="1"/>
          <p:nvPr/>
        </p:nvSpPr>
        <p:spPr>
          <a:xfrm>
            <a:off x="4354359" y="137273"/>
            <a:ext cx="6429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Reinicio del curso académico 2019 - 2020 </a:t>
            </a:r>
          </a:p>
          <a:p>
            <a:pPr algn="ctr"/>
            <a:r>
              <a:rPr lang="es-ES" sz="2400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(Para los que culminan estudios)</a:t>
            </a:r>
            <a:endParaRPr lang="es-ES" sz="24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ángulo 22"/>
          <p:cNvSpPr/>
          <p:nvPr/>
        </p:nvSpPr>
        <p:spPr>
          <a:xfrm>
            <a:off x="1874617" y="1586413"/>
            <a:ext cx="6728470" cy="1131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Primer </a:t>
            </a:r>
            <a:r>
              <a:rPr lang="es-MX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período: Cierre del curso 2019-2020  </a:t>
            </a:r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(de recuperación: </a:t>
            </a:r>
            <a:r>
              <a:rPr lang="es-MX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60 días = </a:t>
            </a:r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s-MX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semanas)                </a:t>
            </a:r>
            <a:endParaRPr lang="es-MX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Señal de prohibido 30"/>
          <p:cNvSpPr/>
          <p:nvPr/>
        </p:nvSpPr>
        <p:spPr>
          <a:xfrm>
            <a:off x="1331259" y="1831675"/>
            <a:ext cx="363071" cy="389965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6" name="Flecha abajo 15"/>
          <p:cNvSpPr/>
          <p:nvPr/>
        </p:nvSpPr>
        <p:spPr>
          <a:xfrm>
            <a:off x="5084233" y="2802645"/>
            <a:ext cx="1713993" cy="3403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Rectángulo 16"/>
          <p:cNvSpPr/>
          <p:nvPr/>
        </p:nvSpPr>
        <p:spPr>
          <a:xfrm>
            <a:off x="1364165" y="3626374"/>
            <a:ext cx="97012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Los estudiantes de los últimos años de las carreras realizan los ejercicios de culminación de estudios en la facultad y tendrán lugar los actos de graduación. </a:t>
            </a:r>
            <a:endParaRPr lang="es-MX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91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7 Grupo"/>
          <p:cNvGrpSpPr>
            <a:grpSpLocks/>
          </p:cNvGrpSpPr>
          <p:nvPr/>
        </p:nvGrpSpPr>
        <p:grpSpPr bwMode="auto">
          <a:xfrm>
            <a:off x="0" y="1"/>
            <a:ext cx="12192000" cy="1052513"/>
            <a:chOff x="0" y="0"/>
            <a:chExt cx="9144000" cy="1052513"/>
          </a:xfrm>
        </p:grpSpPr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3902" y="0"/>
              <a:ext cx="6430098" cy="1052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6" descr="D:\Diseño\power point\Sin título-1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9960"/>
              <a:ext cx="2672057" cy="863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5" name="CaixaDeTexto 14"/>
          <p:cNvSpPr txBox="1"/>
          <p:nvPr/>
        </p:nvSpPr>
        <p:spPr>
          <a:xfrm>
            <a:off x="3618536" y="260928"/>
            <a:ext cx="8573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ES" sz="24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Culminación de estudios  para todos los tipos de curso</a:t>
            </a:r>
          </a:p>
        </p:txBody>
      </p:sp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34636"/>
              </p:ext>
            </p:extLst>
          </p:nvPr>
        </p:nvGraphicFramePr>
        <p:xfrm>
          <a:off x="386366" y="1313443"/>
          <a:ext cx="11504055" cy="33521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41792">
                  <a:extLst>
                    <a:ext uri="{9D8B030D-6E8A-4147-A177-3AD203B41FA5}">
                      <a16:colId xmlns:a16="http://schemas.microsoft.com/office/drawing/2014/main" xmlns="" val="1213640935"/>
                    </a:ext>
                  </a:extLst>
                </a:gridCol>
                <a:gridCol w="1289371">
                  <a:extLst>
                    <a:ext uri="{9D8B030D-6E8A-4147-A177-3AD203B41FA5}">
                      <a16:colId xmlns:a16="http://schemas.microsoft.com/office/drawing/2014/main" xmlns="" val="2948360850"/>
                    </a:ext>
                  </a:extLst>
                </a:gridCol>
                <a:gridCol w="1291760">
                  <a:extLst>
                    <a:ext uri="{9D8B030D-6E8A-4147-A177-3AD203B41FA5}">
                      <a16:colId xmlns:a16="http://schemas.microsoft.com/office/drawing/2014/main" xmlns="" val="771352422"/>
                    </a:ext>
                  </a:extLst>
                </a:gridCol>
                <a:gridCol w="1289372">
                  <a:extLst>
                    <a:ext uri="{9D8B030D-6E8A-4147-A177-3AD203B41FA5}">
                      <a16:colId xmlns:a16="http://schemas.microsoft.com/office/drawing/2014/main" xmlns="" val="4130074483"/>
                    </a:ext>
                  </a:extLst>
                </a:gridCol>
                <a:gridCol w="1291760">
                  <a:extLst>
                    <a:ext uri="{9D8B030D-6E8A-4147-A177-3AD203B41FA5}">
                      <a16:colId xmlns:a16="http://schemas.microsoft.com/office/drawing/2014/main" xmlns="" val="366784820"/>
                    </a:ext>
                  </a:extLst>
                </a:gridCol>
              </a:tblGrid>
              <a:tr h="520767">
                <a:tc rowSpan="2"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endParaRPr lang="es-MX" sz="2800" dirty="0" smtClean="0">
                        <a:effectLst/>
                      </a:endParaRPr>
                    </a:p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endParaRPr lang="es-MX" sz="2800" dirty="0" smtClean="0">
                        <a:effectLst/>
                      </a:endParaRPr>
                    </a:p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 smtClean="0">
                          <a:effectLst/>
                        </a:rPr>
                        <a:t>POSIBLES GRADUADOS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 smtClean="0">
                          <a:effectLst/>
                        </a:rPr>
                        <a:t>MODALIDADES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67718344"/>
                  </a:ext>
                </a:extLst>
              </a:tr>
              <a:tr h="888196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3200" dirty="0" smtClean="0">
                          <a:effectLst/>
                        </a:rPr>
                        <a:t>CD</a:t>
                      </a:r>
                      <a:endParaRPr lang="es-MX" sz="3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3200" dirty="0" smtClean="0">
                          <a:effectLst/>
                        </a:rPr>
                        <a:t>CPE (SC)</a:t>
                      </a:r>
                      <a:endParaRPr lang="es-MX" sz="3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3200" b="1" dirty="0" smtClean="0">
                          <a:effectLst/>
                        </a:rPr>
                        <a:t>CUM</a:t>
                      </a:r>
                      <a:endParaRPr lang="es-MX" sz="3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3200" dirty="0" smtClean="0">
                          <a:effectLst/>
                        </a:rPr>
                        <a:t>TOTAL</a:t>
                      </a:r>
                      <a:endParaRPr lang="es-MX" sz="3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006615623"/>
                  </a:ext>
                </a:extLst>
              </a:tr>
              <a:tr h="520767"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 smtClean="0">
                          <a:effectLst/>
                        </a:rPr>
                        <a:t>Licenciatura</a:t>
                      </a:r>
                      <a:r>
                        <a:rPr lang="es-MX" sz="2800" baseline="0" dirty="0" smtClean="0">
                          <a:effectLst/>
                        </a:rPr>
                        <a:t> en </a:t>
                      </a:r>
                      <a:r>
                        <a:rPr lang="es-MX" sz="2800" dirty="0" smtClean="0">
                          <a:effectLst/>
                        </a:rPr>
                        <a:t>Educación</a:t>
                      </a:r>
                      <a:r>
                        <a:rPr lang="es-MX" sz="2800" baseline="0" dirty="0" smtClean="0">
                          <a:effectLst/>
                        </a:rPr>
                        <a:t>. Lenguas Extranjeras.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 smtClean="0">
                          <a:effectLst/>
                        </a:rPr>
                        <a:t>28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 smtClean="0">
                          <a:effectLst/>
                        </a:rPr>
                        <a:t>5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b="1" dirty="0" smtClean="0">
                          <a:effectLst/>
                        </a:rPr>
                        <a:t>5</a:t>
                      </a:r>
                      <a:endParaRPr lang="es-MX" sz="2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 smtClean="0">
                          <a:effectLst/>
                        </a:rPr>
                        <a:t>38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379009923"/>
                  </a:ext>
                </a:extLst>
              </a:tr>
              <a:tr h="520767"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 smtClean="0">
                          <a:effectLst/>
                        </a:rPr>
                        <a:t>Licenciatura en Lengua Inglesa con Segunda </a:t>
                      </a:r>
                      <a:r>
                        <a:rPr lang="es-MX" sz="2800" baseline="0" dirty="0" smtClean="0">
                          <a:effectLst/>
                        </a:rPr>
                        <a:t>Lengua Extranjera.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endParaRPr lang="es-MX" sz="2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 smtClean="0">
                          <a:effectLst/>
                        </a:rPr>
                        <a:t>10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608395622"/>
                  </a:ext>
                </a:extLst>
              </a:tr>
              <a:tr h="520767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ts val="28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s-MX" sz="2800" dirty="0" smtClean="0">
                          <a:effectLst/>
                        </a:rPr>
                        <a:t>Total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b="1" dirty="0" smtClean="0">
                          <a:solidFill>
                            <a:srgbClr val="FF0000"/>
                          </a:solidFill>
                          <a:effectLst/>
                        </a:rPr>
                        <a:t>38</a:t>
                      </a:r>
                      <a:endParaRPr lang="es-MX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b="1" dirty="0" smtClean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es-MX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b="1" dirty="0" smtClean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es-MX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b="1" dirty="0" smtClean="0">
                          <a:solidFill>
                            <a:srgbClr val="FF0000"/>
                          </a:solidFill>
                          <a:effectLst/>
                        </a:rPr>
                        <a:t>48</a:t>
                      </a:r>
                      <a:endParaRPr lang="es-MX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2" name="Rectángulo redondeado 11"/>
          <p:cNvSpPr/>
          <p:nvPr/>
        </p:nvSpPr>
        <p:spPr>
          <a:xfrm>
            <a:off x="3819647" y="5150734"/>
            <a:ext cx="5312778" cy="1255853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tx1"/>
                </a:solidFill>
              </a:rPr>
              <a:t>POSIBLES TÍTULOS DE ORO</a:t>
            </a:r>
          </a:p>
          <a:p>
            <a:pPr algn="ctr"/>
            <a:r>
              <a:rPr lang="es-ES" sz="2800" b="1" dirty="0" smtClean="0">
                <a:solidFill>
                  <a:schemeClr val="tx1"/>
                </a:solidFill>
              </a:rPr>
              <a:t> </a:t>
            </a:r>
            <a:r>
              <a:rPr lang="es-ES" sz="3200" b="1" dirty="0" smtClean="0">
                <a:solidFill>
                  <a:srgbClr val="FF0000"/>
                </a:solidFill>
              </a:rPr>
              <a:t>5 (CD)</a:t>
            </a:r>
            <a:endParaRPr lang="es-E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46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7 Grupo"/>
          <p:cNvGrpSpPr>
            <a:grpSpLocks/>
          </p:cNvGrpSpPr>
          <p:nvPr/>
        </p:nvGrpSpPr>
        <p:grpSpPr bwMode="auto">
          <a:xfrm>
            <a:off x="0" y="0"/>
            <a:ext cx="12192000" cy="1052513"/>
            <a:chOff x="0" y="0"/>
            <a:chExt cx="9144000" cy="1052513"/>
          </a:xfrm>
        </p:grpSpPr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3902" y="0"/>
              <a:ext cx="6430098" cy="1052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6" descr="D:\Diseño\power point\Sin título-1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9960"/>
              <a:ext cx="2672057" cy="863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CaixaDeTexto 14"/>
          <p:cNvSpPr txBox="1"/>
          <p:nvPr/>
        </p:nvSpPr>
        <p:spPr>
          <a:xfrm>
            <a:off x="3618537" y="177304"/>
            <a:ext cx="8573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ES" sz="2400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Cronograma de Culminación </a:t>
            </a:r>
            <a:r>
              <a:rPr lang="es-ES" sz="24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de estudios  para todos los tipos de curso</a:t>
            </a:r>
          </a:p>
        </p:txBody>
      </p:sp>
      <p:graphicFrame>
        <p:nvGraphicFramePr>
          <p:cNvPr id="12" name="Tab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734330"/>
              </p:ext>
            </p:extLst>
          </p:nvPr>
        </p:nvGraphicFramePr>
        <p:xfrm>
          <a:off x="373486" y="1159098"/>
          <a:ext cx="11578110" cy="55889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82614">
                  <a:extLst>
                    <a:ext uri="{9D8B030D-6E8A-4147-A177-3AD203B41FA5}">
                      <a16:colId xmlns:a16="http://schemas.microsoft.com/office/drawing/2014/main" xmlns="" val="1213640935"/>
                    </a:ext>
                  </a:extLst>
                </a:gridCol>
                <a:gridCol w="648836">
                  <a:extLst>
                    <a:ext uri="{9D8B030D-6E8A-4147-A177-3AD203B41FA5}">
                      <a16:colId xmlns:a16="http://schemas.microsoft.com/office/drawing/2014/main" xmlns="" val="2948360850"/>
                    </a:ext>
                  </a:extLst>
                </a:gridCol>
                <a:gridCol w="648836">
                  <a:extLst>
                    <a:ext uri="{9D8B030D-6E8A-4147-A177-3AD203B41FA5}">
                      <a16:colId xmlns:a16="http://schemas.microsoft.com/office/drawing/2014/main" xmlns="" val="4158413645"/>
                    </a:ext>
                  </a:extLst>
                </a:gridCol>
                <a:gridCol w="650038">
                  <a:extLst>
                    <a:ext uri="{9D8B030D-6E8A-4147-A177-3AD203B41FA5}">
                      <a16:colId xmlns:a16="http://schemas.microsoft.com/office/drawing/2014/main" xmlns="" val="771352422"/>
                    </a:ext>
                  </a:extLst>
                </a:gridCol>
                <a:gridCol w="650038">
                  <a:extLst>
                    <a:ext uri="{9D8B030D-6E8A-4147-A177-3AD203B41FA5}">
                      <a16:colId xmlns:a16="http://schemas.microsoft.com/office/drawing/2014/main" xmlns="" val="358638160"/>
                    </a:ext>
                  </a:extLst>
                </a:gridCol>
                <a:gridCol w="648836">
                  <a:extLst>
                    <a:ext uri="{9D8B030D-6E8A-4147-A177-3AD203B41FA5}">
                      <a16:colId xmlns:a16="http://schemas.microsoft.com/office/drawing/2014/main" xmlns="" val="4130074483"/>
                    </a:ext>
                  </a:extLst>
                </a:gridCol>
                <a:gridCol w="648836">
                  <a:extLst>
                    <a:ext uri="{9D8B030D-6E8A-4147-A177-3AD203B41FA5}">
                      <a16:colId xmlns:a16="http://schemas.microsoft.com/office/drawing/2014/main" xmlns="" val="2829350671"/>
                    </a:ext>
                  </a:extLst>
                </a:gridCol>
                <a:gridCol w="650038">
                  <a:extLst>
                    <a:ext uri="{9D8B030D-6E8A-4147-A177-3AD203B41FA5}">
                      <a16:colId xmlns:a16="http://schemas.microsoft.com/office/drawing/2014/main" xmlns="" val="366784820"/>
                    </a:ext>
                  </a:extLst>
                </a:gridCol>
                <a:gridCol w="650038">
                  <a:extLst>
                    <a:ext uri="{9D8B030D-6E8A-4147-A177-3AD203B41FA5}">
                      <a16:colId xmlns:a16="http://schemas.microsoft.com/office/drawing/2014/main" xmlns="" val="709022977"/>
                    </a:ext>
                  </a:extLst>
                </a:gridCol>
              </a:tblGrid>
              <a:tr h="412940">
                <a:tc rowSpan="2"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600" dirty="0" smtClean="0">
                          <a:effectLst/>
                        </a:rPr>
                        <a:t>CULMINACIÓN </a:t>
                      </a:r>
                      <a:r>
                        <a:rPr lang="es-MX" sz="2600" dirty="0">
                          <a:effectLst/>
                        </a:rPr>
                        <a:t>DE ESTUDIOS  </a:t>
                      </a:r>
                      <a:r>
                        <a:rPr lang="es-MX" sz="2600" dirty="0" smtClean="0">
                          <a:effectLst/>
                        </a:rPr>
                        <a:t>( Ambas Carreras)</a:t>
                      </a:r>
                      <a:endParaRPr lang="es-MX" sz="2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>
                          <a:effectLst/>
                        </a:rPr>
                        <a:t>SEMANAS</a:t>
                      </a:r>
                      <a:endParaRPr lang="es-MX" sz="2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67718344"/>
                  </a:ext>
                </a:extLst>
              </a:tr>
              <a:tr h="4129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3200" dirty="0">
                          <a:effectLst/>
                        </a:rPr>
                        <a:t>1</a:t>
                      </a:r>
                      <a:endParaRPr lang="es-MX" sz="3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3200" dirty="0">
                          <a:effectLst/>
                        </a:rPr>
                        <a:t>2</a:t>
                      </a:r>
                      <a:endParaRPr lang="es-MX" sz="3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3200" dirty="0">
                          <a:effectLst/>
                        </a:rPr>
                        <a:t>3</a:t>
                      </a:r>
                      <a:endParaRPr lang="es-MX" sz="3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3200" dirty="0">
                          <a:effectLst/>
                        </a:rPr>
                        <a:t>4</a:t>
                      </a:r>
                      <a:endParaRPr lang="es-MX" sz="3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3200" dirty="0">
                          <a:effectLst/>
                        </a:rPr>
                        <a:t>5</a:t>
                      </a:r>
                      <a:endParaRPr lang="es-MX" sz="3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3200" dirty="0">
                          <a:effectLst/>
                        </a:rPr>
                        <a:t>6</a:t>
                      </a:r>
                      <a:endParaRPr lang="es-MX" sz="3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3200" dirty="0">
                          <a:effectLst/>
                        </a:rPr>
                        <a:t>7</a:t>
                      </a:r>
                      <a:endParaRPr lang="es-MX" sz="3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3200" dirty="0">
                          <a:effectLst/>
                        </a:rPr>
                        <a:t>8</a:t>
                      </a:r>
                      <a:endParaRPr lang="es-MX" sz="3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006615623"/>
                  </a:ext>
                </a:extLst>
              </a:tr>
              <a:tr h="484867"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>
                          <a:effectLst/>
                        </a:rPr>
                        <a:t>CLASES DE ASIGNATURAS  DEL SEGUNDO SEMESTRE</a:t>
                      </a:r>
                      <a:endParaRPr lang="es-MX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 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 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>
                          <a:effectLst/>
                        </a:rPr>
                        <a:t> </a:t>
                      </a:r>
                      <a:endParaRPr lang="es-MX" sz="2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>
                          <a:effectLst/>
                        </a:rPr>
                        <a:t> </a:t>
                      </a:r>
                      <a:endParaRPr lang="es-MX" sz="2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 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>
                          <a:effectLst/>
                        </a:rPr>
                        <a:t> </a:t>
                      </a:r>
                      <a:endParaRPr lang="es-MX" sz="2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>
                          <a:effectLst/>
                        </a:rPr>
                        <a:t> </a:t>
                      </a:r>
                      <a:endParaRPr lang="es-MX" sz="2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>
                          <a:effectLst/>
                        </a:rPr>
                        <a:t> </a:t>
                      </a:r>
                      <a:endParaRPr lang="es-MX" sz="2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379009923"/>
                  </a:ext>
                </a:extLst>
              </a:tr>
              <a:tr h="412940"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400" dirty="0">
                          <a:effectLst/>
                        </a:rPr>
                        <a:t>Evaluación final de las asignaturas</a:t>
                      </a:r>
                      <a:endParaRPr lang="es-MX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 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s-MX" sz="2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 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>
                          <a:effectLst/>
                        </a:rPr>
                        <a:t> </a:t>
                      </a:r>
                      <a:endParaRPr lang="es-MX" sz="2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>
                          <a:effectLst/>
                        </a:rPr>
                        <a:t> </a:t>
                      </a:r>
                      <a:endParaRPr lang="es-MX" sz="2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>
                          <a:effectLst/>
                        </a:rPr>
                        <a:t> </a:t>
                      </a:r>
                      <a:endParaRPr lang="es-MX" sz="2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>
                          <a:effectLst/>
                        </a:rPr>
                        <a:t> </a:t>
                      </a:r>
                      <a:endParaRPr lang="es-MX" sz="2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>
                          <a:effectLst/>
                        </a:rPr>
                        <a:t> </a:t>
                      </a:r>
                      <a:endParaRPr lang="es-MX" sz="2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608395622"/>
                  </a:ext>
                </a:extLst>
              </a:tr>
              <a:tr h="715122"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400" dirty="0">
                          <a:effectLst/>
                        </a:rPr>
                        <a:t>Exámenes extraordinarios de fin de curso (1er y 2do semestre)</a:t>
                      </a:r>
                      <a:endParaRPr lang="es-MX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 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 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 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 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 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 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 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 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21572453"/>
                  </a:ext>
                </a:extLst>
              </a:tr>
              <a:tr h="480797"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400" dirty="0">
                          <a:effectLst/>
                        </a:rPr>
                        <a:t>Preparación de la culminación de </a:t>
                      </a:r>
                      <a:r>
                        <a:rPr lang="es-MX" sz="2400" dirty="0" smtClean="0">
                          <a:effectLst/>
                        </a:rPr>
                        <a:t>estudios</a:t>
                      </a:r>
                      <a:endParaRPr lang="es-MX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>
                          <a:effectLst/>
                        </a:rPr>
                        <a:t> </a:t>
                      </a:r>
                      <a:endParaRPr lang="es-MX" sz="2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>
                          <a:effectLst/>
                        </a:rPr>
                        <a:t> </a:t>
                      </a:r>
                      <a:endParaRPr lang="es-MX" sz="2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>
                          <a:effectLst/>
                        </a:rPr>
                        <a:t> </a:t>
                      </a:r>
                      <a:endParaRPr lang="es-MX" sz="2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 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 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>
                          <a:effectLst/>
                        </a:rPr>
                        <a:t> </a:t>
                      </a:r>
                      <a:endParaRPr lang="es-MX" sz="2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 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>
                          <a:effectLst/>
                        </a:rPr>
                        <a:t> </a:t>
                      </a:r>
                      <a:endParaRPr lang="es-MX" sz="2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111955284"/>
                  </a:ext>
                </a:extLst>
              </a:tr>
              <a:tr h="41294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ts val="28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2400">
                          <a:effectLst/>
                        </a:rPr>
                        <a:t>Autopreparación de cada estudiante</a:t>
                      </a:r>
                      <a:endParaRPr lang="es-MX" sz="2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 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 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 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 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 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 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 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>
                          <a:effectLst/>
                        </a:rPr>
                        <a:t> </a:t>
                      </a:r>
                      <a:endParaRPr lang="es-MX" sz="2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28631144"/>
                  </a:ext>
                </a:extLst>
              </a:tr>
              <a:tr h="41294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ts val="28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2400" dirty="0" smtClean="0">
                          <a:effectLst/>
                        </a:rPr>
                        <a:t>Consultas</a:t>
                      </a:r>
                      <a:r>
                        <a:rPr lang="es-MX" sz="2400" baseline="0" dirty="0" smtClean="0">
                          <a:effectLst/>
                        </a:rPr>
                        <a:t> y </a:t>
                      </a:r>
                      <a:r>
                        <a:rPr lang="es-MX" sz="2400" dirty="0" smtClean="0">
                          <a:effectLst/>
                        </a:rPr>
                        <a:t>tutorías</a:t>
                      </a:r>
                      <a:endParaRPr lang="es-MX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 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 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 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 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 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>
                          <a:effectLst/>
                        </a:rPr>
                        <a:t> </a:t>
                      </a:r>
                      <a:endParaRPr lang="es-MX" sz="2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 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>
                          <a:effectLst/>
                        </a:rPr>
                        <a:t> </a:t>
                      </a:r>
                      <a:endParaRPr lang="es-MX" sz="2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982154514"/>
                  </a:ext>
                </a:extLst>
              </a:tr>
              <a:tr h="41294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ts val="28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2400">
                          <a:effectLst/>
                        </a:rPr>
                        <a:t>Culminación del informe escrito</a:t>
                      </a:r>
                      <a:endParaRPr lang="es-MX" sz="2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 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 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 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 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 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 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 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 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719211349"/>
                  </a:ext>
                </a:extLst>
              </a:tr>
              <a:tr h="71526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ts val="28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2400" dirty="0">
                          <a:effectLst/>
                        </a:rPr>
                        <a:t>Entrega del trabajo escrito (digital o manuscrito a tinta</a:t>
                      </a:r>
                      <a:r>
                        <a:rPr lang="es-MX" sz="2400" dirty="0" smtClean="0">
                          <a:effectLst/>
                        </a:rPr>
                        <a:t>)</a:t>
                      </a:r>
                      <a:endParaRPr lang="es-MX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 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 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 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 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 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 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 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</a:rPr>
                        <a:t> 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5787843"/>
                  </a:ext>
                </a:extLst>
              </a:tr>
              <a:tr h="71526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ts val="28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28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Actos de culminación de estudios</a:t>
                      </a:r>
                      <a:endParaRPr lang="es-MX" sz="2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89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7 Grupo"/>
          <p:cNvGrpSpPr>
            <a:grpSpLocks/>
          </p:cNvGrpSpPr>
          <p:nvPr/>
        </p:nvGrpSpPr>
        <p:grpSpPr bwMode="auto">
          <a:xfrm>
            <a:off x="0" y="0"/>
            <a:ext cx="12192000" cy="1052513"/>
            <a:chOff x="0" y="0"/>
            <a:chExt cx="9144000" cy="1052513"/>
          </a:xfrm>
        </p:grpSpPr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3902" y="0"/>
              <a:ext cx="6430098" cy="1052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6" descr="D:\Diseño\power point\Sin título-1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9960"/>
              <a:ext cx="2672057" cy="863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CaixaDeTexto 14"/>
          <p:cNvSpPr txBox="1"/>
          <p:nvPr/>
        </p:nvSpPr>
        <p:spPr>
          <a:xfrm>
            <a:off x="3618536" y="260928"/>
            <a:ext cx="8573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ES" sz="24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Culminación de estudios  para todos los tipos de curso</a:t>
            </a:r>
          </a:p>
        </p:txBody>
      </p:sp>
      <p:graphicFrame>
        <p:nvGraphicFramePr>
          <p:cNvPr id="12" name="Tabla 11"/>
          <p:cNvGraphicFramePr>
            <a:graphicFrameLocks noGrp="1"/>
          </p:cNvGraphicFramePr>
          <p:nvPr>
            <p:extLst/>
          </p:nvPr>
        </p:nvGraphicFramePr>
        <p:xfrm>
          <a:off x="697130" y="1200732"/>
          <a:ext cx="9745884" cy="4979006"/>
        </p:xfrm>
        <a:graphic>
          <a:graphicData uri="http://schemas.openxmlformats.org/drawingml/2006/table">
            <a:tbl>
              <a:tblPr/>
              <a:tblGrid>
                <a:gridCol w="2403095"/>
                <a:gridCol w="7342789"/>
              </a:tblGrid>
              <a:tr h="5826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Tipo curso y</a:t>
                      </a:r>
                      <a:endParaRPr lang="es-ES" sz="18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año</a:t>
                      </a:r>
                      <a:endParaRPr lang="es-ES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Ajustes de exámenes finales</a:t>
                      </a:r>
                      <a:r>
                        <a:rPr lang="es-ES" sz="1800" b="1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de las a</a:t>
                      </a:r>
                      <a:r>
                        <a:rPr lang="es-ES" sz="18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signaturas para los que culminan estudios. </a:t>
                      </a:r>
                      <a:r>
                        <a:rPr lang="es-ES" sz="1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6620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Carrera</a:t>
                      </a:r>
                      <a:r>
                        <a:rPr lang="es-ES" sz="1800" b="1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Licenciatura en Educación Lenguas Extranjeras</a:t>
                      </a:r>
                      <a:endParaRPr lang="es-ES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1107659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CD</a:t>
                      </a:r>
                      <a:r>
                        <a:rPr lang="es-ES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4to año</a:t>
                      </a:r>
                      <a:endParaRPr lang="es-E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Práctica Integral de la Lengua Inglesa </a:t>
                      </a:r>
                      <a:r>
                        <a:rPr lang="es-ES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VIII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Historia de la Cultura de los Pueblos de Habla Inglesa II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Estudios Lingüísticos del Inglés IV (TC)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8073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CD</a:t>
                      </a:r>
                      <a:r>
                        <a:rPr lang="es-ES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5to año</a:t>
                      </a:r>
                      <a:endParaRPr lang="es-E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Práctica Integral de la Lengua Francesa VIII</a:t>
                      </a:r>
                      <a:endParaRPr lang="es-ES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86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s-ES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es-ES" sz="18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CPE</a:t>
                      </a:r>
                      <a:r>
                        <a:rPr lang="es-ES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5to año</a:t>
                      </a:r>
                      <a:endParaRPr lang="es-ES" sz="18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 tiene</a:t>
                      </a:r>
                      <a:endParaRPr lang="es-ES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38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s-ES" sz="18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Carrera</a:t>
                      </a:r>
                      <a:r>
                        <a:rPr lang="es-ES" sz="1800" b="1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Licenciatura en Lengua Inglesa con Segunda Lengua Extranjera</a:t>
                      </a:r>
                      <a:endParaRPr lang="es-ES" sz="1800" b="1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800" baseline="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2624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CD</a:t>
                      </a:r>
                      <a:r>
                        <a:rPr lang="es-ES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5to año</a:t>
                      </a:r>
                      <a:endParaRPr lang="es-E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Interpretación Bilateral II</a:t>
                      </a:r>
                      <a:endParaRPr lang="es-ES" sz="18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8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025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7 Grupo"/>
          <p:cNvGrpSpPr>
            <a:grpSpLocks/>
          </p:cNvGrpSpPr>
          <p:nvPr/>
        </p:nvGrpSpPr>
        <p:grpSpPr bwMode="auto">
          <a:xfrm>
            <a:off x="0" y="0"/>
            <a:ext cx="12192000" cy="1052513"/>
            <a:chOff x="0" y="0"/>
            <a:chExt cx="9144000" cy="1052513"/>
          </a:xfrm>
        </p:grpSpPr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3902" y="0"/>
              <a:ext cx="6430098" cy="1052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6" descr="D:\Diseño\power point\Sin título-1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9960"/>
              <a:ext cx="2672057" cy="863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CaixaDeTexto 14"/>
          <p:cNvSpPr txBox="1"/>
          <p:nvPr/>
        </p:nvSpPr>
        <p:spPr>
          <a:xfrm>
            <a:off x="3618536" y="260928"/>
            <a:ext cx="8573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ES" sz="2400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Precisiones para Culminación </a:t>
            </a:r>
            <a:r>
              <a:rPr lang="es-ES" sz="24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de estudios  para todos los tipos de curso</a:t>
            </a:r>
          </a:p>
        </p:txBody>
      </p:sp>
      <p:graphicFrame>
        <p:nvGraphicFramePr>
          <p:cNvPr id="13" name="Diagrama 12"/>
          <p:cNvGraphicFramePr/>
          <p:nvPr>
            <p:extLst>
              <p:ext uri="{D42A27DB-BD31-4B8C-83A1-F6EECF244321}">
                <p14:modId xmlns:p14="http://schemas.microsoft.com/office/powerpoint/2010/main" val="2321179231"/>
              </p:ext>
            </p:extLst>
          </p:nvPr>
        </p:nvGraphicFramePr>
        <p:xfrm>
          <a:off x="520862" y="1458411"/>
          <a:ext cx="10613984" cy="47571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711452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>
            <a:off x="294910" y="1184489"/>
            <a:ext cx="11696462" cy="5563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Características de las Modalidades  </a:t>
            </a:r>
            <a:r>
              <a:rPr lang="es-MX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culminación de estudios </a:t>
            </a:r>
            <a:endParaRPr lang="es-MX" sz="24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Carrera: Licenciatura en Educación Lenguas Extranjeras</a:t>
            </a:r>
            <a:endParaRPr lang="es-MX" sz="2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Trabajo de </a:t>
            </a:r>
            <a:r>
              <a:rPr lang="es-MX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diploma</a:t>
            </a:r>
            <a:r>
              <a:rPr lang="es-MX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s-MX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hasta 60 </a:t>
            </a:r>
            <a:r>
              <a:rPr lang="es-MX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páginas. 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Se tendrá en consideración los estudiantes que no hayan podido culminar la validación por causas justificadas 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la opinión de los tutores con relación a los avances obtenidos por los estudiantes desde el trabajo de curso en el año anterior al trabajo de diploma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MX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Examen Estatal (Trabajo </a:t>
            </a:r>
            <a:r>
              <a:rPr lang="es-MX" sz="24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Referativo</a:t>
            </a:r>
            <a:r>
              <a:rPr lang="es-MX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</a:p>
          <a:p>
            <a:pPr lvl="0" algn="just"/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omando 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como punto de partida su trabajo de curso del año anterior, 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los estudiantes realizarán 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la fundamentación teórica de los elementos relacionados con su propuesta y presentarán 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clase de idioma inglés. No se modelará la clase en idioma francés.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s-MX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7 Grupo"/>
          <p:cNvGrpSpPr>
            <a:grpSpLocks/>
          </p:cNvGrpSpPr>
          <p:nvPr/>
        </p:nvGrpSpPr>
        <p:grpSpPr bwMode="auto">
          <a:xfrm>
            <a:off x="0" y="0"/>
            <a:ext cx="12192000" cy="1052513"/>
            <a:chOff x="0" y="0"/>
            <a:chExt cx="9144000" cy="1052513"/>
          </a:xfrm>
        </p:grpSpPr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3902" y="0"/>
              <a:ext cx="6430098" cy="1052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6" descr="D:\Diseño\power point\Sin título-1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9960"/>
              <a:ext cx="2672057" cy="863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CaixaDeTexto 14"/>
          <p:cNvSpPr txBox="1"/>
          <p:nvPr/>
        </p:nvSpPr>
        <p:spPr>
          <a:xfrm>
            <a:off x="3618536" y="260928"/>
            <a:ext cx="8573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ES" sz="24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Precisiones para </a:t>
            </a:r>
            <a:r>
              <a:rPr lang="es-ES" sz="2400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la culminación </a:t>
            </a:r>
            <a:r>
              <a:rPr lang="es-ES" sz="24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de estudios  para todos los tipos de curso</a:t>
            </a:r>
          </a:p>
        </p:txBody>
      </p:sp>
    </p:spTree>
    <p:extLst>
      <p:ext uri="{BB962C8B-B14F-4D97-AF65-F5344CB8AC3E}">
        <p14:creationId xmlns:p14="http://schemas.microsoft.com/office/powerpoint/2010/main" val="66049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>
            <a:off x="375933" y="1520155"/>
            <a:ext cx="1169646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Características de las Modalidades  </a:t>
            </a:r>
            <a:r>
              <a:rPr lang="es-MX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culminación de estudios </a:t>
            </a:r>
            <a:endParaRPr lang="es-MX" sz="24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Carrera: Licenciatura en Lengua Inglesa con segunda Lengua Extranjera</a:t>
            </a:r>
            <a:endParaRPr lang="es-MX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Examen Estatal (Trabajo </a:t>
            </a:r>
            <a:r>
              <a:rPr lang="es-MX" sz="24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Referativo</a:t>
            </a:r>
            <a:r>
              <a:rPr lang="es-MX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</a:p>
          <a:p>
            <a:pPr algn="just"/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 realizará la 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traducción de un texto escrito y la disertación didáctica sobre la base de una clase donde se da tratamiento a una habilidad lingüística determinada y se fundamenta el uso de los principios didácticos y tipos de ejercicios propuestos. Se desestima la realización de los ejercicios de Interpretación y Traducción oral a simple 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vista.</a:t>
            </a:r>
            <a:endParaRPr lang="es-MX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7 Grupo"/>
          <p:cNvGrpSpPr>
            <a:grpSpLocks/>
          </p:cNvGrpSpPr>
          <p:nvPr/>
        </p:nvGrpSpPr>
        <p:grpSpPr bwMode="auto">
          <a:xfrm>
            <a:off x="0" y="0"/>
            <a:ext cx="12192000" cy="1052513"/>
            <a:chOff x="0" y="0"/>
            <a:chExt cx="9144000" cy="1052513"/>
          </a:xfrm>
        </p:grpSpPr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3902" y="0"/>
              <a:ext cx="6430098" cy="1052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6" descr="D:\Diseño\power point\Sin título-1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9960"/>
              <a:ext cx="2672057" cy="863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CaixaDeTexto 14"/>
          <p:cNvSpPr txBox="1"/>
          <p:nvPr/>
        </p:nvSpPr>
        <p:spPr>
          <a:xfrm>
            <a:off x="3618536" y="260928"/>
            <a:ext cx="8573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ES" sz="24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Precisiones para </a:t>
            </a:r>
            <a:r>
              <a:rPr lang="es-ES" sz="2400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la culminación </a:t>
            </a:r>
            <a:r>
              <a:rPr lang="es-ES" sz="24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de estudios  para todos los tipos de curso</a:t>
            </a:r>
          </a:p>
        </p:txBody>
      </p:sp>
    </p:spTree>
    <p:extLst>
      <p:ext uri="{BB962C8B-B14F-4D97-AF65-F5344CB8AC3E}">
        <p14:creationId xmlns:p14="http://schemas.microsoft.com/office/powerpoint/2010/main" val="57243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1171</TotalTime>
  <Words>1849</Words>
  <Application>Microsoft Office PowerPoint</Application>
  <PresentationFormat>Panorámica</PresentationFormat>
  <Paragraphs>348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19</vt:i4>
      </vt:variant>
    </vt:vector>
  </HeadingPairs>
  <TitlesOfParts>
    <vt:vector size="27" baseType="lpstr">
      <vt:lpstr>Arial</vt:lpstr>
      <vt:lpstr>Arial Narrow</vt:lpstr>
      <vt:lpstr>Calibri</vt:lpstr>
      <vt:lpstr>Calibri Light</vt:lpstr>
      <vt:lpstr>Symbol</vt:lpstr>
      <vt:lpstr>Times New Roman</vt:lpstr>
      <vt:lpstr>Tema de Office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Matrícula de 1ro a 4to años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Yamilia</dc:creator>
  <cp:lastModifiedBy>Istall</cp:lastModifiedBy>
  <cp:revision>114</cp:revision>
  <dcterms:created xsi:type="dcterms:W3CDTF">2020-05-11T21:55:03Z</dcterms:created>
  <dcterms:modified xsi:type="dcterms:W3CDTF">2020-05-15T12:54:25Z</dcterms:modified>
</cp:coreProperties>
</file>