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0" r:id="rId5"/>
    <p:sldId id="262" r:id="rId6"/>
    <p:sldId id="265" r:id="rId7"/>
    <p:sldId id="308" r:id="rId8"/>
    <p:sldId id="293" r:id="rId9"/>
    <p:sldId id="266" r:id="rId10"/>
    <p:sldId id="294" r:id="rId11"/>
    <p:sldId id="267" r:id="rId12"/>
    <p:sldId id="309" r:id="rId13"/>
    <p:sldId id="301" r:id="rId14"/>
    <p:sldId id="268" r:id="rId15"/>
    <p:sldId id="269" r:id="rId16"/>
    <p:sldId id="295" r:id="rId17"/>
    <p:sldId id="272" r:id="rId18"/>
    <p:sldId id="282" r:id="rId19"/>
    <p:sldId id="306" r:id="rId20"/>
    <p:sldId id="307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F5A6F-EEB5-4EC6-BC57-5C10882929CF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A6CA73B-7AB9-4A0C-8673-875BA7D67602}">
      <dgm:prSet phldrT="[Texto]"/>
      <dgm:spPr/>
      <dgm:t>
        <a:bodyPr/>
        <a:lstStyle/>
        <a:p>
          <a:r>
            <a:rPr lang="es-ES" b="1" dirty="0"/>
            <a:t>5 Estudiantes</a:t>
          </a:r>
        </a:p>
      </dgm:t>
    </dgm:pt>
    <dgm:pt modelId="{DE167804-00EA-47B7-B1E4-136444E96BE3}" type="parTrans" cxnId="{AA188FC3-80A7-4904-B133-E0BF012B9D7F}">
      <dgm:prSet/>
      <dgm:spPr/>
      <dgm:t>
        <a:bodyPr/>
        <a:lstStyle/>
        <a:p>
          <a:endParaRPr lang="es-ES"/>
        </a:p>
      </dgm:t>
    </dgm:pt>
    <dgm:pt modelId="{8547814C-CDA6-455B-9A4F-801FA843E425}" type="sibTrans" cxnId="{AA188FC3-80A7-4904-B133-E0BF012B9D7F}">
      <dgm:prSet/>
      <dgm:spPr/>
      <dgm:t>
        <a:bodyPr/>
        <a:lstStyle/>
        <a:p>
          <a:endParaRPr lang="es-ES"/>
        </a:p>
      </dgm:t>
    </dgm:pt>
    <dgm:pt modelId="{C257E380-D863-456E-9E64-817514EC76C6}">
      <dgm:prSet phldrT="[Texto]"/>
      <dgm:spPr/>
      <dgm:t>
        <a:bodyPr/>
        <a:lstStyle/>
        <a:p>
          <a:r>
            <a:rPr lang="es-ES" dirty="0" smtClean="0"/>
            <a:t>Se eximen del acto de defensa los estudiantes Título de Oro, Premio al mérito científico e integrales.</a:t>
          </a:r>
          <a:endParaRPr lang="es-ES" dirty="0"/>
        </a:p>
      </dgm:t>
    </dgm:pt>
    <dgm:pt modelId="{B8936C2E-DA81-45B2-944A-B1D2E3A9728C}" type="parTrans" cxnId="{628456D2-8E7A-4FB3-9A46-1446AA0D537B}">
      <dgm:prSet/>
      <dgm:spPr/>
      <dgm:t>
        <a:bodyPr/>
        <a:lstStyle/>
        <a:p>
          <a:endParaRPr lang="es-ES"/>
        </a:p>
      </dgm:t>
    </dgm:pt>
    <dgm:pt modelId="{0EB9744E-8999-448B-81CE-54EA416F5DEB}" type="sibTrans" cxnId="{628456D2-8E7A-4FB3-9A46-1446AA0D537B}">
      <dgm:prSet/>
      <dgm:spPr/>
      <dgm:t>
        <a:bodyPr/>
        <a:lstStyle/>
        <a:p>
          <a:endParaRPr lang="es-ES"/>
        </a:p>
      </dgm:t>
    </dgm:pt>
    <dgm:pt modelId="{A91836DC-686C-414A-9090-CB5571B8083F}">
      <dgm:prSet phldrT="[Texto]"/>
      <dgm:spPr/>
      <dgm:t>
        <a:bodyPr/>
        <a:lstStyle/>
        <a:p>
          <a:r>
            <a:rPr lang="es-ES" b="1" dirty="0" smtClean="0"/>
            <a:t>13 Estudiantes</a:t>
          </a:r>
          <a:endParaRPr lang="es-ES" b="1" dirty="0"/>
        </a:p>
      </dgm:t>
    </dgm:pt>
    <dgm:pt modelId="{181905E7-B30F-4527-81C8-FB863AF272DB}" type="parTrans" cxnId="{3E18F43F-DD5A-434F-AF4A-646320DAC228}">
      <dgm:prSet/>
      <dgm:spPr/>
      <dgm:t>
        <a:bodyPr/>
        <a:lstStyle/>
        <a:p>
          <a:endParaRPr lang="es-ES"/>
        </a:p>
      </dgm:t>
    </dgm:pt>
    <dgm:pt modelId="{F81E3092-CBCB-4522-A724-336C49288B1B}" type="sibTrans" cxnId="{3E18F43F-DD5A-434F-AF4A-646320DAC228}">
      <dgm:prSet/>
      <dgm:spPr/>
      <dgm:t>
        <a:bodyPr/>
        <a:lstStyle/>
        <a:p>
          <a:endParaRPr lang="es-ES"/>
        </a:p>
      </dgm:t>
    </dgm:pt>
    <dgm:pt modelId="{B1CD6ECD-ED20-49CF-B9BB-CDD8C7BFA7C1}">
      <dgm:prSet phldrT="[Texto]"/>
      <dgm:spPr/>
      <dgm:t>
        <a:bodyPr/>
        <a:lstStyle/>
        <a:p>
          <a:r>
            <a:rPr lang="es-ES" dirty="0" smtClean="0"/>
            <a:t>Defiende Trabajos de Diploma</a:t>
          </a:r>
          <a:endParaRPr lang="es-ES" dirty="0"/>
        </a:p>
      </dgm:t>
    </dgm:pt>
    <dgm:pt modelId="{85272E37-9A16-4F57-865A-A92FA02E4954}" type="parTrans" cxnId="{E35CD062-CAF4-4A2D-A74C-D020D85BCB8E}">
      <dgm:prSet/>
      <dgm:spPr/>
      <dgm:t>
        <a:bodyPr/>
        <a:lstStyle/>
        <a:p>
          <a:endParaRPr lang="es-ES"/>
        </a:p>
      </dgm:t>
    </dgm:pt>
    <dgm:pt modelId="{3124796F-F541-416F-AEE2-C4DCC07EFB74}" type="sibTrans" cxnId="{E35CD062-CAF4-4A2D-A74C-D020D85BCB8E}">
      <dgm:prSet/>
      <dgm:spPr/>
      <dgm:t>
        <a:bodyPr/>
        <a:lstStyle/>
        <a:p>
          <a:endParaRPr lang="es-ES"/>
        </a:p>
      </dgm:t>
    </dgm:pt>
    <dgm:pt modelId="{F49EF1F0-E60F-4A58-BB42-2492398988C0}">
      <dgm:prSet phldrT="[Texto]"/>
      <dgm:spPr/>
      <dgm:t>
        <a:bodyPr/>
        <a:lstStyle/>
        <a:p>
          <a:r>
            <a:rPr lang="es-ES" b="1" dirty="0" smtClean="0"/>
            <a:t>30 Estudiantes</a:t>
          </a:r>
          <a:endParaRPr lang="es-ES" b="1" dirty="0"/>
        </a:p>
      </dgm:t>
    </dgm:pt>
    <dgm:pt modelId="{F7D722F6-1841-4781-8C97-045741523E6F}" type="parTrans" cxnId="{ECABA01D-3044-4603-9CDE-CEFC26705CAB}">
      <dgm:prSet/>
      <dgm:spPr/>
      <dgm:t>
        <a:bodyPr/>
        <a:lstStyle/>
        <a:p>
          <a:endParaRPr lang="es-ES"/>
        </a:p>
      </dgm:t>
    </dgm:pt>
    <dgm:pt modelId="{24741E63-3320-4D9A-BA98-B03C147616D8}" type="sibTrans" cxnId="{ECABA01D-3044-4603-9CDE-CEFC26705CAB}">
      <dgm:prSet/>
      <dgm:spPr/>
      <dgm:t>
        <a:bodyPr/>
        <a:lstStyle/>
        <a:p>
          <a:endParaRPr lang="es-ES"/>
        </a:p>
      </dgm:t>
    </dgm:pt>
    <dgm:pt modelId="{DDFDA663-D2E5-4DED-9B0B-FEBB65185175}">
      <dgm:prSet phldrT="[Texto]"/>
      <dgm:spPr/>
      <dgm:t>
        <a:bodyPr/>
        <a:lstStyle/>
        <a:p>
          <a:r>
            <a:rPr lang="es-ES" dirty="0" smtClean="0"/>
            <a:t>Defienden Examen Estatal (Trabajo </a:t>
          </a:r>
          <a:r>
            <a:rPr lang="es-ES" dirty="0" err="1" smtClean="0"/>
            <a:t>Referativo</a:t>
          </a:r>
          <a:r>
            <a:rPr lang="es-ES" dirty="0" smtClean="0"/>
            <a:t>)</a:t>
          </a:r>
          <a:endParaRPr lang="es-ES" dirty="0"/>
        </a:p>
      </dgm:t>
    </dgm:pt>
    <dgm:pt modelId="{10A83F9A-0AF5-4F3C-9F39-02E49C61ACFF}" type="parTrans" cxnId="{1285C630-B5DD-4B74-AD47-B34463723CC2}">
      <dgm:prSet/>
      <dgm:spPr/>
      <dgm:t>
        <a:bodyPr/>
        <a:lstStyle/>
        <a:p>
          <a:endParaRPr lang="es-ES"/>
        </a:p>
      </dgm:t>
    </dgm:pt>
    <dgm:pt modelId="{49FB7468-6E7F-4755-BC16-0C1491BB5398}" type="sibTrans" cxnId="{1285C630-B5DD-4B74-AD47-B34463723CC2}">
      <dgm:prSet/>
      <dgm:spPr/>
      <dgm:t>
        <a:bodyPr/>
        <a:lstStyle/>
        <a:p>
          <a:endParaRPr lang="es-ES"/>
        </a:p>
      </dgm:t>
    </dgm:pt>
    <dgm:pt modelId="{A8C46F10-F809-4E4F-BD40-17848C386774}" type="pres">
      <dgm:prSet presAssocID="{3AFF5A6F-EEB5-4EC6-BC57-5C10882929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898509-020C-42FE-B476-32DD6C25362C}" type="pres">
      <dgm:prSet presAssocID="{BA6CA73B-7AB9-4A0C-8673-875BA7D67602}" presName="composite" presStyleCnt="0"/>
      <dgm:spPr/>
    </dgm:pt>
    <dgm:pt modelId="{2381E7E9-62D5-41BA-9C16-13C5BCC6E798}" type="pres">
      <dgm:prSet presAssocID="{BA6CA73B-7AB9-4A0C-8673-875BA7D67602}" presName="parentText" presStyleLbl="alignNode1" presStyleIdx="0" presStyleCnt="3" custScaleX="990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B73D1-E01E-4797-9A9E-2F37CAA1EA77}" type="pres">
      <dgm:prSet presAssocID="{BA6CA73B-7AB9-4A0C-8673-875BA7D67602}" presName="descendantText" presStyleLbl="alignAcc1" presStyleIdx="0" presStyleCnt="3" custScaleX="96570" custScaleY="100000" custLinFactNeighborX="-689" custLinFactNeighborY="11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BA4BC8-1C53-4FFD-A19F-12156A343AA6}" type="pres">
      <dgm:prSet presAssocID="{8547814C-CDA6-455B-9A4F-801FA843E425}" presName="sp" presStyleCnt="0"/>
      <dgm:spPr/>
    </dgm:pt>
    <dgm:pt modelId="{00C97DE5-1349-49A6-9D0C-ECF28928E102}" type="pres">
      <dgm:prSet presAssocID="{A91836DC-686C-414A-9090-CB5571B8083F}" presName="composite" presStyleCnt="0"/>
      <dgm:spPr/>
    </dgm:pt>
    <dgm:pt modelId="{0C91F086-BA1C-42B4-8CA0-0BEEB1F4F34B}" type="pres">
      <dgm:prSet presAssocID="{A91836DC-686C-414A-9090-CB5571B8083F}" presName="parentText" presStyleLbl="alignNode1" presStyleIdx="1" presStyleCnt="3" custScaleX="990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DEEFD6-9091-49D4-B906-F94ED9FBF5D7}" type="pres">
      <dgm:prSet presAssocID="{A91836DC-686C-414A-9090-CB5571B8083F}" presName="descendantText" presStyleLbl="alignAcc1" presStyleIdx="1" presStyleCnt="3" custScaleX="95439" custLinFactNeighborX="-9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97BCF5-87D6-48C1-86F6-1594C2F0928C}" type="pres">
      <dgm:prSet presAssocID="{F81E3092-CBCB-4522-A724-336C49288B1B}" presName="sp" presStyleCnt="0"/>
      <dgm:spPr/>
    </dgm:pt>
    <dgm:pt modelId="{ACD1C7EC-3B59-4ACF-BC12-F52E7582BF63}" type="pres">
      <dgm:prSet presAssocID="{F49EF1F0-E60F-4A58-BB42-2492398988C0}" presName="composite" presStyleCnt="0"/>
      <dgm:spPr/>
    </dgm:pt>
    <dgm:pt modelId="{C1BE073B-3963-403F-8F64-3DD6E096EE8B}" type="pres">
      <dgm:prSet presAssocID="{F49EF1F0-E60F-4A58-BB42-2492398988C0}" presName="parentText" presStyleLbl="alignNode1" presStyleIdx="2" presStyleCnt="3" custScaleX="990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2C6994-68CC-4F68-9F3F-8FEDC44F180F}" type="pres">
      <dgm:prSet presAssocID="{F49EF1F0-E60F-4A58-BB42-2492398988C0}" presName="descendantText" presStyleLbl="alignAcc1" presStyleIdx="2" presStyleCnt="3" custScaleX="981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DB74E9C-9E15-4602-A67C-625B19F72AD4}" type="presOf" srcId="{A91836DC-686C-414A-9090-CB5571B8083F}" destId="{0C91F086-BA1C-42B4-8CA0-0BEEB1F4F34B}" srcOrd="0" destOrd="0" presId="urn:microsoft.com/office/officeart/2005/8/layout/chevron2"/>
    <dgm:cxn modelId="{628456D2-8E7A-4FB3-9A46-1446AA0D537B}" srcId="{BA6CA73B-7AB9-4A0C-8673-875BA7D67602}" destId="{C257E380-D863-456E-9E64-817514EC76C6}" srcOrd="0" destOrd="0" parTransId="{B8936C2E-DA81-45B2-944A-B1D2E3A9728C}" sibTransId="{0EB9744E-8999-448B-81CE-54EA416F5DEB}"/>
    <dgm:cxn modelId="{61DD995B-2712-425B-AD7D-32B7FCE01B17}" type="presOf" srcId="{C257E380-D863-456E-9E64-817514EC76C6}" destId="{EB5B73D1-E01E-4797-9A9E-2F37CAA1EA77}" srcOrd="0" destOrd="0" presId="urn:microsoft.com/office/officeart/2005/8/layout/chevron2"/>
    <dgm:cxn modelId="{EFB43CC7-069D-4B74-AA7C-83740762BE80}" type="presOf" srcId="{3AFF5A6F-EEB5-4EC6-BC57-5C10882929CF}" destId="{A8C46F10-F809-4E4F-BD40-17848C386774}" srcOrd="0" destOrd="0" presId="urn:microsoft.com/office/officeart/2005/8/layout/chevron2"/>
    <dgm:cxn modelId="{82255B89-5080-4D79-99F8-8A74AEF3D459}" type="presOf" srcId="{DDFDA663-D2E5-4DED-9B0B-FEBB65185175}" destId="{B12C6994-68CC-4F68-9F3F-8FEDC44F180F}" srcOrd="0" destOrd="0" presId="urn:microsoft.com/office/officeart/2005/8/layout/chevron2"/>
    <dgm:cxn modelId="{ECABA01D-3044-4603-9CDE-CEFC26705CAB}" srcId="{3AFF5A6F-EEB5-4EC6-BC57-5C10882929CF}" destId="{F49EF1F0-E60F-4A58-BB42-2492398988C0}" srcOrd="2" destOrd="0" parTransId="{F7D722F6-1841-4781-8C97-045741523E6F}" sibTransId="{24741E63-3320-4D9A-BA98-B03C147616D8}"/>
    <dgm:cxn modelId="{3E18F43F-DD5A-434F-AF4A-646320DAC228}" srcId="{3AFF5A6F-EEB5-4EC6-BC57-5C10882929CF}" destId="{A91836DC-686C-414A-9090-CB5571B8083F}" srcOrd="1" destOrd="0" parTransId="{181905E7-B30F-4527-81C8-FB863AF272DB}" sibTransId="{F81E3092-CBCB-4522-A724-336C49288B1B}"/>
    <dgm:cxn modelId="{8568E9F9-D8CB-40BC-9A60-A2AD3EBD040A}" type="presOf" srcId="{BA6CA73B-7AB9-4A0C-8673-875BA7D67602}" destId="{2381E7E9-62D5-41BA-9C16-13C5BCC6E798}" srcOrd="0" destOrd="0" presId="urn:microsoft.com/office/officeart/2005/8/layout/chevron2"/>
    <dgm:cxn modelId="{04D5EEF5-6E68-41DC-B32D-181E05E8929C}" type="presOf" srcId="{F49EF1F0-E60F-4A58-BB42-2492398988C0}" destId="{C1BE073B-3963-403F-8F64-3DD6E096EE8B}" srcOrd="0" destOrd="0" presId="urn:microsoft.com/office/officeart/2005/8/layout/chevron2"/>
    <dgm:cxn modelId="{AA188FC3-80A7-4904-B133-E0BF012B9D7F}" srcId="{3AFF5A6F-EEB5-4EC6-BC57-5C10882929CF}" destId="{BA6CA73B-7AB9-4A0C-8673-875BA7D67602}" srcOrd="0" destOrd="0" parTransId="{DE167804-00EA-47B7-B1E4-136444E96BE3}" sibTransId="{8547814C-CDA6-455B-9A4F-801FA843E425}"/>
    <dgm:cxn modelId="{E35CD062-CAF4-4A2D-A74C-D020D85BCB8E}" srcId="{A91836DC-686C-414A-9090-CB5571B8083F}" destId="{B1CD6ECD-ED20-49CF-B9BB-CDD8C7BFA7C1}" srcOrd="0" destOrd="0" parTransId="{85272E37-9A16-4F57-865A-A92FA02E4954}" sibTransId="{3124796F-F541-416F-AEE2-C4DCC07EFB74}"/>
    <dgm:cxn modelId="{D3C10252-E1E2-45B9-914E-AE6A36B6FADD}" type="presOf" srcId="{B1CD6ECD-ED20-49CF-B9BB-CDD8C7BFA7C1}" destId="{4EDEEFD6-9091-49D4-B906-F94ED9FBF5D7}" srcOrd="0" destOrd="0" presId="urn:microsoft.com/office/officeart/2005/8/layout/chevron2"/>
    <dgm:cxn modelId="{1285C630-B5DD-4B74-AD47-B34463723CC2}" srcId="{F49EF1F0-E60F-4A58-BB42-2492398988C0}" destId="{DDFDA663-D2E5-4DED-9B0B-FEBB65185175}" srcOrd="0" destOrd="0" parTransId="{10A83F9A-0AF5-4F3C-9F39-02E49C61ACFF}" sibTransId="{49FB7468-6E7F-4755-BC16-0C1491BB5398}"/>
    <dgm:cxn modelId="{2483EE7D-6E53-4A7A-ACBA-57F5C7A2F8A2}" type="presParOf" srcId="{A8C46F10-F809-4E4F-BD40-17848C386774}" destId="{9E898509-020C-42FE-B476-32DD6C25362C}" srcOrd="0" destOrd="0" presId="urn:microsoft.com/office/officeart/2005/8/layout/chevron2"/>
    <dgm:cxn modelId="{609501FB-4DFE-446E-AD17-D561BE39D56C}" type="presParOf" srcId="{9E898509-020C-42FE-B476-32DD6C25362C}" destId="{2381E7E9-62D5-41BA-9C16-13C5BCC6E798}" srcOrd="0" destOrd="0" presId="urn:microsoft.com/office/officeart/2005/8/layout/chevron2"/>
    <dgm:cxn modelId="{0A183A87-8BE9-45D7-A2B7-AF70507DD173}" type="presParOf" srcId="{9E898509-020C-42FE-B476-32DD6C25362C}" destId="{EB5B73D1-E01E-4797-9A9E-2F37CAA1EA77}" srcOrd="1" destOrd="0" presId="urn:microsoft.com/office/officeart/2005/8/layout/chevron2"/>
    <dgm:cxn modelId="{4923E270-7494-4370-ACF5-A7D63E0DF1D1}" type="presParOf" srcId="{A8C46F10-F809-4E4F-BD40-17848C386774}" destId="{45BA4BC8-1C53-4FFD-A19F-12156A343AA6}" srcOrd="1" destOrd="0" presId="urn:microsoft.com/office/officeart/2005/8/layout/chevron2"/>
    <dgm:cxn modelId="{F39CD8E8-27D0-4763-873C-4BE44B8FEA67}" type="presParOf" srcId="{A8C46F10-F809-4E4F-BD40-17848C386774}" destId="{00C97DE5-1349-49A6-9D0C-ECF28928E102}" srcOrd="2" destOrd="0" presId="urn:microsoft.com/office/officeart/2005/8/layout/chevron2"/>
    <dgm:cxn modelId="{005AAE51-3DDB-442A-9D1E-09B895DF2DDA}" type="presParOf" srcId="{00C97DE5-1349-49A6-9D0C-ECF28928E102}" destId="{0C91F086-BA1C-42B4-8CA0-0BEEB1F4F34B}" srcOrd="0" destOrd="0" presId="urn:microsoft.com/office/officeart/2005/8/layout/chevron2"/>
    <dgm:cxn modelId="{8194EBCA-4C2D-4609-B79D-05D4EB438182}" type="presParOf" srcId="{00C97DE5-1349-49A6-9D0C-ECF28928E102}" destId="{4EDEEFD6-9091-49D4-B906-F94ED9FBF5D7}" srcOrd="1" destOrd="0" presId="urn:microsoft.com/office/officeart/2005/8/layout/chevron2"/>
    <dgm:cxn modelId="{F9642C61-3D7B-4806-9678-42D7B1FF0418}" type="presParOf" srcId="{A8C46F10-F809-4E4F-BD40-17848C386774}" destId="{B797BCF5-87D6-48C1-86F6-1594C2F0928C}" srcOrd="3" destOrd="0" presId="urn:microsoft.com/office/officeart/2005/8/layout/chevron2"/>
    <dgm:cxn modelId="{283F6E32-057F-45CD-AFD0-8FE17CDBB988}" type="presParOf" srcId="{A8C46F10-F809-4E4F-BD40-17848C386774}" destId="{ACD1C7EC-3B59-4ACF-BC12-F52E7582BF63}" srcOrd="4" destOrd="0" presId="urn:microsoft.com/office/officeart/2005/8/layout/chevron2"/>
    <dgm:cxn modelId="{2634AD0F-72BC-45CA-B868-E89742EE81F5}" type="presParOf" srcId="{ACD1C7EC-3B59-4ACF-BC12-F52E7582BF63}" destId="{C1BE073B-3963-403F-8F64-3DD6E096EE8B}" srcOrd="0" destOrd="0" presId="urn:microsoft.com/office/officeart/2005/8/layout/chevron2"/>
    <dgm:cxn modelId="{4723FEE9-5433-4D1C-820E-B8463705B28A}" type="presParOf" srcId="{ACD1C7EC-3B59-4ACF-BC12-F52E7582BF63}" destId="{B12C6994-68CC-4F68-9F3F-8FEDC44F18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1E7E9-62D5-41BA-9C16-13C5BCC6E798}">
      <dsp:nvSpPr>
        <dsp:cNvPr id="0" name=""/>
        <dsp:cNvSpPr/>
      </dsp:nvSpPr>
      <dsp:spPr>
        <a:xfrm rot="5400000">
          <a:off x="-229365" y="274260"/>
          <a:ext cx="1714262" cy="11662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5 Estudiantes</a:t>
          </a:r>
        </a:p>
      </dsp:txBody>
      <dsp:txXfrm rot="-5400000">
        <a:off x="44660" y="583343"/>
        <a:ext cx="1166213" cy="548049"/>
      </dsp:txXfrm>
    </dsp:sp>
    <dsp:sp modelId="{EB5B73D1-E01E-4797-9A9E-2F37CAA1EA77}">
      <dsp:nvSpPr>
        <dsp:cNvPr id="0" name=""/>
        <dsp:cNvSpPr/>
      </dsp:nvSpPr>
      <dsp:spPr>
        <a:xfrm rot="5400000">
          <a:off x="5312523" y="-3864780"/>
          <a:ext cx="1125580" cy="9112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Se eximen del acto de defensa los estudiantes Título de Oro, Premio al mérito científico e integrales.</a:t>
          </a:r>
          <a:endParaRPr lang="es-ES" sz="3100" kern="1200" dirty="0"/>
        </a:p>
      </dsp:txBody>
      <dsp:txXfrm rot="-5400000">
        <a:off x="1318841" y="183848"/>
        <a:ext cx="9057998" cy="1015688"/>
      </dsp:txXfrm>
    </dsp:sp>
    <dsp:sp modelId="{0C91F086-BA1C-42B4-8CA0-0BEEB1F4F34B}">
      <dsp:nvSpPr>
        <dsp:cNvPr id="0" name=""/>
        <dsp:cNvSpPr/>
      </dsp:nvSpPr>
      <dsp:spPr>
        <a:xfrm rot="5400000">
          <a:off x="-229365" y="1795490"/>
          <a:ext cx="1714262" cy="11662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13 Estudiantes</a:t>
          </a:r>
          <a:endParaRPr lang="es-ES" sz="1800" b="1" kern="1200" dirty="0"/>
        </a:p>
      </dsp:txBody>
      <dsp:txXfrm rot="-5400000">
        <a:off x="44660" y="2104573"/>
        <a:ext cx="1166213" cy="548049"/>
      </dsp:txXfrm>
    </dsp:sp>
    <dsp:sp modelId="{4EDEEFD6-9091-49D4-B906-F94ED9FBF5D7}">
      <dsp:nvSpPr>
        <dsp:cNvPr id="0" name=""/>
        <dsp:cNvSpPr/>
      </dsp:nvSpPr>
      <dsp:spPr>
        <a:xfrm rot="5400000">
          <a:off x="5283931" y="-2418851"/>
          <a:ext cx="1125580" cy="9006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Defiende Trabajos de Diploma</a:t>
          </a:r>
          <a:endParaRPr lang="es-ES" sz="3100" kern="1200" dirty="0"/>
        </a:p>
      </dsp:txBody>
      <dsp:txXfrm rot="-5400000">
        <a:off x="1343613" y="1576413"/>
        <a:ext cx="8951270" cy="1015688"/>
      </dsp:txXfrm>
    </dsp:sp>
    <dsp:sp modelId="{C1BE073B-3963-403F-8F64-3DD6E096EE8B}">
      <dsp:nvSpPr>
        <dsp:cNvPr id="0" name=""/>
        <dsp:cNvSpPr/>
      </dsp:nvSpPr>
      <dsp:spPr>
        <a:xfrm rot="5400000">
          <a:off x="-229365" y="3316719"/>
          <a:ext cx="1714262" cy="11662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30 Estudiantes</a:t>
          </a:r>
          <a:endParaRPr lang="es-ES" sz="1800" b="1" kern="1200" dirty="0"/>
        </a:p>
      </dsp:txBody>
      <dsp:txXfrm rot="-5400000">
        <a:off x="44660" y="3625802"/>
        <a:ext cx="1166213" cy="548049"/>
      </dsp:txXfrm>
    </dsp:sp>
    <dsp:sp modelId="{B12C6994-68CC-4F68-9F3F-8FEDC44F180F}">
      <dsp:nvSpPr>
        <dsp:cNvPr id="0" name=""/>
        <dsp:cNvSpPr/>
      </dsp:nvSpPr>
      <dsp:spPr>
        <a:xfrm rot="5400000">
          <a:off x="5377542" y="-1023507"/>
          <a:ext cx="1125580" cy="92579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Defienden Examen Estatal (Trabajo </a:t>
          </a:r>
          <a:r>
            <a:rPr lang="es-ES" sz="3100" kern="1200" dirty="0" err="1" smtClean="0"/>
            <a:t>Referativo</a:t>
          </a:r>
          <a:r>
            <a:rPr lang="es-ES" sz="3100" kern="1200" dirty="0" smtClean="0"/>
            <a:t>)</a:t>
          </a:r>
          <a:endParaRPr lang="es-ES" sz="3100" kern="1200" dirty="0"/>
        </a:p>
      </dsp:txBody>
      <dsp:txXfrm rot="-5400000">
        <a:off x="1311340" y="3097641"/>
        <a:ext cx="9203039" cy="101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16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3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2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70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53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66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07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25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19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860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13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3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5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68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07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8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2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28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865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7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D2C59-D86E-44DB-861B-C4FA3310EFC9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CBF1E-A972-4118-86FC-5A2836CB22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01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50AF-41A8-49A6-B375-BA6612A9186B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15/05/2020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18F7-A0E9-4B24-B7CF-5006FF12415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1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0875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Diseño\power point\Sin título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2667" y="296333"/>
            <a:ext cx="28702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216324" y="2032079"/>
            <a:ext cx="5705341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Ajustes para la culminación de estudios y la continuidad del proceso de formación 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pregrado</a:t>
            </a:r>
          </a:p>
          <a:p>
            <a:pPr algn="just">
              <a:lnSpc>
                <a:spcPct val="150000"/>
              </a:lnSpc>
            </a:pP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Facultad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Lenguas Extranjeras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- 2020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Cronograma </a:t>
            </a: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Culminación </a:t>
            </a:r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estudios  para todos los tipos de curso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51387"/>
              </p:ext>
            </p:extLst>
          </p:nvPr>
        </p:nvGraphicFramePr>
        <p:xfrm>
          <a:off x="585988" y="1148233"/>
          <a:ext cx="11201402" cy="5887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4950">
                  <a:extLst>
                    <a:ext uri="{9D8B030D-6E8A-4147-A177-3AD203B41FA5}">
                      <a16:colId xmlns:a16="http://schemas.microsoft.com/office/drawing/2014/main" xmlns="" val="1213640935"/>
                    </a:ext>
                  </a:extLst>
                </a:gridCol>
                <a:gridCol w="627725">
                  <a:extLst>
                    <a:ext uri="{9D8B030D-6E8A-4147-A177-3AD203B41FA5}">
                      <a16:colId xmlns:a16="http://schemas.microsoft.com/office/drawing/2014/main" xmlns="" val="2948360850"/>
                    </a:ext>
                  </a:extLst>
                </a:gridCol>
                <a:gridCol w="627725">
                  <a:extLst>
                    <a:ext uri="{9D8B030D-6E8A-4147-A177-3AD203B41FA5}">
                      <a16:colId xmlns:a16="http://schemas.microsoft.com/office/drawing/2014/main" xmlns="" val="4158413645"/>
                    </a:ext>
                  </a:extLst>
                </a:gridCol>
                <a:gridCol w="628888">
                  <a:extLst>
                    <a:ext uri="{9D8B030D-6E8A-4147-A177-3AD203B41FA5}">
                      <a16:colId xmlns:a16="http://schemas.microsoft.com/office/drawing/2014/main" xmlns="" val="771352422"/>
                    </a:ext>
                  </a:extLst>
                </a:gridCol>
                <a:gridCol w="628888">
                  <a:extLst>
                    <a:ext uri="{9D8B030D-6E8A-4147-A177-3AD203B41FA5}">
                      <a16:colId xmlns:a16="http://schemas.microsoft.com/office/drawing/2014/main" xmlns="" val="358638160"/>
                    </a:ext>
                  </a:extLst>
                </a:gridCol>
                <a:gridCol w="627725">
                  <a:extLst>
                    <a:ext uri="{9D8B030D-6E8A-4147-A177-3AD203B41FA5}">
                      <a16:colId xmlns:a16="http://schemas.microsoft.com/office/drawing/2014/main" xmlns="" val="4130074483"/>
                    </a:ext>
                  </a:extLst>
                </a:gridCol>
                <a:gridCol w="627725">
                  <a:extLst>
                    <a:ext uri="{9D8B030D-6E8A-4147-A177-3AD203B41FA5}">
                      <a16:colId xmlns:a16="http://schemas.microsoft.com/office/drawing/2014/main" xmlns="" val="2829350671"/>
                    </a:ext>
                  </a:extLst>
                </a:gridCol>
                <a:gridCol w="628888">
                  <a:extLst>
                    <a:ext uri="{9D8B030D-6E8A-4147-A177-3AD203B41FA5}">
                      <a16:colId xmlns:a16="http://schemas.microsoft.com/office/drawing/2014/main" xmlns="" val="366784820"/>
                    </a:ext>
                  </a:extLst>
                </a:gridCol>
                <a:gridCol w="628888">
                  <a:extLst>
                    <a:ext uri="{9D8B030D-6E8A-4147-A177-3AD203B41FA5}">
                      <a16:colId xmlns:a16="http://schemas.microsoft.com/office/drawing/2014/main" xmlns="" val="709022977"/>
                    </a:ext>
                  </a:extLst>
                </a:gridCol>
              </a:tblGrid>
              <a:tr h="405078"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CULMINACIÓN DE ESTUDIOS  (AÑOS TERMINALES)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SEMANAS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718344"/>
                  </a:ext>
                </a:extLst>
              </a:tr>
              <a:tr h="4050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1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7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8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6615623"/>
                  </a:ext>
                </a:extLst>
              </a:tr>
              <a:tr h="690881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Selección</a:t>
                      </a:r>
                      <a:r>
                        <a:rPr lang="es-MX" sz="2800" baseline="0" dirty="0" smtClean="0">
                          <a:effectLst/>
                        </a:rPr>
                        <a:t> de los estudiantes integrales de carreras y facultad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9009923"/>
                  </a:ext>
                </a:extLst>
              </a:tr>
              <a:tr h="405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effectLst/>
                        </a:rPr>
                        <a:t>Asambleas de evaluaciones integrales en cada carrera</a:t>
                      </a:r>
                      <a:endParaRPr lang="es-MX" sz="2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8395622"/>
                  </a:ext>
                </a:extLst>
              </a:tr>
              <a:tr h="70150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Aprobación  de integrales de la UO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21572453"/>
                  </a:ext>
                </a:extLst>
              </a:tr>
              <a:tr h="1036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effectLst/>
                        </a:rPr>
                        <a:t>Asambleas de discusión  de la</a:t>
                      </a:r>
                      <a:r>
                        <a:rPr lang="es-MX" sz="2800" baseline="0" dirty="0" smtClean="0">
                          <a:effectLst/>
                        </a:rPr>
                        <a:t> formación continua para la </a:t>
                      </a:r>
                      <a:r>
                        <a:rPr lang="es-MX" sz="2800" dirty="0" smtClean="0">
                          <a:effectLst/>
                        </a:rPr>
                        <a:t> etapa de preparación para el empleo en cada carrera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11955284"/>
                  </a:ext>
                </a:extLst>
              </a:tr>
              <a:tr h="107626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800" dirty="0" smtClean="0">
                          <a:effectLst/>
                        </a:rPr>
                        <a:t>Acto de graduación de la UO (Títulos de Oro, Premios al Mérito Científico, Integrales)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28631144"/>
                  </a:ext>
                </a:extLst>
              </a:tr>
              <a:tr h="40507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800" dirty="0" smtClean="0">
                          <a:effectLst/>
                        </a:rPr>
                        <a:t>Acto de graduación de la facultad 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2154514"/>
                  </a:ext>
                </a:extLst>
              </a:tr>
              <a:tr h="40507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800" dirty="0" smtClean="0">
                          <a:effectLst/>
                        </a:rPr>
                        <a:t>Entrega de</a:t>
                      </a:r>
                      <a:r>
                        <a:rPr lang="es-MX" sz="2800" baseline="0" dirty="0" smtClean="0">
                          <a:effectLst/>
                        </a:rPr>
                        <a:t> boleta para </a:t>
                      </a:r>
                      <a:r>
                        <a:rPr lang="es-MX" sz="2800" dirty="0" smtClean="0">
                          <a:effectLst/>
                        </a:rPr>
                        <a:t>ubicación laboral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9211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5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1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CaixaDeTexto 14"/>
          <p:cNvSpPr txBox="1"/>
          <p:nvPr/>
        </p:nvSpPr>
        <p:spPr>
          <a:xfrm>
            <a:off x="4238612" y="198701"/>
            <a:ext cx="642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Reinicio del curso académico 2019 – 2020</a:t>
            </a:r>
          </a:p>
          <a:p>
            <a:pPr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(Para </a:t>
            </a:r>
            <a:r>
              <a:rPr lang="es-ES" sz="2400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continuantes</a:t>
            </a: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de todo tipo de curso) 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874617" y="1586413"/>
            <a:ext cx="6728470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Primer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período: Cierre del curso 2019-2020 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(de recuperación: 90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días = 12 semanas)               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874617" y="3519720"/>
            <a:ext cx="8634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Segundo  período: Inicio del curso académico 2020 - 2021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874617" y="5015026"/>
            <a:ext cx="8312573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Tercer período: Cierre del curso académico 2020 – 2021 ( Julio 2021)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echa abajo 27"/>
          <p:cNvSpPr/>
          <p:nvPr/>
        </p:nvSpPr>
        <p:spPr>
          <a:xfrm>
            <a:off x="5084233" y="2802645"/>
            <a:ext cx="1713993" cy="340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bajo 28"/>
          <p:cNvSpPr/>
          <p:nvPr/>
        </p:nvSpPr>
        <p:spPr>
          <a:xfrm>
            <a:off x="5084233" y="4433900"/>
            <a:ext cx="1713993" cy="298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Señal de prohibido 30"/>
          <p:cNvSpPr/>
          <p:nvPr/>
        </p:nvSpPr>
        <p:spPr>
          <a:xfrm>
            <a:off x="1331259" y="1831675"/>
            <a:ext cx="363071" cy="38996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2" name="Señal de prohibido 31"/>
          <p:cNvSpPr/>
          <p:nvPr/>
        </p:nvSpPr>
        <p:spPr>
          <a:xfrm>
            <a:off x="1302124" y="3593026"/>
            <a:ext cx="392206" cy="388359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3" name="Señal de prohibido 32"/>
          <p:cNvSpPr/>
          <p:nvPr/>
        </p:nvSpPr>
        <p:spPr>
          <a:xfrm>
            <a:off x="1302124" y="5151728"/>
            <a:ext cx="377639" cy="40208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1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479787"/>
              </p:ext>
            </p:extLst>
          </p:nvPr>
        </p:nvGraphicFramePr>
        <p:xfrm>
          <a:off x="841093" y="2072072"/>
          <a:ext cx="10845800" cy="3520452"/>
        </p:xfrm>
        <a:graphic>
          <a:graphicData uri="http://schemas.openxmlformats.org/drawingml/2006/table">
            <a:tbl>
              <a:tblPr firstRow="1" bandRow="1"/>
              <a:tblGrid>
                <a:gridCol w="3657601"/>
                <a:gridCol w="2159000"/>
                <a:gridCol w="2717800"/>
                <a:gridCol w="2311399"/>
              </a:tblGrid>
              <a:tr h="8736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Carreras</a:t>
                      </a:r>
                      <a:endParaRPr lang="es-ES" sz="2400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Matrícula</a:t>
                      </a:r>
                      <a:endParaRPr lang="es-ES" sz="2400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Curso Diurno</a:t>
                      </a:r>
                      <a:endParaRPr lang="es-ES" sz="2400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Curso por Encuentros</a:t>
                      </a:r>
                      <a:endParaRPr lang="es-ES" sz="2400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35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Licenciatura</a:t>
                      </a:r>
                      <a:r>
                        <a:rPr lang="es-ES" sz="2400" baseline="0" dirty="0" smtClean="0">
                          <a:latin typeface="Arial Narrow" pitchFamily="34" charset="0"/>
                        </a:rPr>
                        <a:t> en Educación Lenguas Extranjeras</a:t>
                      </a:r>
                      <a:endParaRPr lang="es-ES" sz="2400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/>
                        <a:t>267</a:t>
                      </a:r>
                      <a:endParaRPr lang="es-E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/>
                        <a:t>128</a:t>
                      </a:r>
                      <a:endParaRPr lang="es-E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/>
                        <a:t>139</a:t>
                      </a:r>
                      <a:endParaRPr lang="es-E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35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>
                          <a:latin typeface="Arial Narrow" pitchFamily="34" charset="0"/>
                        </a:rPr>
                        <a:t>Licenciatura en Lengua Inglesa con segunda lengua Extranjera</a:t>
                      </a:r>
                      <a:endParaRPr lang="es-ES" sz="2400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dirty="0" smtClean="0"/>
                        <a:t>113</a:t>
                      </a:r>
                      <a:endParaRPr lang="es-E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113</a:t>
                      </a:r>
                    </a:p>
                    <a:p>
                      <a:pPr algn="ctr"/>
                      <a:endParaRPr lang="es-E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s-E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35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TOTAL FLE</a:t>
                      </a:r>
                      <a:endParaRPr lang="es-ES" sz="24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380</a:t>
                      </a:r>
                      <a:endParaRPr lang="es-ES" sz="24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241</a:t>
                      </a:r>
                      <a:endParaRPr lang="es-ES" sz="24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139</a:t>
                      </a:r>
                      <a:endParaRPr lang="es-ES" sz="24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246" y="1131338"/>
            <a:ext cx="10515600" cy="8132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Matrícula de 1ro a 4to años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59170" y="93903"/>
            <a:ext cx="7045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Reinicio del curso académico 2019 – 2020</a:t>
            </a:r>
          </a:p>
          <a:p>
            <a:pPr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(Para </a:t>
            </a:r>
            <a:r>
              <a:rPr lang="es-ES" sz="24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continuantes</a:t>
            </a:r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de todo tipo de curso) </a:t>
            </a:r>
          </a:p>
        </p:txBody>
      </p:sp>
    </p:spTree>
    <p:extLst>
      <p:ext uri="{BB962C8B-B14F-4D97-AF65-F5344CB8AC3E}">
        <p14:creationId xmlns:p14="http://schemas.microsoft.com/office/powerpoint/2010/main" val="9417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12124" y="3296625"/>
            <a:ext cx="11294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Exámenes ordinarios     EO</a:t>
            </a: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Exámenes extraordinarios del semestre   EE</a:t>
            </a: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Exámenes extraordinarios de fin de curso  y de premio EEFC</a:t>
            </a: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 laboral </a:t>
            </a:r>
            <a:r>
              <a:rPr lang="es-E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concentrada o sistemática   PLI</a:t>
            </a:r>
            <a:endParaRPr lang="es-E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562743" y="-73909"/>
            <a:ext cx="8629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Primer período (de recuperación: 90 días). Cierre del curso 2019-2020  en curso diurno y por encuentros en la facultad y los CUM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58193"/>
              </p:ext>
            </p:extLst>
          </p:nvPr>
        </p:nvGraphicFramePr>
        <p:xfrm>
          <a:off x="486938" y="1569311"/>
          <a:ext cx="11228292" cy="1635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571">
                  <a:extLst>
                    <a:ext uri="{9D8B030D-6E8A-4147-A177-3AD203B41FA5}">
                      <a16:colId xmlns:a16="http://schemas.microsoft.com/office/drawing/2014/main" xmlns="" val="2196672319"/>
                    </a:ext>
                  </a:extLst>
                </a:gridCol>
                <a:gridCol w="933571">
                  <a:extLst>
                    <a:ext uri="{9D8B030D-6E8A-4147-A177-3AD203B41FA5}">
                      <a16:colId xmlns:a16="http://schemas.microsoft.com/office/drawing/2014/main" xmlns="" val="2096365939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1770633651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146056944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14846022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2129205637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3290290303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1112411355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2605417141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4178311805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771163431"/>
                    </a:ext>
                  </a:extLst>
                </a:gridCol>
                <a:gridCol w="936115">
                  <a:extLst>
                    <a:ext uri="{9D8B030D-6E8A-4147-A177-3AD203B41FA5}">
                      <a16:colId xmlns:a16="http://schemas.microsoft.com/office/drawing/2014/main" xmlns="" val="3609868276"/>
                    </a:ext>
                  </a:extLst>
                </a:gridCol>
              </a:tblGrid>
              <a:tr h="591669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12  SEMANAS  LECTIVAS</a:t>
                      </a:r>
                      <a:endParaRPr lang="es-MX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8150675"/>
                  </a:ext>
                </a:extLst>
              </a:tr>
              <a:tr h="389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12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6613506"/>
                  </a:ext>
                </a:extLst>
              </a:tr>
              <a:tr h="389964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CLASES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EO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EE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EEFC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PLI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0758699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729686" y="5559834"/>
            <a:ext cx="1065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Procesamiento de resultados docentes y cierre </a:t>
            </a:r>
            <a:r>
              <a:rPr lang="es-MX" sz="2800" b="1" dirty="0" smtClean="0">
                <a:solidFill>
                  <a:srgbClr val="FF0000"/>
                </a:solidFill>
              </a:rPr>
              <a:t>estadístico: Semana 12</a:t>
            </a:r>
            <a:endParaRPr lang="es-MX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34850" y="983521"/>
            <a:ext cx="112947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tiempo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las asignaturas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las horas impartidas en las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semanas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las que se impartirán en las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semanas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 nuevo período.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prioriza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currículo base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se valorarán particularmente los cursos del currículo propio que sean imprescindibles en la formación.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clases  en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curso diurno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desarrollarán en  las diferentes formas  organizativas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(C, CP, S, PL).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  potenciarse el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de  las habilidades prácticas;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comprobar la </a:t>
            </a:r>
            <a:r>
              <a:rPr lang="es-E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autopreparación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los estudiantes durante el período de aislamiento.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realizan las evaluaciones sistemáticas y parciales.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estudiantes con arrastres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los que deben presentarse a EEFC.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práctica laboral se ajustará en correspondencia con el tiempo disponible.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923561"/>
            <a:chOff x="0" y="0"/>
            <a:chExt cx="9144000" cy="92356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923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562743" y="122544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Precisiones para el proceso de planificación. Curso diurno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34850" y="1310898"/>
            <a:ext cx="112947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fondo de tiempo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las asignaturas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considera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las horas impartidas en las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semanas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las que se impartirán en las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8 semanas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del nuevo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período.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prioriza el currículo base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se valorarán particularmente los cursos del currículo propio que sean imprescindibles en la formación. 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clases en el curso por encuentros,  asume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clase – encuentro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como forma organizativa,  reforzarán  el carácter demostrativo  de los métodos, procedimientos, proyectos, en función de sistematizar las habilidades prácticas del año académico  y </a:t>
            </a:r>
            <a:r>
              <a:rPr lang="es-MX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se destacarán las orientaciones de las tareas integradoras para el trabajo </a:t>
            </a:r>
            <a:r>
              <a:rPr lang="es-MX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independiente.</a:t>
            </a:r>
            <a:endParaRPr lang="es-MX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Atención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estudiantes con arrastres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los que deben presentarse a EEFC.</a:t>
            </a:r>
          </a:p>
        </p:txBody>
      </p: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923561"/>
            <a:chOff x="0" y="0"/>
            <a:chExt cx="9144000" cy="92356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923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122544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Precisiones </a:t>
            </a: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para el proceso de planificación. Curso por encuentro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92596" y="0"/>
            <a:ext cx="12099404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Sistema de evaluación para todos los tipos de curso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61815" y="1124529"/>
            <a:ext cx="111481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las 8 primeras semanas las asignaturas realizarán las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evaluaciones sistemáticas y parciales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evaluaciones parciales se desarrollarán en las asignaturas de la especialidad.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Concluir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Trabajo de Curso  como asignatura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semana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 en los casos que deban realizarse mas de uno en el año académico.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ealizarán exámenes finales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asignaturas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el período, previa decisión del colectivo de carrera. 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dará seguimiento a los estudiantes con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arrastres y EEFC.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defensa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de los trabajos de curso (TCE)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3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4 años, se realizarán en las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Semanas 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6 y 7 </a:t>
            </a:r>
          </a:p>
          <a:p>
            <a:pPr marL="712788" indent="-3492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 asegurarse la atención de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tutores y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entrega del informe digital o manuscrito 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tinta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Licenciatura en Educación Lenguas Extranjeras 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14119"/>
              </p:ext>
            </p:extLst>
          </p:nvPr>
        </p:nvGraphicFramePr>
        <p:xfrm>
          <a:off x="520860" y="1167679"/>
          <a:ext cx="9745884" cy="5526393"/>
        </p:xfrm>
        <a:graphic>
          <a:graphicData uri="http://schemas.openxmlformats.org/drawingml/2006/table">
            <a:tbl>
              <a:tblPr/>
              <a:tblGrid>
                <a:gridCol w="2403095"/>
                <a:gridCol w="7342789"/>
              </a:tblGrid>
              <a:tr h="63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CD </a:t>
                      </a: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SEGUNDO SEMESTRE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Asignaturas con examen final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3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1er 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-Psicología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(TC)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95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2do 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-Didáctica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 Enseñanza de las Lenguas Extranjeras 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Cuba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23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3er Año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años)</a:t>
                      </a:r>
                      <a:endParaRPr lang="es-E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-Didáctica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 Enseñanza de las Lenguas Extranjeras III.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la Cultura de  los Pueblos de Habla inglesa I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3er Año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 años)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-Estudios Lingüísticos del Inglés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-Didáctica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 Enseñanza de las Lenguas Extranjeras II (TC)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4to Año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baseline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s-ES" sz="160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 </a:t>
                      </a: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años)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Práctica Integral de la Lengua Inglesa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VIII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Práctica Integral de la Lengua Inglesa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Francesa VI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Estudios Lingüísticos del Inglés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 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(TC)</a:t>
                      </a:r>
                      <a:endParaRPr lang="es-ES" sz="16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la Cultura de  los Pueblos de Habla inglesa I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3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Licenciatura en Educación Lenguas Extranjeras 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68648"/>
              </p:ext>
            </p:extLst>
          </p:nvPr>
        </p:nvGraphicFramePr>
        <p:xfrm>
          <a:off x="138896" y="1051932"/>
          <a:ext cx="5914173" cy="3787829"/>
        </p:xfrm>
        <a:graphic>
          <a:graphicData uri="http://schemas.openxmlformats.org/drawingml/2006/table">
            <a:tbl>
              <a:tblPr/>
              <a:tblGrid>
                <a:gridCol w="1458410"/>
                <a:gridCol w="4455763"/>
              </a:tblGrid>
              <a:tr h="646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CPE </a:t>
                      </a: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SEGUNDO SEMESTRE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Asignaturas con examen final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2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1er Año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años)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-Psicología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(TC)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2do Año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(4 años)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E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-Estudios Lingüísticos del Español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Cuba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99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3er Año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( 4 años)</a:t>
                      </a:r>
                      <a:endParaRPr lang="es-E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-Didáctica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 Enseñanza de las Lenguas Extranjeras 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la Cultura de  los Pueblos de Habla inglesa I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8828"/>
              </p:ext>
            </p:extLst>
          </p:nvPr>
        </p:nvGraphicFramePr>
        <p:xfrm>
          <a:off x="6182810" y="1074351"/>
          <a:ext cx="5914173" cy="5058942"/>
        </p:xfrm>
        <a:graphic>
          <a:graphicData uri="http://schemas.openxmlformats.org/drawingml/2006/table">
            <a:tbl>
              <a:tblPr/>
              <a:tblGrid>
                <a:gridCol w="1458410"/>
                <a:gridCol w="4455763"/>
              </a:tblGrid>
              <a:tr h="569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CPE </a:t>
                      </a: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SEGUNDO SEMESTRE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Asignaturas con examen final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8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1er Año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 años)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-Filosofía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-Psicología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(TC)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5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2do Año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( 5 años)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-Estudios Lingüísticos del Español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Cuba (TC)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-Teoría Sociopolítica. (TC)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3er Año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( 5 años)</a:t>
                      </a:r>
                      <a:endParaRPr lang="es-E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-Estudios Lingüísticos del Inglés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-Didáctica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 Enseñanza de las Lenguas Extranjeras I.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7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4to Año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s-E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( 5 años)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-Práctica Integral de la Lengua Inglesa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VIII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-Estudios Lingüísticos del Inglés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IV (TC)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-Historia de la Cultura de  los Pueblos de Habla inglesa I (TC)</a:t>
                      </a:r>
                      <a:endParaRPr lang="es-ES" sz="16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8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Lengua Inglesa con segunda Lengua Extranjera 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38799"/>
              </p:ext>
            </p:extLst>
          </p:nvPr>
        </p:nvGraphicFramePr>
        <p:xfrm>
          <a:off x="697130" y="1200732"/>
          <a:ext cx="9745884" cy="5466720"/>
        </p:xfrm>
        <a:graphic>
          <a:graphicData uri="http://schemas.openxmlformats.org/drawingml/2006/table">
            <a:tbl>
              <a:tblPr/>
              <a:tblGrid>
                <a:gridCol w="2403095"/>
                <a:gridCol w="7342789"/>
              </a:tblGrid>
              <a:tr h="58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CD </a:t>
                      </a: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SEGUNDO SEMESTRE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Asignaturas con examen final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0765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-Curso Preparatório 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Inglesa 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-Práctica Integral de la Lengua Española - I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1er Año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-Lengua </a:t>
                      </a: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Inglesa II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Economía Política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12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2do Año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-Lengua Inglesa</a:t>
                      </a:r>
                      <a:r>
                        <a:rPr lang="es-E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Segunda Lengua Extranjera III (Alemán)</a:t>
                      </a:r>
                      <a:endParaRPr lang="es-E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7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3er Año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-Lengua Inglesa</a:t>
                      </a:r>
                      <a:r>
                        <a:rPr lang="es-E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II</a:t>
                      </a: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-Segunda Lengua Extranjera - V  (Francés)</a:t>
                      </a:r>
                      <a:endParaRPr lang="es-ES" sz="18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4to</a:t>
                      </a:r>
                      <a:r>
                        <a:rPr lang="es-E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año</a:t>
                      </a:r>
                      <a:endParaRPr lang="es-E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-Traducción Documentos Oficiales</a:t>
                      </a:r>
                      <a:endParaRPr lang="es-E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1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32242" y="902500"/>
            <a:ext cx="11706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lectivo desarrollado en el curso académico 2019/2020</a:t>
            </a:r>
          </a:p>
          <a:p>
            <a:pPr marL="742950" lvl="0" indent="-457200" algn="just" defTabSz="5381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Clases del segundo semestre (5 semanas, del 17/02/2020 al 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21/03/2020)</a:t>
            </a:r>
            <a:endParaRPr lang="es-MX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457200" algn="just" defTabSz="5381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de las </a:t>
            </a:r>
            <a:r>
              <a:rPr lang="es-MX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s-E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rpetas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carrera diseñó y orientó a los estudiantes para la </a:t>
            </a:r>
            <a:r>
              <a:rPr lang="es-E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autopreparación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manera independiente durante la etapa de aislamiento social en función de los objetivos de cada año académico. </a:t>
            </a:r>
            <a:endParaRPr lang="es-E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457200" algn="just" defTabSz="5381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</a:t>
            </a:r>
            <a:r>
              <a:rPr lang="es-E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profesionales que deben ser desarrolladas por los estudiantes.</a:t>
            </a:r>
          </a:p>
          <a:p>
            <a:pPr marL="742950" lvl="0" indent="-457200" algn="just" defTabSz="5381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s-E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a los estudiantes con arrastre y EEFC.</a:t>
            </a:r>
          </a:p>
          <a:p>
            <a:pPr marL="742950" lvl="0" indent="-457200" algn="just" defTabSz="5381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s-E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Concepción y exigencias del Plan de Estudio de nuestras carreras.</a:t>
            </a:r>
            <a:endParaRPr lang="es-MX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1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CaixaDeTexto 14"/>
          <p:cNvSpPr txBox="1"/>
          <p:nvPr/>
        </p:nvSpPr>
        <p:spPr>
          <a:xfrm>
            <a:off x="4238612" y="326201"/>
            <a:ext cx="6429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Aspectos a considerar en la planificación</a:t>
            </a:r>
            <a:r>
              <a:rPr lang="pt-BR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t-BR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8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1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CaixaDeTexto 14"/>
          <p:cNvSpPr txBox="1"/>
          <p:nvPr/>
        </p:nvSpPr>
        <p:spPr>
          <a:xfrm>
            <a:off x="4354359" y="137273"/>
            <a:ext cx="642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Reinicio del curso académico 2019 - 2020 </a:t>
            </a:r>
          </a:p>
          <a:p>
            <a:pPr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(Para los que culminan estudios)</a:t>
            </a:r>
            <a:endParaRPr lang="es-E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874617" y="1586413"/>
            <a:ext cx="6728470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Primer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período: Cierre del curso 2019-2020 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(de recuperación: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 días =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semanas)               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ñal de prohibido 30"/>
          <p:cNvSpPr/>
          <p:nvPr/>
        </p:nvSpPr>
        <p:spPr>
          <a:xfrm>
            <a:off x="1331259" y="1831675"/>
            <a:ext cx="363071" cy="38996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5084233" y="2802645"/>
            <a:ext cx="1713993" cy="340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1364165" y="3626374"/>
            <a:ext cx="9701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estudiantes de los últimos años de las carreras realizan los ejercicios de culminación de estudios en la facultad y tendrán lugar los actos de graduación.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1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CaixaDeTexto 14"/>
          <p:cNvSpPr txBox="1"/>
          <p:nvPr/>
        </p:nvSpPr>
        <p:spPr>
          <a:xfrm>
            <a:off x="3618536" y="260928"/>
            <a:ext cx="857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Culminación de estudios  para todos los tipos de curso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4636"/>
              </p:ext>
            </p:extLst>
          </p:nvPr>
        </p:nvGraphicFramePr>
        <p:xfrm>
          <a:off x="386366" y="1313443"/>
          <a:ext cx="11504055" cy="3352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1792">
                  <a:extLst>
                    <a:ext uri="{9D8B030D-6E8A-4147-A177-3AD203B41FA5}">
                      <a16:colId xmlns:a16="http://schemas.microsoft.com/office/drawing/2014/main" xmlns="" val="1213640935"/>
                    </a:ext>
                  </a:extLst>
                </a:gridCol>
                <a:gridCol w="1289371">
                  <a:extLst>
                    <a:ext uri="{9D8B030D-6E8A-4147-A177-3AD203B41FA5}">
                      <a16:colId xmlns:a16="http://schemas.microsoft.com/office/drawing/2014/main" xmlns="" val="2948360850"/>
                    </a:ext>
                  </a:extLst>
                </a:gridCol>
                <a:gridCol w="1291760">
                  <a:extLst>
                    <a:ext uri="{9D8B030D-6E8A-4147-A177-3AD203B41FA5}">
                      <a16:colId xmlns:a16="http://schemas.microsoft.com/office/drawing/2014/main" xmlns="" val="771352422"/>
                    </a:ext>
                  </a:extLst>
                </a:gridCol>
                <a:gridCol w="1289372">
                  <a:extLst>
                    <a:ext uri="{9D8B030D-6E8A-4147-A177-3AD203B41FA5}">
                      <a16:colId xmlns:a16="http://schemas.microsoft.com/office/drawing/2014/main" xmlns="" val="4130074483"/>
                    </a:ext>
                  </a:extLst>
                </a:gridCol>
                <a:gridCol w="1291760">
                  <a:extLst>
                    <a:ext uri="{9D8B030D-6E8A-4147-A177-3AD203B41FA5}">
                      <a16:colId xmlns:a16="http://schemas.microsoft.com/office/drawing/2014/main" xmlns="" val="366784820"/>
                    </a:ext>
                  </a:extLst>
                </a:gridCol>
              </a:tblGrid>
              <a:tr h="520767"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 smtClean="0">
                        <a:effectLst/>
                      </a:endParaRPr>
                    </a:p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 smtClean="0">
                        <a:effectLst/>
                      </a:endParaRPr>
                    </a:p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POSIBLES GRADUADOS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MODALIDADES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718344"/>
                  </a:ext>
                </a:extLst>
              </a:tr>
              <a:tr h="88819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effectLst/>
                        </a:rPr>
                        <a:t>CD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effectLst/>
                        </a:rPr>
                        <a:t>CPE (SC)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b="1" dirty="0" smtClean="0">
                          <a:effectLst/>
                        </a:rPr>
                        <a:t>CUM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 smtClean="0">
                          <a:effectLst/>
                        </a:rPr>
                        <a:t>TOTAL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6615623"/>
                  </a:ext>
                </a:extLst>
              </a:tr>
              <a:tr h="52076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Licenciatura</a:t>
                      </a:r>
                      <a:r>
                        <a:rPr lang="es-MX" sz="2800" baseline="0" dirty="0" smtClean="0">
                          <a:effectLst/>
                        </a:rPr>
                        <a:t> en </a:t>
                      </a:r>
                      <a:r>
                        <a:rPr lang="es-MX" sz="2800" dirty="0" smtClean="0">
                          <a:effectLst/>
                        </a:rPr>
                        <a:t>Educación</a:t>
                      </a:r>
                      <a:r>
                        <a:rPr lang="es-MX" sz="2800" baseline="0" dirty="0" smtClean="0">
                          <a:effectLst/>
                        </a:rPr>
                        <a:t>. Lenguas Extranjeras.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28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5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</a:rPr>
                        <a:t>5</a:t>
                      </a:r>
                      <a:endParaRPr lang="es-MX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38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9009923"/>
                  </a:ext>
                </a:extLst>
              </a:tr>
              <a:tr h="52076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Licenciatura en Lengua Inglesa con Segunda </a:t>
                      </a:r>
                      <a:r>
                        <a:rPr lang="es-MX" sz="2800" baseline="0" dirty="0" smtClean="0">
                          <a:effectLst/>
                        </a:rPr>
                        <a:t>Lengua Extranjera.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 smtClean="0">
                          <a:effectLst/>
                        </a:rPr>
                        <a:t>10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8395622"/>
                  </a:ext>
                </a:extLst>
              </a:tr>
              <a:tr h="5207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2800" dirty="0" smtClean="0">
                          <a:effectLst/>
                        </a:rPr>
                        <a:t>Total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lang="es-MX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3819647" y="5150734"/>
            <a:ext cx="5312778" cy="125585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POSIBLES TÍTULOS DE ORO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 </a:t>
            </a:r>
            <a:r>
              <a:rPr lang="es-ES" sz="3200" b="1" dirty="0" smtClean="0">
                <a:solidFill>
                  <a:srgbClr val="FF0000"/>
                </a:solidFill>
              </a:rPr>
              <a:t>5 (CD)</a:t>
            </a:r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7" y="177304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Cronograma de Culminación </a:t>
            </a:r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estudios  para todos los tipos de curso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34330"/>
              </p:ext>
            </p:extLst>
          </p:nvPr>
        </p:nvGraphicFramePr>
        <p:xfrm>
          <a:off x="373486" y="1159098"/>
          <a:ext cx="11578110" cy="5588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2614">
                  <a:extLst>
                    <a:ext uri="{9D8B030D-6E8A-4147-A177-3AD203B41FA5}">
                      <a16:colId xmlns:a16="http://schemas.microsoft.com/office/drawing/2014/main" xmlns="" val="1213640935"/>
                    </a:ext>
                  </a:extLst>
                </a:gridCol>
                <a:gridCol w="648836">
                  <a:extLst>
                    <a:ext uri="{9D8B030D-6E8A-4147-A177-3AD203B41FA5}">
                      <a16:colId xmlns:a16="http://schemas.microsoft.com/office/drawing/2014/main" xmlns="" val="2948360850"/>
                    </a:ext>
                  </a:extLst>
                </a:gridCol>
                <a:gridCol w="648836">
                  <a:extLst>
                    <a:ext uri="{9D8B030D-6E8A-4147-A177-3AD203B41FA5}">
                      <a16:colId xmlns:a16="http://schemas.microsoft.com/office/drawing/2014/main" xmlns="" val="4158413645"/>
                    </a:ext>
                  </a:extLst>
                </a:gridCol>
                <a:gridCol w="650038">
                  <a:extLst>
                    <a:ext uri="{9D8B030D-6E8A-4147-A177-3AD203B41FA5}">
                      <a16:colId xmlns:a16="http://schemas.microsoft.com/office/drawing/2014/main" xmlns="" val="771352422"/>
                    </a:ext>
                  </a:extLst>
                </a:gridCol>
                <a:gridCol w="650038">
                  <a:extLst>
                    <a:ext uri="{9D8B030D-6E8A-4147-A177-3AD203B41FA5}">
                      <a16:colId xmlns:a16="http://schemas.microsoft.com/office/drawing/2014/main" xmlns="" val="358638160"/>
                    </a:ext>
                  </a:extLst>
                </a:gridCol>
                <a:gridCol w="648836">
                  <a:extLst>
                    <a:ext uri="{9D8B030D-6E8A-4147-A177-3AD203B41FA5}">
                      <a16:colId xmlns:a16="http://schemas.microsoft.com/office/drawing/2014/main" xmlns="" val="4130074483"/>
                    </a:ext>
                  </a:extLst>
                </a:gridCol>
                <a:gridCol w="648836">
                  <a:extLst>
                    <a:ext uri="{9D8B030D-6E8A-4147-A177-3AD203B41FA5}">
                      <a16:colId xmlns:a16="http://schemas.microsoft.com/office/drawing/2014/main" xmlns="" val="2829350671"/>
                    </a:ext>
                  </a:extLst>
                </a:gridCol>
                <a:gridCol w="650038">
                  <a:extLst>
                    <a:ext uri="{9D8B030D-6E8A-4147-A177-3AD203B41FA5}">
                      <a16:colId xmlns:a16="http://schemas.microsoft.com/office/drawing/2014/main" xmlns="" val="366784820"/>
                    </a:ext>
                  </a:extLst>
                </a:gridCol>
                <a:gridCol w="650038">
                  <a:extLst>
                    <a:ext uri="{9D8B030D-6E8A-4147-A177-3AD203B41FA5}">
                      <a16:colId xmlns:a16="http://schemas.microsoft.com/office/drawing/2014/main" xmlns="" val="709022977"/>
                    </a:ext>
                  </a:extLst>
                </a:gridCol>
              </a:tblGrid>
              <a:tr h="412940">
                <a:tc rowSpan="2"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600" dirty="0" smtClean="0">
                          <a:effectLst/>
                        </a:rPr>
                        <a:t>CULMINACIÓN </a:t>
                      </a:r>
                      <a:r>
                        <a:rPr lang="es-MX" sz="2600" dirty="0">
                          <a:effectLst/>
                        </a:rPr>
                        <a:t>DE ESTUDIOS  </a:t>
                      </a:r>
                      <a:r>
                        <a:rPr lang="es-MX" sz="2600" dirty="0" smtClean="0">
                          <a:effectLst/>
                        </a:rPr>
                        <a:t>( Ambas Carreras)</a:t>
                      </a:r>
                      <a:endParaRPr lang="es-MX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SEMANAS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718344"/>
                  </a:ext>
                </a:extLst>
              </a:tr>
              <a:tr h="4129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1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7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8</a:t>
                      </a:r>
                      <a:endParaRPr lang="es-MX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6615623"/>
                  </a:ext>
                </a:extLst>
              </a:tr>
              <a:tr h="48486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</a:rPr>
                        <a:t>CLASES DE ASIGNATURAS  DEL SEGUNDO SEMESTRE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9009923"/>
                  </a:ext>
                </a:extLst>
              </a:tr>
              <a:tr h="412940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Evaluación final de las asignaturas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8395622"/>
                  </a:ext>
                </a:extLst>
              </a:tr>
              <a:tr h="715122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Exámenes extraordinarios de fin de curso (1er y 2do semestre)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1572453"/>
                  </a:ext>
                </a:extLst>
              </a:tr>
              <a:tr h="48079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Preparación de la culminación de </a:t>
                      </a:r>
                      <a:r>
                        <a:rPr lang="es-MX" sz="2400" dirty="0" smtClean="0">
                          <a:effectLst/>
                        </a:rPr>
                        <a:t>estudios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11955284"/>
                  </a:ext>
                </a:extLst>
              </a:tr>
              <a:tr h="4129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>
                          <a:effectLst/>
                        </a:rPr>
                        <a:t>Autopreparación de cada estudiante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28631144"/>
                  </a:ext>
                </a:extLst>
              </a:tr>
              <a:tr h="4129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 smtClean="0">
                          <a:effectLst/>
                        </a:rPr>
                        <a:t>Consultas</a:t>
                      </a:r>
                      <a:r>
                        <a:rPr lang="es-MX" sz="2400" baseline="0" dirty="0" smtClean="0">
                          <a:effectLst/>
                        </a:rPr>
                        <a:t> y </a:t>
                      </a:r>
                      <a:r>
                        <a:rPr lang="es-MX" sz="2400" dirty="0" smtClean="0">
                          <a:effectLst/>
                        </a:rPr>
                        <a:t>tutorías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2154514"/>
                  </a:ext>
                </a:extLst>
              </a:tr>
              <a:tr h="4129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>
                          <a:effectLst/>
                        </a:rPr>
                        <a:t>Culminación del informe escrito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9211349"/>
                  </a:ext>
                </a:extLst>
              </a:tr>
              <a:tr h="71526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400" dirty="0">
                          <a:effectLst/>
                        </a:rPr>
                        <a:t>Entrega del trabajo escrito (digital o manuscrito a tinta</a:t>
                      </a:r>
                      <a:r>
                        <a:rPr lang="es-MX" sz="2400" dirty="0" smtClean="0">
                          <a:effectLst/>
                        </a:rPr>
                        <a:t>)</a:t>
                      </a:r>
                      <a:endParaRPr lang="es-MX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 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87843"/>
                  </a:ext>
                </a:extLst>
              </a:tr>
              <a:tr h="71526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ts val="28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2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Actos de culminación de estudios</a:t>
                      </a:r>
                      <a:endParaRPr lang="es-MX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Culminación de estudios  para todos los tipos de curso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/>
          </p:nvPr>
        </p:nvGraphicFramePr>
        <p:xfrm>
          <a:off x="697130" y="1200732"/>
          <a:ext cx="9745884" cy="4979006"/>
        </p:xfrm>
        <a:graphic>
          <a:graphicData uri="http://schemas.openxmlformats.org/drawingml/2006/table">
            <a:tbl>
              <a:tblPr/>
              <a:tblGrid>
                <a:gridCol w="2403095"/>
                <a:gridCol w="7342789"/>
              </a:tblGrid>
              <a:tr h="582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curso y</a:t>
                      </a:r>
                      <a:endParaRPr lang="es-E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año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Ajustes de exámenes finales</a:t>
                      </a:r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las a</a:t>
                      </a: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signaturas para los que culminan estudios. 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62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Carrera</a:t>
                      </a:r>
                      <a:r>
                        <a:rPr lang="es-ES" sz="18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Licenciatura en Educación Lenguas Extranjeras</a:t>
                      </a:r>
                      <a:endParaRPr lang="es-E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0765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</a:t>
                      </a:r>
                      <a:r>
                        <a:rPr lang="es-E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4to año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Práctica Integral de la Lengua Inglesa </a:t>
                      </a: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Historia de la Cultura de los Pueblos de Habla Inglesa 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Estudios Lingüísticos del Inglés IV (TC)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07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</a:t>
                      </a:r>
                      <a:r>
                        <a:rPr lang="es-E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5to año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 Integral de la Lengua Francesa VIII</a:t>
                      </a:r>
                      <a:endParaRPr lang="es-E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CPE</a:t>
                      </a:r>
                      <a:r>
                        <a:rPr lang="es-E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5to año</a:t>
                      </a:r>
                      <a:endParaRPr lang="es-E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tiene</a:t>
                      </a:r>
                      <a:endParaRPr lang="es-E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8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Carrera</a:t>
                      </a:r>
                      <a:r>
                        <a:rPr lang="es-ES" sz="18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Licenciatura en Lengua Inglesa con Segunda Lengua Extranjera</a:t>
                      </a:r>
                      <a:endParaRPr lang="es-ES" sz="18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62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</a:t>
                      </a:r>
                      <a:r>
                        <a:rPr lang="es-E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5to año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Interpretación Bilateral II</a:t>
                      </a:r>
                      <a:endParaRPr lang="es-E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Precisiones para Culminación </a:t>
            </a:r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estudios  para todos los tipos de curso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2321179231"/>
              </p:ext>
            </p:extLst>
          </p:nvPr>
        </p:nvGraphicFramePr>
        <p:xfrm>
          <a:off x="520862" y="1458411"/>
          <a:ext cx="10613984" cy="4757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114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94910" y="1184489"/>
            <a:ext cx="11696462" cy="5563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las Modalidades 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culminación de estudios </a:t>
            </a:r>
            <a:endParaRPr lang="es-MX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Carrera: Licenciatura en Educación Lenguas Extranjeras</a:t>
            </a:r>
            <a:endParaRPr lang="es-MX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de 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60 </a:t>
            </a:r>
            <a:r>
              <a:rPr lang="es-MX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páginas.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tendrá en consideración los estudiantes que no hayan podido culminar la validación por causas justificadas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opinión de los tutores con relación a los avances obtenidos por los estudiantes desde el trabajo de curso en el año anterior al trabajo de diploma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 Estatal (Trabajo </a:t>
            </a:r>
            <a:r>
              <a:rPr lang="es-MX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Referativo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lvl="0"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omando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como punto de partida su trabajo de curso del año anterior,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estudiantes realizarán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fundamentación teórica de los elementos relacionados con su propuesta y presentarán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clase de idioma inglés. No se modelará la clase en idioma francés.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Precisiones para </a:t>
            </a: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la culminación </a:t>
            </a:r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estudios  para todos los tipos de curso</a:t>
            </a:r>
          </a:p>
        </p:txBody>
      </p:sp>
    </p:spTree>
    <p:extLst>
      <p:ext uri="{BB962C8B-B14F-4D97-AF65-F5344CB8AC3E}">
        <p14:creationId xmlns:p14="http://schemas.microsoft.com/office/powerpoint/2010/main" val="6604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75933" y="1520155"/>
            <a:ext cx="1169646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las Modalidades 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culminación de estudios </a:t>
            </a:r>
            <a:endParaRPr lang="es-MX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Carrera: Licenciatura en Lengua Inglesa con segunda Lengua Extranjera</a:t>
            </a: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 Estatal (Trabajo </a:t>
            </a:r>
            <a:r>
              <a:rPr lang="es-MX" sz="2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Referativo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realizará la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traducción de un texto escrito y la disertación didáctica sobre la base de una clase donde se da tratamiento a una habilidad lingüística determinada y se fundamenta el uso de los principios didácticos y tipos de ejercicios propuestos. Se desestima la realización de los ejercicios de Interpretación y Traducción oral a simple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vista.</a:t>
            </a:r>
            <a:endParaRPr lang="es-MX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0" y="0"/>
            <a:ext cx="12192000" cy="1052513"/>
            <a:chOff x="0" y="0"/>
            <a:chExt cx="9144000" cy="1052513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902" y="0"/>
              <a:ext cx="643009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:\Diseño\power point\Sin título-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960"/>
              <a:ext cx="2672057" cy="863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CaixaDeTexto 14"/>
          <p:cNvSpPr txBox="1"/>
          <p:nvPr/>
        </p:nvSpPr>
        <p:spPr>
          <a:xfrm>
            <a:off x="3618536" y="260928"/>
            <a:ext cx="8573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Precisiones para </a:t>
            </a:r>
            <a:r>
              <a:rPr lang="es-E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la culminación </a:t>
            </a:r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estudios  para todos los tipos de curso</a:t>
            </a:r>
          </a:p>
        </p:txBody>
      </p:sp>
    </p:spTree>
    <p:extLst>
      <p:ext uri="{BB962C8B-B14F-4D97-AF65-F5344CB8AC3E}">
        <p14:creationId xmlns:p14="http://schemas.microsoft.com/office/powerpoint/2010/main" val="5724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1849</Words>
  <Application>Microsoft Office PowerPoint</Application>
  <PresentationFormat>Panorámica</PresentationFormat>
  <Paragraphs>348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Symbol</vt:lpstr>
      <vt:lpstr>Times New Roman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Matrícula de 1ro a 4to años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Yamilia</dc:creator>
  <cp:lastModifiedBy>Istall</cp:lastModifiedBy>
  <cp:revision>114</cp:revision>
  <dcterms:created xsi:type="dcterms:W3CDTF">2020-05-11T21:55:03Z</dcterms:created>
  <dcterms:modified xsi:type="dcterms:W3CDTF">2020-05-15T12:54:25Z</dcterms:modified>
</cp:coreProperties>
</file>