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59" r:id="rId3"/>
    <p:sldId id="262" r:id="rId4"/>
    <p:sldId id="263" r:id="rId5"/>
    <p:sldId id="264" r:id="rId6"/>
    <p:sldId id="271" r:id="rId7"/>
    <p:sldId id="267" r:id="rId8"/>
    <p:sldId id="268" r:id="rId9"/>
    <p:sldId id="270" r:id="rId10"/>
    <p:sldId id="266" r:id="rId11"/>
    <p:sldId id="269" r:id="rId12"/>
    <p:sldId id="272" r:id="rId13"/>
    <p:sldId id="274" r:id="rId14"/>
    <p:sldId id="275" r:id="rId15"/>
    <p:sldId id="273" r:id="rId16"/>
    <p:sldId id="276" r:id="rId17"/>
    <p:sldId id="277" r:id="rId18"/>
    <p:sldId id="280" r:id="rId19"/>
    <p:sldId id="282" r:id="rId20"/>
    <p:sldId id="283" r:id="rId21"/>
    <p:sldId id="284" r:id="rId22"/>
    <p:sldId id="278" r:id="rId23"/>
    <p:sldId id="286" r:id="rId24"/>
    <p:sldId id="285" r:id="rId25"/>
    <p:sldId id="281" r:id="rId26"/>
    <p:sldId id="287" r:id="rId27"/>
    <p:sldId id="261"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D2DEEF"/>
    <a:srgbClr val="5B9BD5"/>
    <a:srgbClr val="FFFFCC"/>
    <a:srgbClr val="00599D"/>
    <a:srgbClr val="EE19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1290" y="54"/>
      </p:cViewPr>
      <p:guideLst/>
    </p:cSldViewPr>
  </p:slideViewPr>
  <p:notesTextViewPr>
    <p:cViewPr>
      <p:scale>
        <a:sx n="1" d="1"/>
        <a:sy n="1" d="1"/>
      </p:scale>
      <p:origin x="0" y="0"/>
    </p:cViewPr>
  </p:notesTextViewPr>
  <p:sorterViewPr>
    <p:cViewPr>
      <p:scale>
        <a:sx n="100" d="100"/>
        <a:sy n="100" d="100"/>
      </p:scale>
      <p:origin x="0" y="-65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4B1B51-620A-4836-9AF3-5EE11A30EC29}" type="doc">
      <dgm:prSet loTypeId="urn:microsoft.com/office/officeart/2005/8/layout/bList2" loCatId="picture" qsTypeId="urn:microsoft.com/office/officeart/2005/8/quickstyle/3d4" qsCatId="3D" csTypeId="urn:microsoft.com/office/officeart/2005/8/colors/accent2_2" csCatId="accent2" phldr="1"/>
      <dgm:spPr/>
      <dgm:t>
        <a:bodyPr/>
        <a:lstStyle/>
        <a:p>
          <a:endParaRPr lang="es-ES"/>
        </a:p>
      </dgm:t>
    </dgm:pt>
    <dgm:pt modelId="{074487FA-FD47-4D07-AECB-3EC8B2F2E08D}">
      <dgm:prSet phldrT="[Texto]"/>
      <dgm:spPr>
        <a:solidFill>
          <a:srgbClr val="0070C0"/>
        </a:solidFill>
      </dgm:spPr>
      <dgm:t>
        <a:bodyPr/>
        <a:lstStyle/>
        <a:p>
          <a:r>
            <a:rPr lang="es-ES" noProof="0" dirty="0" smtClean="0"/>
            <a:t>4 Carreras universitarias</a:t>
          </a:r>
          <a:endParaRPr lang="es-ES" noProof="0" dirty="0"/>
        </a:p>
      </dgm:t>
    </dgm:pt>
    <dgm:pt modelId="{0229DB43-2724-4A5B-AD8B-4C08390E937B}" type="parTrans" cxnId="{9A94D55F-8378-49D9-9B10-711D9D853632}">
      <dgm:prSet/>
      <dgm:spPr/>
      <dgm:t>
        <a:bodyPr/>
        <a:lstStyle/>
        <a:p>
          <a:endParaRPr lang="es-ES" noProof="0" dirty="0"/>
        </a:p>
      </dgm:t>
    </dgm:pt>
    <dgm:pt modelId="{B2E037DA-17FE-45D2-8F62-3B804B4491AF}" type="sibTrans" cxnId="{9A94D55F-8378-49D9-9B10-711D9D853632}">
      <dgm:prSet/>
      <dgm:spPr/>
      <dgm:t>
        <a:bodyPr/>
        <a:lstStyle/>
        <a:p>
          <a:endParaRPr lang="es-ES" noProof="0" dirty="0"/>
        </a:p>
      </dgm:t>
    </dgm:pt>
    <dgm:pt modelId="{9851C3FF-6148-4268-A33D-1E8C205AB2E5}">
      <dgm:prSet phldrT="[Texto]"/>
      <dgm:spPr>
        <a:solidFill>
          <a:srgbClr val="0070C0"/>
        </a:solidFill>
      </dgm:spPr>
      <dgm:t>
        <a:bodyPr/>
        <a:lstStyle/>
        <a:p>
          <a:r>
            <a:rPr lang="es-ES" noProof="0" dirty="0" smtClean="0"/>
            <a:t>1 Carrera de Ciclo Corto</a:t>
          </a:r>
          <a:endParaRPr lang="es-ES" noProof="0" dirty="0"/>
        </a:p>
      </dgm:t>
    </dgm:pt>
    <dgm:pt modelId="{BF42552C-257B-4021-BCFF-8CC8C207F42E}" type="parTrans" cxnId="{50A5A508-AF02-438D-B72B-4FFE289169B3}">
      <dgm:prSet/>
      <dgm:spPr/>
      <dgm:t>
        <a:bodyPr/>
        <a:lstStyle/>
        <a:p>
          <a:endParaRPr lang="es-ES" noProof="0" dirty="0"/>
        </a:p>
      </dgm:t>
    </dgm:pt>
    <dgm:pt modelId="{9C754C7E-C54A-49F5-B3C2-820D5B5432BB}" type="sibTrans" cxnId="{50A5A508-AF02-438D-B72B-4FFE289169B3}">
      <dgm:prSet/>
      <dgm:spPr/>
      <dgm:t>
        <a:bodyPr/>
        <a:lstStyle/>
        <a:p>
          <a:endParaRPr lang="es-ES" noProof="0" dirty="0"/>
        </a:p>
      </dgm:t>
    </dgm:pt>
    <dgm:pt modelId="{1847B70F-DBFE-47DA-9DE4-79D8E48E2998}">
      <dgm:prSet phldrT="[Texto]"/>
      <dgm:spPr>
        <a:solidFill>
          <a:srgbClr val="0070C0"/>
        </a:solidFill>
      </dgm:spPr>
      <dgm:t>
        <a:bodyPr/>
        <a:lstStyle/>
        <a:p>
          <a:r>
            <a:rPr lang="es-ES" noProof="0" dirty="0" smtClean="0"/>
            <a:t>3 programas de Posgrado</a:t>
          </a:r>
          <a:endParaRPr lang="es-ES" noProof="0" dirty="0"/>
        </a:p>
      </dgm:t>
    </dgm:pt>
    <dgm:pt modelId="{FB762582-406D-4F0B-AB96-8CDC89F74378}" type="parTrans" cxnId="{E98F8F68-789E-439C-AC6B-554949D4146B}">
      <dgm:prSet/>
      <dgm:spPr/>
      <dgm:t>
        <a:bodyPr/>
        <a:lstStyle/>
        <a:p>
          <a:endParaRPr lang="es-ES" noProof="0" dirty="0"/>
        </a:p>
      </dgm:t>
    </dgm:pt>
    <dgm:pt modelId="{FDB85CBD-BC41-40B0-9C50-100AD50DFE49}" type="sibTrans" cxnId="{E98F8F68-789E-439C-AC6B-554949D4146B}">
      <dgm:prSet/>
      <dgm:spPr/>
      <dgm:t>
        <a:bodyPr/>
        <a:lstStyle/>
        <a:p>
          <a:endParaRPr lang="es-ES" noProof="0" dirty="0"/>
        </a:p>
      </dgm:t>
    </dgm:pt>
    <dgm:pt modelId="{D947FAC1-2EA7-4FF2-81A5-283661ED9EE8}">
      <dgm:prSet phldrT="[Texto]"/>
      <dgm:spPr>
        <a:solidFill>
          <a:srgbClr val="0070C0"/>
        </a:solidFill>
      </dgm:spPr>
      <dgm:t>
        <a:bodyPr/>
        <a:lstStyle/>
        <a:p>
          <a:r>
            <a:rPr lang="es-ES" noProof="0" dirty="0" smtClean="0"/>
            <a:t>1127 estudiantes</a:t>
          </a:r>
          <a:endParaRPr lang="es-ES" noProof="0" dirty="0"/>
        </a:p>
      </dgm:t>
    </dgm:pt>
    <dgm:pt modelId="{D048EE0A-6F81-473B-86E5-EDC4915B031D}" type="parTrans" cxnId="{F9FB0A32-CA1B-4554-B49A-E452B8B4D068}">
      <dgm:prSet/>
      <dgm:spPr/>
      <dgm:t>
        <a:bodyPr/>
        <a:lstStyle/>
        <a:p>
          <a:endParaRPr lang="es-ES" noProof="0" dirty="0"/>
        </a:p>
      </dgm:t>
    </dgm:pt>
    <dgm:pt modelId="{6B9BA401-B486-4DE2-8D06-60542C628DB5}" type="sibTrans" cxnId="{F9FB0A32-CA1B-4554-B49A-E452B8B4D068}">
      <dgm:prSet/>
      <dgm:spPr/>
      <dgm:t>
        <a:bodyPr/>
        <a:lstStyle/>
        <a:p>
          <a:endParaRPr lang="es-ES" noProof="0" dirty="0"/>
        </a:p>
      </dgm:t>
    </dgm:pt>
    <dgm:pt modelId="{5FFD8DA7-FCED-43E5-9CB1-6920A121C89A}">
      <dgm:prSet custT="1"/>
      <dgm:spPr>
        <a:ln>
          <a:solidFill>
            <a:srgbClr val="0070C0"/>
          </a:solidFill>
        </a:ln>
      </dgm:spPr>
      <dgm:t>
        <a:bodyPr/>
        <a:lstStyle/>
        <a:p>
          <a:r>
            <a:rPr lang="es-ES" sz="1000" noProof="0" dirty="0" smtClean="0">
              <a:solidFill>
                <a:schemeClr val="tx1"/>
              </a:solidFill>
              <a:ea typeface="MS Mincho"/>
              <a:cs typeface="Times New Roman" panose="02020603050405020304" pitchFamily="18" charset="0"/>
            </a:rPr>
            <a:t>Ing.  Telecomunicaciones y Electrónica</a:t>
          </a:r>
          <a:endParaRPr lang="es-ES" sz="1000" noProof="0" dirty="0"/>
        </a:p>
      </dgm:t>
    </dgm:pt>
    <dgm:pt modelId="{D0E85942-D9C9-4FEC-9F52-1BF0A0F41BA3}" type="parTrans" cxnId="{AF0FC689-EAEB-407A-A9DE-CE12C5D00FD7}">
      <dgm:prSet/>
      <dgm:spPr/>
      <dgm:t>
        <a:bodyPr/>
        <a:lstStyle/>
        <a:p>
          <a:endParaRPr lang="es-ES" noProof="0" dirty="0"/>
        </a:p>
      </dgm:t>
    </dgm:pt>
    <dgm:pt modelId="{83F9CA3A-795A-44DC-87DF-5F41C9F0F824}" type="sibTrans" cxnId="{AF0FC689-EAEB-407A-A9DE-CE12C5D00FD7}">
      <dgm:prSet/>
      <dgm:spPr/>
      <dgm:t>
        <a:bodyPr/>
        <a:lstStyle/>
        <a:p>
          <a:endParaRPr lang="es-ES" noProof="0" dirty="0"/>
        </a:p>
      </dgm:t>
    </dgm:pt>
    <dgm:pt modelId="{A3BB0FC3-7E3C-4418-A3EC-378D0D40A716}">
      <dgm:prSet custT="1"/>
      <dgm:spPr>
        <a:ln>
          <a:solidFill>
            <a:srgbClr val="0070C0"/>
          </a:solidFill>
        </a:ln>
      </dgm:spPr>
      <dgm:t>
        <a:bodyPr/>
        <a:lstStyle/>
        <a:p>
          <a:r>
            <a:rPr lang="es-ES" sz="900" noProof="0" dirty="0" smtClean="0"/>
            <a:t>Doctorado en Ingeniería Biomédica</a:t>
          </a:r>
          <a:endParaRPr lang="es-ES" sz="900" noProof="0" dirty="0"/>
        </a:p>
      </dgm:t>
    </dgm:pt>
    <dgm:pt modelId="{F0324C8F-4D44-477A-99DD-8002351FDB65}" type="parTrans" cxnId="{CC8BEAE6-9DD1-4908-9A4F-C459DD594C49}">
      <dgm:prSet/>
      <dgm:spPr/>
      <dgm:t>
        <a:bodyPr/>
        <a:lstStyle/>
        <a:p>
          <a:endParaRPr lang="es-ES" noProof="0" dirty="0"/>
        </a:p>
      </dgm:t>
    </dgm:pt>
    <dgm:pt modelId="{BD9B3854-8DF1-4E5B-A503-ADD493BA9668}" type="sibTrans" cxnId="{CC8BEAE6-9DD1-4908-9A4F-C459DD594C49}">
      <dgm:prSet/>
      <dgm:spPr/>
      <dgm:t>
        <a:bodyPr/>
        <a:lstStyle/>
        <a:p>
          <a:endParaRPr lang="es-ES" noProof="0" dirty="0"/>
        </a:p>
      </dgm:t>
    </dgm:pt>
    <dgm:pt modelId="{40F11650-51BE-44D3-99DC-E4DA223B7134}">
      <dgm:prSet custT="1"/>
      <dgm:spPr>
        <a:ln>
          <a:solidFill>
            <a:srgbClr val="0070C0"/>
          </a:solidFill>
        </a:ln>
      </dgm:spPr>
      <dgm:t>
        <a:bodyPr/>
        <a:lstStyle/>
        <a:p>
          <a:r>
            <a:rPr lang="es-ES" sz="1000" noProof="0" dirty="0" smtClean="0"/>
            <a:t>Administración de redes y Seguridad Informática</a:t>
          </a:r>
          <a:endParaRPr lang="es-ES" sz="1000" noProof="0" dirty="0"/>
        </a:p>
      </dgm:t>
    </dgm:pt>
    <dgm:pt modelId="{EAF09980-A640-4CF6-8D5E-B2157CD90493}" type="parTrans" cxnId="{4C7EB136-008B-4D71-8DE3-7220A19DF0BF}">
      <dgm:prSet/>
      <dgm:spPr/>
      <dgm:t>
        <a:bodyPr/>
        <a:lstStyle/>
        <a:p>
          <a:endParaRPr lang="es-ES" noProof="0" dirty="0"/>
        </a:p>
      </dgm:t>
    </dgm:pt>
    <dgm:pt modelId="{B635BDEE-FFC1-4BA4-9F31-80E23866BAA7}" type="sibTrans" cxnId="{4C7EB136-008B-4D71-8DE3-7220A19DF0BF}">
      <dgm:prSet/>
      <dgm:spPr/>
      <dgm:t>
        <a:bodyPr/>
        <a:lstStyle/>
        <a:p>
          <a:endParaRPr lang="es-ES" noProof="0" dirty="0"/>
        </a:p>
      </dgm:t>
    </dgm:pt>
    <dgm:pt modelId="{BD811032-CE64-4F69-94D5-29CA7C1A22A4}">
      <dgm:prSet/>
      <dgm:spPr>
        <a:ln>
          <a:solidFill>
            <a:srgbClr val="0070C0"/>
          </a:solidFill>
        </a:ln>
      </dgm:spPr>
      <dgm:t>
        <a:bodyPr/>
        <a:lstStyle/>
        <a:p>
          <a:r>
            <a:rPr lang="es-ES" noProof="0" dirty="0" smtClean="0"/>
            <a:t>622 CD,</a:t>
          </a:r>
          <a:endParaRPr lang="es-ES" noProof="0" dirty="0"/>
        </a:p>
      </dgm:t>
    </dgm:pt>
    <dgm:pt modelId="{3A2F4D8E-0F9A-4E87-8D5B-1C7CAAAF7E55}" type="parTrans" cxnId="{1EE1678C-87BA-43E2-9F70-DBE0EA4F57AF}">
      <dgm:prSet/>
      <dgm:spPr/>
      <dgm:t>
        <a:bodyPr/>
        <a:lstStyle/>
        <a:p>
          <a:endParaRPr lang="es-ES" noProof="0" dirty="0"/>
        </a:p>
      </dgm:t>
    </dgm:pt>
    <dgm:pt modelId="{D4DF4922-5AA9-4AA9-92C9-3FBB234CEBA9}" type="sibTrans" cxnId="{1EE1678C-87BA-43E2-9F70-DBE0EA4F57AF}">
      <dgm:prSet/>
      <dgm:spPr/>
      <dgm:t>
        <a:bodyPr/>
        <a:lstStyle/>
        <a:p>
          <a:endParaRPr lang="es-ES" noProof="0" dirty="0"/>
        </a:p>
      </dgm:t>
    </dgm:pt>
    <dgm:pt modelId="{FC153B76-4813-46BF-AA1F-B6C965D45C27}">
      <dgm:prSet custT="1"/>
      <dgm:spPr>
        <a:ln>
          <a:solidFill>
            <a:srgbClr val="0070C0"/>
          </a:solidFill>
        </a:ln>
      </dgm:spPr>
      <dgm:t>
        <a:bodyPr/>
        <a:lstStyle/>
        <a:p>
          <a:r>
            <a:rPr lang="es-ES" sz="1000" noProof="0" dirty="0" smtClean="0">
              <a:solidFill>
                <a:schemeClr val="tx1"/>
              </a:solidFill>
              <a:ea typeface="MS Mincho"/>
              <a:cs typeface="Times New Roman" panose="02020603050405020304" pitchFamily="18" charset="0"/>
            </a:rPr>
            <a:t>Ingeniería Biomédica</a:t>
          </a:r>
          <a:endParaRPr lang="es-ES" sz="1000" noProof="0" dirty="0"/>
        </a:p>
      </dgm:t>
    </dgm:pt>
    <dgm:pt modelId="{777521AD-7F16-47A0-8DCA-1A389CD1EEC5}" type="parTrans" cxnId="{A87C89CD-30E0-441C-BC29-E9E3960CDF76}">
      <dgm:prSet/>
      <dgm:spPr/>
      <dgm:t>
        <a:bodyPr/>
        <a:lstStyle/>
        <a:p>
          <a:endParaRPr lang="es-ES" noProof="0" dirty="0"/>
        </a:p>
      </dgm:t>
    </dgm:pt>
    <dgm:pt modelId="{E975C6AA-FD42-4501-8222-598269108B3D}" type="sibTrans" cxnId="{A87C89CD-30E0-441C-BC29-E9E3960CDF76}">
      <dgm:prSet/>
      <dgm:spPr/>
      <dgm:t>
        <a:bodyPr/>
        <a:lstStyle/>
        <a:p>
          <a:endParaRPr lang="es-ES" noProof="0" dirty="0"/>
        </a:p>
      </dgm:t>
    </dgm:pt>
    <dgm:pt modelId="{B0A734CC-2776-4E40-A0B7-C4A33C148999}">
      <dgm:prSet custT="1"/>
      <dgm:spPr>
        <a:ln>
          <a:solidFill>
            <a:srgbClr val="0070C0"/>
          </a:solidFill>
        </a:ln>
      </dgm:spPr>
      <dgm:t>
        <a:bodyPr/>
        <a:lstStyle/>
        <a:p>
          <a:r>
            <a:rPr lang="es-ES" sz="1000" noProof="0" dirty="0" smtClean="0"/>
            <a:t>Licenciatura en Educación Informática</a:t>
          </a:r>
          <a:endParaRPr lang="es-ES" sz="1000" noProof="0" dirty="0"/>
        </a:p>
      </dgm:t>
    </dgm:pt>
    <dgm:pt modelId="{EC4BC93D-DC8C-4F06-8B1F-AE58B06B95C1}" type="parTrans" cxnId="{74F66ABB-881F-4959-BE46-202876A67FD3}">
      <dgm:prSet/>
      <dgm:spPr/>
      <dgm:t>
        <a:bodyPr/>
        <a:lstStyle/>
        <a:p>
          <a:endParaRPr lang="es-ES" noProof="0" dirty="0"/>
        </a:p>
      </dgm:t>
    </dgm:pt>
    <dgm:pt modelId="{11C9C452-DBA2-4C74-8AE8-149F40780ECC}" type="sibTrans" cxnId="{74F66ABB-881F-4959-BE46-202876A67FD3}">
      <dgm:prSet/>
      <dgm:spPr/>
      <dgm:t>
        <a:bodyPr/>
        <a:lstStyle/>
        <a:p>
          <a:endParaRPr lang="es-ES" noProof="0" dirty="0"/>
        </a:p>
      </dgm:t>
    </dgm:pt>
    <dgm:pt modelId="{701C2A00-02CB-4824-9275-5CEAF4D2ADB3}">
      <dgm:prSet custT="1"/>
      <dgm:spPr>
        <a:ln>
          <a:solidFill>
            <a:srgbClr val="0070C0"/>
          </a:solidFill>
        </a:ln>
      </dgm:spPr>
      <dgm:t>
        <a:bodyPr/>
        <a:lstStyle/>
        <a:p>
          <a:r>
            <a:rPr lang="es-ES" sz="900" noProof="0" dirty="0" smtClean="0"/>
            <a:t>Maestría en Ingeniería Biomédica</a:t>
          </a:r>
          <a:endParaRPr lang="es-ES" sz="900" noProof="0" dirty="0"/>
        </a:p>
      </dgm:t>
    </dgm:pt>
    <dgm:pt modelId="{148FBA24-8C4F-422D-8CF1-4DD14BEB2A44}" type="parTrans" cxnId="{6E69E118-F6C8-491F-975B-DADD8676A687}">
      <dgm:prSet/>
      <dgm:spPr/>
      <dgm:t>
        <a:bodyPr/>
        <a:lstStyle/>
        <a:p>
          <a:endParaRPr lang="es-ES" noProof="0" dirty="0"/>
        </a:p>
      </dgm:t>
    </dgm:pt>
    <dgm:pt modelId="{EEC7C149-FE2D-4170-BC11-6B13AF9A56C3}" type="sibTrans" cxnId="{6E69E118-F6C8-491F-975B-DADD8676A687}">
      <dgm:prSet/>
      <dgm:spPr/>
      <dgm:t>
        <a:bodyPr/>
        <a:lstStyle/>
        <a:p>
          <a:endParaRPr lang="es-ES" noProof="0" dirty="0"/>
        </a:p>
      </dgm:t>
    </dgm:pt>
    <dgm:pt modelId="{2657684D-EC79-432D-BEEE-0E5CA81D02D5}">
      <dgm:prSet custT="1"/>
      <dgm:spPr>
        <a:ln>
          <a:solidFill>
            <a:srgbClr val="0070C0"/>
          </a:solidFill>
        </a:ln>
      </dgm:spPr>
      <dgm:t>
        <a:bodyPr/>
        <a:lstStyle/>
        <a:p>
          <a:r>
            <a:rPr lang="es-ES" sz="900" noProof="0" dirty="0" smtClean="0"/>
            <a:t>Maestría en Sistemas de Telecomunicaciones</a:t>
          </a:r>
          <a:endParaRPr lang="es-ES" sz="900" noProof="0" dirty="0"/>
        </a:p>
      </dgm:t>
    </dgm:pt>
    <dgm:pt modelId="{F6D61496-B34A-43A0-ACB1-318517CFF8CC}" type="parTrans" cxnId="{FAE765D6-ABAA-4F1A-93EC-C4B4B32A7DAF}">
      <dgm:prSet/>
      <dgm:spPr/>
      <dgm:t>
        <a:bodyPr/>
        <a:lstStyle/>
        <a:p>
          <a:endParaRPr lang="es-ES" noProof="0" dirty="0"/>
        </a:p>
      </dgm:t>
    </dgm:pt>
    <dgm:pt modelId="{1F757801-9484-495F-AF50-77AA69B70FC1}" type="sibTrans" cxnId="{FAE765D6-ABAA-4F1A-93EC-C4B4B32A7DAF}">
      <dgm:prSet/>
      <dgm:spPr/>
      <dgm:t>
        <a:bodyPr/>
        <a:lstStyle/>
        <a:p>
          <a:endParaRPr lang="es-ES" noProof="0" dirty="0"/>
        </a:p>
      </dgm:t>
    </dgm:pt>
    <dgm:pt modelId="{803D43DC-A637-4A82-A2EB-DA68F456F7A4}">
      <dgm:prSet custT="1"/>
      <dgm:spPr>
        <a:ln>
          <a:solidFill>
            <a:srgbClr val="0070C0"/>
          </a:solidFill>
        </a:ln>
      </dgm:spPr>
      <dgm:t>
        <a:bodyPr/>
        <a:lstStyle/>
        <a:p>
          <a:r>
            <a:rPr lang="es-ES" sz="900" noProof="0" dirty="0" smtClean="0"/>
            <a:t>Más de 10 cursos de posgrado por año</a:t>
          </a:r>
          <a:endParaRPr lang="es-ES" sz="900" noProof="0" dirty="0"/>
        </a:p>
      </dgm:t>
    </dgm:pt>
    <dgm:pt modelId="{5BB84FB7-DD94-478F-A7E7-60F282528BD7}" type="parTrans" cxnId="{54A87D5D-21B1-48CC-B496-8BFBFBADF510}">
      <dgm:prSet/>
      <dgm:spPr/>
      <dgm:t>
        <a:bodyPr/>
        <a:lstStyle/>
        <a:p>
          <a:endParaRPr lang="es-ES" noProof="0" dirty="0"/>
        </a:p>
      </dgm:t>
    </dgm:pt>
    <dgm:pt modelId="{FCF6DFF4-181E-409C-8075-99237B9C46DD}" type="sibTrans" cxnId="{54A87D5D-21B1-48CC-B496-8BFBFBADF510}">
      <dgm:prSet/>
      <dgm:spPr/>
      <dgm:t>
        <a:bodyPr/>
        <a:lstStyle/>
        <a:p>
          <a:endParaRPr lang="es-ES" noProof="0" dirty="0"/>
        </a:p>
      </dgm:t>
    </dgm:pt>
    <dgm:pt modelId="{7B24C533-2F04-42C8-94C7-B5838A083A8E}">
      <dgm:prSet/>
      <dgm:spPr>
        <a:ln>
          <a:solidFill>
            <a:srgbClr val="0070C0"/>
          </a:solidFill>
        </a:ln>
      </dgm:spPr>
      <dgm:t>
        <a:bodyPr/>
        <a:lstStyle/>
        <a:p>
          <a:r>
            <a:rPr lang="es-ES" noProof="0" dirty="0" smtClean="0"/>
            <a:t>490 CPE</a:t>
          </a:r>
          <a:endParaRPr lang="es-ES" noProof="0" dirty="0"/>
        </a:p>
      </dgm:t>
    </dgm:pt>
    <dgm:pt modelId="{2D302B77-E814-4579-8358-5CDC2AFFED78}" type="parTrans" cxnId="{9D9F1850-E7C6-410B-900C-815FD0E4A610}">
      <dgm:prSet/>
      <dgm:spPr/>
      <dgm:t>
        <a:bodyPr/>
        <a:lstStyle/>
        <a:p>
          <a:endParaRPr lang="es-ES" noProof="0" dirty="0"/>
        </a:p>
      </dgm:t>
    </dgm:pt>
    <dgm:pt modelId="{B8BAC44A-01E0-4D51-96DF-7DB13ED58AE4}" type="sibTrans" cxnId="{9D9F1850-E7C6-410B-900C-815FD0E4A610}">
      <dgm:prSet/>
      <dgm:spPr/>
      <dgm:t>
        <a:bodyPr/>
        <a:lstStyle/>
        <a:p>
          <a:endParaRPr lang="es-ES" noProof="0" dirty="0"/>
        </a:p>
      </dgm:t>
    </dgm:pt>
    <dgm:pt modelId="{D383B508-3E03-4399-8A2B-176A9AF57E77}">
      <dgm:prSet/>
      <dgm:spPr>
        <a:ln>
          <a:solidFill>
            <a:srgbClr val="0070C0"/>
          </a:solidFill>
        </a:ln>
      </dgm:spPr>
      <dgm:t>
        <a:bodyPr/>
        <a:lstStyle/>
        <a:p>
          <a:r>
            <a:rPr lang="es-ES" noProof="0" dirty="0" smtClean="0"/>
            <a:t>15 CC</a:t>
          </a:r>
          <a:endParaRPr lang="es-ES" noProof="0" dirty="0"/>
        </a:p>
      </dgm:t>
    </dgm:pt>
    <dgm:pt modelId="{4B03C5D3-8B4F-4806-87E3-06887C05667A}" type="parTrans" cxnId="{7333271B-F376-4882-898A-7EE9B58749EA}">
      <dgm:prSet/>
      <dgm:spPr/>
      <dgm:t>
        <a:bodyPr/>
        <a:lstStyle/>
        <a:p>
          <a:endParaRPr lang="es-ES" noProof="0" dirty="0"/>
        </a:p>
      </dgm:t>
    </dgm:pt>
    <dgm:pt modelId="{819863CA-2D63-4B26-B4AC-899A401B1D12}" type="sibTrans" cxnId="{7333271B-F376-4882-898A-7EE9B58749EA}">
      <dgm:prSet/>
      <dgm:spPr/>
      <dgm:t>
        <a:bodyPr/>
        <a:lstStyle/>
        <a:p>
          <a:endParaRPr lang="es-ES" noProof="0" dirty="0"/>
        </a:p>
      </dgm:t>
    </dgm:pt>
    <dgm:pt modelId="{FBF87EEA-9395-40AD-8949-460300A0652A}">
      <dgm:prSet/>
      <dgm:spPr>
        <a:solidFill>
          <a:srgbClr val="0070C0"/>
        </a:solidFill>
        <a:ln>
          <a:solidFill>
            <a:srgbClr val="0070C0"/>
          </a:solidFill>
        </a:ln>
      </dgm:spPr>
      <dgm:t>
        <a:bodyPr/>
        <a:lstStyle/>
        <a:p>
          <a:r>
            <a:rPr lang="es-ES" noProof="0" dirty="0" smtClean="0"/>
            <a:t>138 profesores</a:t>
          </a:r>
          <a:endParaRPr lang="es-ES" noProof="0" dirty="0"/>
        </a:p>
      </dgm:t>
    </dgm:pt>
    <dgm:pt modelId="{277614CC-7817-4EB7-963F-30662C4CE631}" type="parTrans" cxnId="{0BCCD74E-6ECB-4571-82FB-3A1F20513D99}">
      <dgm:prSet/>
      <dgm:spPr/>
      <dgm:t>
        <a:bodyPr/>
        <a:lstStyle/>
        <a:p>
          <a:endParaRPr lang="es-ES" noProof="0" dirty="0"/>
        </a:p>
      </dgm:t>
    </dgm:pt>
    <dgm:pt modelId="{79CBC62F-5162-45E3-B4ED-129BC03CFB75}" type="sibTrans" cxnId="{0BCCD74E-6ECB-4571-82FB-3A1F20513D99}">
      <dgm:prSet/>
      <dgm:spPr/>
      <dgm:t>
        <a:bodyPr/>
        <a:lstStyle/>
        <a:p>
          <a:endParaRPr lang="es-ES" noProof="0" dirty="0"/>
        </a:p>
      </dgm:t>
    </dgm:pt>
    <dgm:pt modelId="{C338152F-B67B-4B35-8099-5E54909C62FF}">
      <dgm:prSet/>
      <dgm:spPr>
        <a:ln>
          <a:solidFill>
            <a:srgbClr val="0070C0"/>
          </a:solidFill>
        </a:ln>
      </dgm:spPr>
      <dgm:t>
        <a:bodyPr/>
        <a:lstStyle/>
        <a:p>
          <a:r>
            <a:rPr lang="es-ES" noProof="0" dirty="0" smtClean="0"/>
            <a:t>21 </a:t>
          </a:r>
          <a:r>
            <a:rPr lang="es-ES" noProof="0" dirty="0" smtClean="0"/>
            <a:t>Dr. C</a:t>
          </a:r>
          <a:endParaRPr lang="es-ES" noProof="0" dirty="0"/>
        </a:p>
      </dgm:t>
    </dgm:pt>
    <dgm:pt modelId="{E6A0C1FE-2B1F-4CAC-B5EF-A4933B219DBC}" type="parTrans" cxnId="{79734200-B426-430E-A2DD-3E07D9DDB86F}">
      <dgm:prSet/>
      <dgm:spPr/>
      <dgm:t>
        <a:bodyPr/>
        <a:lstStyle/>
        <a:p>
          <a:endParaRPr lang="es-ES" noProof="0" dirty="0"/>
        </a:p>
      </dgm:t>
    </dgm:pt>
    <dgm:pt modelId="{048B7BBA-C87A-4C59-ACA4-D6DACECF2364}" type="sibTrans" cxnId="{79734200-B426-430E-A2DD-3E07D9DDB86F}">
      <dgm:prSet/>
      <dgm:spPr/>
      <dgm:t>
        <a:bodyPr/>
        <a:lstStyle/>
        <a:p>
          <a:endParaRPr lang="es-ES" noProof="0" dirty="0"/>
        </a:p>
      </dgm:t>
    </dgm:pt>
    <dgm:pt modelId="{10722328-70EC-48CE-9709-97E48557E4B5}">
      <dgm:prSet/>
      <dgm:spPr>
        <a:ln>
          <a:solidFill>
            <a:srgbClr val="0070C0"/>
          </a:solidFill>
        </a:ln>
      </dgm:spPr>
      <dgm:t>
        <a:bodyPr/>
        <a:lstStyle/>
        <a:p>
          <a:r>
            <a:rPr lang="es-ES" noProof="0" dirty="0" smtClean="0"/>
            <a:t>66 Master</a:t>
          </a:r>
          <a:endParaRPr lang="es-ES" noProof="0" dirty="0"/>
        </a:p>
      </dgm:t>
    </dgm:pt>
    <dgm:pt modelId="{F4CA4C8C-1DD4-4898-80F2-3620B50BF756}" type="parTrans" cxnId="{970EADCA-3DC5-437E-8C44-8C6F745D108E}">
      <dgm:prSet/>
      <dgm:spPr/>
      <dgm:t>
        <a:bodyPr/>
        <a:lstStyle/>
        <a:p>
          <a:endParaRPr lang="es-ES" noProof="0" dirty="0"/>
        </a:p>
      </dgm:t>
    </dgm:pt>
    <dgm:pt modelId="{AD2B02C5-043F-4967-AF53-03ED75ED0F35}" type="sibTrans" cxnId="{970EADCA-3DC5-437E-8C44-8C6F745D108E}">
      <dgm:prSet/>
      <dgm:spPr/>
      <dgm:t>
        <a:bodyPr/>
        <a:lstStyle/>
        <a:p>
          <a:endParaRPr lang="es-ES" noProof="0" dirty="0"/>
        </a:p>
      </dgm:t>
    </dgm:pt>
    <dgm:pt modelId="{FBD120B2-A8E8-493F-9960-7247363DEDED}">
      <dgm:prSet custT="1"/>
      <dgm:spPr>
        <a:ln>
          <a:solidFill>
            <a:srgbClr val="0070C0"/>
          </a:solidFill>
        </a:ln>
      </dgm:spPr>
      <dgm:t>
        <a:bodyPr/>
        <a:lstStyle/>
        <a:p>
          <a:r>
            <a:rPr lang="es-ES" sz="1000" noProof="0" dirty="0" smtClean="0"/>
            <a:t>Ingeniería informática</a:t>
          </a:r>
          <a:endParaRPr lang="es-ES" sz="1000" noProof="0" dirty="0"/>
        </a:p>
      </dgm:t>
    </dgm:pt>
    <dgm:pt modelId="{D94A896A-B76C-4E08-90E1-1C8F39635128}" type="parTrans" cxnId="{95C982B8-1A10-4B29-A61E-4585FFA8D93B}">
      <dgm:prSet/>
      <dgm:spPr/>
      <dgm:t>
        <a:bodyPr/>
        <a:lstStyle/>
        <a:p>
          <a:endParaRPr lang="es-ES" noProof="0" dirty="0"/>
        </a:p>
      </dgm:t>
    </dgm:pt>
    <dgm:pt modelId="{4C605030-1AF8-43C8-8C03-C13369C2F2CA}" type="sibTrans" cxnId="{95C982B8-1A10-4B29-A61E-4585FFA8D93B}">
      <dgm:prSet/>
      <dgm:spPr/>
      <dgm:t>
        <a:bodyPr/>
        <a:lstStyle/>
        <a:p>
          <a:endParaRPr lang="es-ES" noProof="0" dirty="0"/>
        </a:p>
      </dgm:t>
    </dgm:pt>
    <dgm:pt modelId="{1F7D2FAC-A859-471A-B5F5-DEC06D53735B}">
      <dgm:prSet/>
      <dgm:spPr>
        <a:ln>
          <a:solidFill>
            <a:srgbClr val="0070C0"/>
          </a:solidFill>
        </a:ln>
      </dgm:spPr>
      <dgm:t>
        <a:bodyPr/>
        <a:lstStyle/>
        <a:p>
          <a:r>
            <a:rPr lang="es-ES" noProof="0" dirty="0" smtClean="0"/>
            <a:t>107  Estudiantes en el último año</a:t>
          </a:r>
          <a:endParaRPr lang="es-ES" noProof="0" dirty="0"/>
        </a:p>
      </dgm:t>
    </dgm:pt>
    <dgm:pt modelId="{ABC7282B-E0C5-45BA-A88D-8F2CA5525542}" type="parTrans" cxnId="{12ABA8E3-3BA0-418D-8A56-0A443370757B}">
      <dgm:prSet/>
      <dgm:spPr/>
      <dgm:t>
        <a:bodyPr/>
        <a:lstStyle/>
        <a:p>
          <a:endParaRPr lang="es-ES"/>
        </a:p>
      </dgm:t>
    </dgm:pt>
    <dgm:pt modelId="{18271B62-C5BE-410B-8506-5E07902D5315}" type="sibTrans" cxnId="{12ABA8E3-3BA0-418D-8A56-0A443370757B}">
      <dgm:prSet/>
      <dgm:spPr/>
      <dgm:t>
        <a:bodyPr/>
        <a:lstStyle/>
        <a:p>
          <a:endParaRPr lang="es-ES"/>
        </a:p>
      </dgm:t>
    </dgm:pt>
    <dgm:pt modelId="{EAC4E961-47D8-4D9A-9FE8-DC0C1A35B7C6}" type="pres">
      <dgm:prSet presAssocID="{EE4B1B51-620A-4836-9AF3-5EE11A30EC29}" presName="diagram" presStyleCnt="0">
        <dgm:presLayoutVars>
          <dgm:dir/>
          <dgm:animLvl val="lvl"/>
          <dgm:resizeHandles val="exact"/>
        </dgm:presLayoutVars>
      </dgm:prSet>
      <dgm:spPr/>
      <dgm:t>
        <a:bodyPr/>
        <a:lstStyle/>
        <a:p>
          <a:endParaRPr lang="es-ES"/>
        </a:p>
      </dgm:t>
    </dgm:pt>
    <dgm:pt modelId="{6B669AB9-0B07-4BEC-B05A-55069053E16E}" type="pres">
      <dgm:prSet presAssocID="{074487FA-FD47-4D07-AECB-3EC8B2F2E08D}" presName="compNode" presStyleCnt="0"/>
      <dgm:spPr/>
    </dgm:pt>
    <dgm:pt modelId="{A1763061-F6E2-447C-9EFF-FAADF6682969}" type="pres">
      <dgm:prSet presAssocID="{074487FA-FD47-4D07-AECB-3EC8B2F2E08D}" presName="childRect" presStyleLbl="bgAcc1" presStyleIdx="0" presStyleCnt="5">
        <dgm:presLayoutVars>
          <dgm:bulletEnabled val="1"/>
        </dgm:presLayoutVars>
      </dgm:prSet>
      <dgm:spPr/>
      <dgm:t>
        <a:bodyPr/>
        <a:lstStyle/>
        <a:p>
          <a:endParaRPr lang="es-ES"/>
        </a:p>
      </dgm:t>
    </dgm:pt>
    <dgm:pt modelId="{F3623BCF-6526-4D96-9385-D5A79C1B381A}" type="pres">
      <dgm:prSet presAssocID="{074487FA-FD47-4D07-AECB-3EC8B2F2E08D}" presName="parentText" presStyleLbl="node1" presStyleIdx="0" presStyleCnt="0">
        <dgm:presLayoutVars>
          <dgm:chMax val="0"/>
          <dgm:bulletEnabled val="1"/>
        </dgm:presLayoutVars>
      </dgm:prSet>
      <dgm:spPr/>
      <dgm:t>
        <a:bodyPr/>
        <a:lstStyle/>
        <a:p>
          <a:endParaRPr lang="es-ES"/>
        </a:p>
      </dgm:t>
    </dgm:pt>
    <dgm:pt modelId="{445DC4E3-E133-4A37-8D26-058A251A426F}" type="pres">
      <dgm:prSet presAssocID="{074487FA-FD47-4D07-AECB-3EC8B2F2E08D}" presName="parentRect" presStyleLbl="alignNode1" presStyleIdx="0" presStyleCnt="5"/>
      <dgm:spPr/>
      <dgm:t>
        <a:bodyPr/>
        <a:lstStyle/>
        <a:p>
          <a:endParaRPr lang="es-ES"/>
        </a:p>
      </dgm:t>
    </dgm:pt>
    <dgm:pt modelId="{5226B82E-527C-48D0-B273-84CCB79F573D}" type="pres">
      <dgm:prSet presAssocID="{074487FA-FD47-4D07-AECB-3EC8B2F2E08D}" presName="adorn" presStyleLbl="fgAccFollowNod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t>
        <a:bodyPr/>
        <a:lstStyle/>
        <a:p>
          <a:endParaRPr lang="es-ES"/>
        </a:p>
      </dgm:t>
    </dgm:pt>
    <dgm:pt modelId="{F74D2700-4F5B-4941-95BB-B7D9D6E6BDF2}" type="pres">
      <dgm:prSet presAssocID="{B2E037DA-17FE-45D2-8F62-3B804B4491AF}" presName="sibTrans" presStyleLbl="sibTrans2D1" presStyleIdx="0" presStyleCnt="0"/>
      <dgm:spPr/>
      <dgm:t>
        <a:bodyPr/>
        <a:lstStyle/>
        <a:p>
          <a:endParaRPr lang="es-ES"/>
        </a:p>
      </dgm:t>
    </dgm:pt>
    <dgm:pt modelId="{F8DF4CA9-767F-4690-A1F8-D54230EDECD8}" type="pres">
      <dgm:prSet presAssocID="{9851C3FF-6148-4268-A33D-1E8C205AB2E5}" presName="compNode" presStyleCnt="0"/>
      <dgm:spPr/>
    </dgm:pt>
    <dgm:pt modelId="{15E58E3C-DB4A-4D00-9E84-4FF245FF35D4}" type="pres">
      <dgm:prSet presAssocID="{9851C3FF-6148-4268-A33D-1E8C205AB2E5}" presName="childRect" presStyleLbl="bgAcc1" presStyleIdx="1" presStyleCnt="5">
        <dgm:presLayoutVars>
          <dgm:bulletEnabled val="1"/>
        </dgm:presLayoutVars>
      </dgm:prSet>
      <dgm:spPr/>
      <dgm:t>
        <a:bodyPr/>
        <a:lstStyle/>
        <a:p>
          <a:endParaRPr lang="es-ES"/>
        </a:p>
      </dgm:t>
    </dgm:pt>
    <dgm:pt modelId="{59D45708-DE8D-46FF-98E8-5D0CC164228F}" type="pres">
      <dgm:prSet presAssocID="{9851C3FF-6148-4268-A33D-1E8C205AB2E5}" presName="parentText" presStyleLbl="node1" presStyleIdx="0" presStyleCnt="0">
        <dgm:presLayoutVars>
          <dgm:chMax val="0"/>
          <dgm:bulletEnabled val="1"/>
        </dgm:presLayoutVars>
      </dgm:prSet>
      <dgm:spPr/>
      <dgm:t>
        <a:bodyPr/>
        <a:lstStyle/>
        <a:p>
          <a:endParaRPr lang="es-ES"/>
        </a:p>
      </dgm:t>
    </dgm:pt>
    <dgm:pt modelId="{8D02F0FB-E96F-4F2A-BCE5-F7EE3DE8410C}" type="pres">
      <dgm:prSet presAssocID="{9851C3FF-6148-4268-A33D-1E8C205AB2E5}" presName="parentRect" presStyleLbl="alignNode1" presStyleIdx="1" presStyleCnt="5"/>
      <dgm:spPr/>
      <dgm:t>
        <a:bodyPr/>
        <a:lstStyle/>
        <a:p>
          <a:endParaRPr lang="es-ES"/>
        </a:p>
      </dgm:t>
    </dgm:pt>
    <dgm:pt modelId="{AD3BBDC1-205E-4BB5-812E-1CDDB29D0E8E}" type="pres">
      <dgm:prSet presAssocID="{9851C3FF-6148-4268-A33D-1E8C205AB2E5}" presName="adorn" presStyleLbl="fgAccFollowNod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t>
        <a:bodyPr/>
        <a:lstStyle/>
        <a:p>
          <a:endParaRPr lang="es-ES"/>
        </a:p>
      </dgm:t>
    </dgm:pt>
    <dgm:pt modelId="{8160FC3B-6084-4E2B-804F-7B6D161332F7}" type="pres">
      <dgm:prSet presAssocID="{9C754C7E-C54A-49F5-B3C2-820D5B5432BB}" presName="sibTrans" presStyleLbl="sibTrans2D1" presStyleIdx="0" presStyleCnt="0"/>
      <dgm:spPr/>
      <dgm:t>
        <a:bodyPr/>
        <a:lstStyle/>
        <a:p>
          <a:endParaRPr lang="es-ES"/>
        </a:p>
      </dgm:t>
    </dgm:pt>
    <dgm:pt modelId="{E9F702A7-9D6F-43F8-A8A0-6541135CF411}" type="pres">
      <dgm:prSet presAssocID="{1847B70F-DBFE-47DA-9DE4-79D8E48E2998}" presName="compNode" presStyleCnt="0"/>
      <dgm:spPr/>
    </dgm:pt>
    <dgm:pt modelId="{766D5D37-FE5F-4861-94AF-7066C2757553}" type="pres">
      <dgm:prSet presAssocID="{1847B70F-DBFE-47DA-9DE4-79D8E48E2998}" presName="childRect" presStyleLbl="bgAcc1" presStyleIdx="2" presStyleCnt="5" custScaleX="102233" custScaleY="108325">
        <dgm:presLayoutVars>
          <dgm:bulletEnabled val="1"/>
        </dgm:presLayoutVars>
      </dgm:prSet>
      <dgm:spPr/>
      <dgm:t>
        <a:bodyPr/>
        <a:lstStyle/>
        <a:p>
          <a:endParaRPr lang="es-ES"/>
        </a:p>
      </dgm:t>
    </dgm:pt>
    <dgm:pt modelId="{E348DE89-EA8E-43DC-B5C0-C4129AAECC16}" type="pres">
      <dgm:prSet presAssocID="{1847B70F-DBFE-47DA-9DE4-79D8E48E2998}" presName="parentText" presStyleLbl="node1" presStyleIdx="0" presStyleCnt="0">
        <dgm:presLayoutVars>
          <dgm:chMax val="0"/>
          <dgm:bulletEnabled val="1"/>
        </dgm:presLayoutVars>
      </dgm:prSet>
      <dgm:spPr/>
      <dgm:t>
        <a:bodyPr/>
        <a:lstStyle/>
        <a:p>
          <a:endParaRPr lang="es-ES"/>
        </a:p>
      </dgm:t>
    </dgm:pt>
    <dgm:pt modelId="{AC7B9135-C1BD-4BE1-A30D-3F81C510FB11}" type="pres">
      <dgm:prSet presAssocID="{1847B70F-DBFE-47DA-9DE4-79D8E48E2998}" presName="parentRect" presStyleLbl="alignNode1" presStyleIdx="2" presStyleCnt="5"/>
      <dgm:spPr/>
      <dgm:t>
        <a:bodyPr/>
        <a:lstStyle/>
        <a:p>
          <a:endParaRPr lang="es-ES"/>
        </a:p>
      </dgm:t>
    </dgm:pt>
    <dgm:pt modelId="{920334BA-C9A0-4F2F-8EF7-CDC5413693E7}" type="pres">
      <dgm:prSet presAssocID="{1847B70F-DBFE-47DA-9DE4-79D8E48E2998}" presName="adorn" presStyleLbl="fgAccFollowNod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dgm:spPr>
      <dgm:t>
        <a:bodyPr/>
        <a:lstStyle/>
        <a:p>
          <a:endParaRPr lang="es-ES"/>
        </a:p>
      </dgm:t>
    </dgm:pt>
    <dgm:pt modelId="{C36B58E5-336B-4955-8AB6-3D036DEE9E04}" type="pres">
      <dgm:prSet presAssocID="{FDB85CBD-BC41-40B0-9C50-100AD50DFE49}" presName="sibTrans" presStyleLbl="sibTrans2D1" presStyleIdx="0" presStyleCnt="0"/>
      <dgm:spPr/>
      <dgm:t>
        <a:bodyPr/>
        <a:lstStyle/>
        <a:p>
          <a:endParaRPr lang="es-ES"/>
        </a:p>
      </dgm:t>
    </dgm:pt>
    <dgm:pt modelId="{E690C84D-4BB0-4648-BE3E-BD371A07B10F}" type="pres">
      <dgm:prSet presAssocID="{D947FAC1-2EA7-4FF2-81A5-283661ED9EE8}" presName="compNode" presStyleCnt="0"/>
      <dgm:spPr/>
    </dgm:pt>
    <dgm:pt modelId="{21FEC063-2771-4082-8573-C88B1F1A7871}" type="pres">
      <dgm:prSet presAssocID="{D947FAC1-2EA7-4FF2-81A5-283661ED9EE8}" presName="childRect" presStyleLbl="bgAcc1" presStyleIdx="3" presStyleCnt="5">
        <dgm:presLayoutVars>
          <dgm:bulletEnabled val="1"/>
        </dgm:presLayoutVars>
      </dgm:prSet>
      <dgm:spPr/>
      <dgm:t>
        <a:bodyPr/>
        <a:lstStyle/>
        <a:p>
          <a:endParaRPr lang="es-ES"/>
        </a:p>
      </dgm:t>
    </dgm:pt>
    <dgm:pt modelId="{EF633BEB-0B35-4B3C-B011-3AAB8892D80D}" type="pres">
      <dgm:prSet presAssocID="{D947FAC1-2EA7-4FF2-81A5-283661ED9EE8}" presName="parentText" presStyleLbl="node1" presStyleIdx="0" presStyleCnt="0">
        <dgm:presLayoutVars>
          <dgm:chMax val="0"/>
          <dgm:bulletEnabled val="1"/>
        </dgm:presLayoutVars>
      </dgm:prSet>
      <dgm:spPr/>
      <dgm:t>
        <a:bodyPr/>
        <a:lstStyle/>
        <a:p>
          <a:endParaRPr lang="es-ES"/>
        </a:p>
      </dgm:t>
    </dgm:pt>
    <dgm:pt modelId="{E96DD9B6-09DC-4FBC-AB43-9D18F26B8DE5}" type="pres">
      <dgm:prSet presAssocID="{D947FAC1-2EA7-4FF2-81A5-283661ED9EE8}" presName="parentRect" presStyleLbl="alignNode1" presStyleIdx="3" presStyleCnt="5"/>
      <dgm:spPr/>
      <dgm:t>
        <a:bodyPr/>
        <a:lstStyle/>
        <a:p>
          <a:endParaRPr lang="es-ES"/>
        </a:p>
      </dgm:t>
    </dgm:pt>
    <dgm:pt modelId="{FD14F029-D7BE-436A-A859-A547791B38C7}" type="pres">
      <dgm:prSet presAssocID="{D947FAC1-2EA7-4FF2-81A5-283661ED9EE8}" presName="adorn" presStyleLbl="fgAccFollowNod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5000" r="-15000"/>
          </a:stretch>
        </a:blipFill>
      </dgm:spPr>
      <dgm:t>
        <a:bodyPr/>
        <a:lstStyle/>
        <a:p>
          <a:endParaRPr lang="es-ES"/>
        </a:p>
      </dgm:t>
    </dgm:pt>
    <dgm:pt modelId="{554932AA-1EEC-4740-A19B-E87C1F1E348C}" type="pres">
      <dgm:prSet presAssocID="{6B9BA401-B486-4DE2-8D06-60542C628DB5}" presName="sibTrans" presStyleLbl="sibTrans2D1" presStyleIdx="0" presStyleCnt="0"/>
      <dgm:spPr/>
      <dgm:t>
        <a:bodyPr/>
        <a:lstStyle/>
        <a:p>
          <a:endParaRPr lang="es-ES"/>
        </a:p>
      </dgm:t>
    </dgm:pt>
    <dgm:pt modelId="{2F22168E-83BE-4BE7-AF8A-4E3100E2420D}" type="pres">
      <dgm:prSet presAssocID="{FBF87EEA-9395-40AD-8949-460300A0652A}" presName="compNode" presStyleCnt="0"/>
      <dgm:spPr/>
    </dgm:pt>
    <dgm:pt modelId="{24BCCB34-3483-4ECA-BADE-F798588AC049}" type="pres">
      <dgm:prSet presAssocID="{FBF87EEA-9395-40AD-8949-460300A0652A}" presName="childRect" presStyleLbl="bgAcc1" presStyleIdx="4" presStyleCnt="5">
        <dgm:presLayoutVars>
          <dgm:bulletEnabled val="1"/>
        </dgm:presLayoutVars>
      </dgm:prSet>
      <dgm:spPr/>
      <dgm:t>
        <a:bodyPr/>
        <a:lstStyle/>
        <a:p>
          <a:endParaRPr lang="es-ES"/>
        </a:p>
      </dgm:t>
    </dgm:pt>
    <dgm:pt modelId="{B6F78A8F-7FE8-43A2-B101-013314DBD3E4}" type="pres">
      <dgm:prSet presAssocID="{FBF87EEA-9395-40AD-8949-460300A0652A}" presName="parentText" presStyleLbl="node1" presStyleIdx="0" presStyleCnt="0">
        <dgm:presLayoutVars>
          <dgm:chMax val="0"/>
          <dgm:bulletEnabled val="1"/>
        </dgm:presLayoutVars>
      </dgm:prSet>
      <dgm:spPr/>
      <dgm:t>
        <a:bodyPr/>
        <a:lstStyle/>
        <a:p>
          <a:endParaRPr lang="es-ES"/>
        </a:p>
      </dgm:t>
    </dgm:pt>
    <dgm:pt modelId="{A4266702-7307-4FD5-8F24-015DFF675752}" type="pres">
      <dgm:prSet presAssocID="{FBF87EEA-9395-40AD-8949-460300A0652A}" presName="parentRect" presStyleLbl="alignNode1" presStyleIdx="4" presStyleCnt="5"/>
      <dgm:spPr/>
      <dgm:t>
        <a:bodyPr/>
        <a:lstStyle/>
        <a:p>
          <a:endParaRPr lang="es-ES"/>
        </a:p>
      </dgm:t>
    </dgm:pt>
    <dgm:pt modelId="{5F717D3C-52A9-49C8-ADC8-FBC5738F1F33}" type="pres">
      <dgm:prSet presAssocID="{FBF87EEA-9395-40AD-8949-460300A0652A}" presName="adorn" presStyleLbl="fgAccFollowNod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3000" r="-23000"/>
          </a:stretch>
        </a:blipFill>
      </dgm:spPr>
      <dgm:t>
        <a:bodyPr/>
        <a:lstStyle/>
        <a:p>
          <a:endParaRPr lang="es-ES"/>
        </a:p>
      </dgm:t>
    </dgm:pt>
  </dgm:ptLst>
  <dgm:cxnLst>
    <dgm:cxn modelId="{9D9F1850-E7C6-410B-900C-815FD0E4A610}" srcId="{D947FAC1-2EA7-4FF2-81A5-283661ED9EE8}" destId="{7B24C533-2F04-42C8-94C7-B5838A083A8E}" srcOrd="1" destOrd="0" parTransId="{2D302B77-E814-4579-8358-5CDC2AFFED78}" sibTransId="{B8BAC44A-01E0-4D51-96DF-7DB13ED58AE4}"/>
    <dgm:cxn modelId="{6EBB048F-1A3D-47FB-8657-7DAA71708EBF}" type="presOf" srcId="{B2E037DA-17FE-45D2-8F62-3B804B4491AF}" destId="{F74D2700-4F5B-4941-95BB-B7D9D6E6BDF2}" srcOrd="0" destOrd="0" presId="urn:microsoft.com/office/officeart/2005/8/layout/bList2"/>
    <dgm:cxn modelId="{CAFF1CDA-59EA-4327-A3E2-CBBD6F9A9A51}" type="presOf" srcId="{2657684D-EC79-432D-BEEE-0E5CA81D02D5}" destId="{766D5D37-FE5F-4861-94AF-7066C2757553}" srcOrd="0" destOrd="2" presId="urn:microsoft.com/office/officeart/2005/8/layout/bList2"/>
    <dgm:cxn modelId="{2CC2E83F-8BF9-4550-879D-6DCA1AC5398C}" type="presOf" srcId="{074487FA-FD47-4D07-AECB-3EC8B2F2E08D}" destId="{F3623BCF-6526-4D96-9385-D5A79C1B381A}" srcOrd="0" destOrd="0" presId="urn:microsoft.com/office/officeart/2005/8/layout/bList2"/>
    <dgm:cxn modelId="{A87C89CD-30E0-441C-BC29-E9E3960CDF76}" srcId="{074487FA-FD47-4D07-AECB-3EC8B2F2E08D}" destId="{FC153B76-4813-46BF-AA1F-B6C965D45C27}" srcOrd="1" destOrd="0" parTransId="{777521AD-7F16-47A0-8DCA-1A389CD1EEC5}" sibTransId="{E975C6AA-FD42-4501-8222-598269108B3D}"/>
    <dgm:cxn modelId="{8CE3D4D3-C065-41D0-A72A-243153086554}" type="presOf" srcId="{B0A734CC-2776-4E40-A0B7-C4A33C148999}" destId="{A1763061-F6E2-447C-9EFF-FAADF6682969}" srcOrd="0" destOrd="3" presId="urn:microsoft.com/office/officeart/2005/8/layout/bList2"/>
    <dgm:cxn modelId="{54A87D5D-21B1-48CC-B496-8BFBFBADF510}" srcId="{1847B70F-DBFE-47DA-9DE4-79D8E48E2998}" destId="{803D43DC-A637-4A82-A2EB-DA68F456F7A4}" srcOrd="3" destOrd="0" parTransId="{5BB84FB7-DD94-478F-A7E7-60F282528BD7}" sibTransId="{FCF6DFF4-181E-409C-8075-99237B9C46DD}"/>
    <dgm:cxn modelId="{5BAF7E16-294B-47D2-A895-F6F0C229A7E2}" type="presOf" srcId="{FBD120B2-A8E8-493F-9960-7247363DEDED}" destId="{A1763061-F6E2-447C-9EFF-FAADF6682969}" srcOrd="0" destOrd="2" presId="urn:microsoft.com/office/officeart/2005/8/layout/bList2"/>
    <dgm:cxn modelId="{F2BEE4C0-8422-41F2-90D7-4A02591EE96C}" type="presOf" srcId="{803D43DC-A637-4A82-A2EB-DA68F456F7A4}" destId="{766D5D37-FE5F-4861-94AF-7066C2757553}" srcOrd="0" destOrd="3" presId="urn:microsoft.com/office/officeart/2005/8/layout/bList2"/>
    <dgm:cxn modelId="{9C3B9196-D27F-4A9C-9673-F2222E3253DB}" type="presOf" srcId="{A3BB0FC3-7E3C-4418-A3EC-378D0D40A716}" destId="{766D5D37-FE5F-4861-94AF-7066C2757553}" srcOrd="0" destOrd="0" presId="urn:microsoft.com/office/officeart/2005/8/layout/bList2"/>
    <dgm:cxn modelId="{73C0CF21-7C67-4D82-A08B-FF8FEF54241C}" type="presOf" srcId="{074487FA-FD47-4D07-AECB-3EC8B2F2E08D}" destId="{445DC4E3-E133-4A37-8D26-058A251A426F}" srcOrd="1" destOrd="0" presId="urn:microsoft.com/office/officeart/2005/8/layout/bList2"/>
    <dgm:cxn modelId="{8DED6BDA-4781-46F5-88F7-E0983A7B3435}" type="presOf" srcId="{9C754C7E-C54A-49F5-B3C2-820D5B5432BB}" destId="{8160FC3B-6084-4E2B-804F-7B6D161332F7}" srcOrd="0" destOrd="0" presId="urn:microsoft.com/office/officeart/2005/8/layout/bList2"/>
    <dgm:cxn modelId="{C73AA101-BF85-4359-866E-1228BB479EFA}" type="presOf" srcId="{D947FAC1-2EA7-4FF2-81A5-283661ED9EE8}" destId="{E96DD9B6-09DC-4FBC-AB43-9D18F26B8DE5}" srcOrd="1" destOrd="0" presId="urn:microsoft.com/office/officeart/2005/8/layout/bList2"/>
    <dgm:cxn modelId="{08D89FA9-32F3-4787-9A93-64A03332944C}" type="presOf" srcId="{FC153B76-4813-46BF-AA1F-B6C965D45C27}" destId="{A1763061-F6E2-447C-9EFF-FAADF6682969}" srcOrd="0" destOrd="1" presId="urn:microsoft.com/office/officeart/2005/8/layout/bList2"/>
    <dgm:cxn modelId="{AF0FC689-EAEB-407A-A9DE-CE12C5D00FD7}" srcId="{074487FA-FD47-4D07-AECB-3EC8B2F2E08D}" destId="{5FFD8DA7-FCED-43E5-9CB1-6920A121C89A}" srcOrd="0" destOrd="0" parTransId="{D0E85942-D9C9-4FEC-9F52-1BF0A0F41BA3}" sibTransId="{83F9CA3A-795A-44DC-87DF-5F41C9F0F824}"/>
    <dgm:cxn modelId="{90F116FD-ACFE-4344-AA36-EC1FD145EE5C}" type="presOf" srcId="{1847B70F-DBFE-47DA-9DE4-79D8E48E2998}" destId="{AC7B9135-C1BD-4BE1-A30D-3F81C510FB11}" srcOrd="1" destOrd="0" presId="urn:microsoft.com/office/officeart/2005/8/layout/bList2"/>
    <dgm:cxn modelId="{703A97C5-4DF9-4952-9B42-DD43485C7398}" type="presOf" srcId="{D383B508-3E03-4399-8A2B-176A9AF57E77}" destId="{21FEC063-2771-4082-8573-C88B1F1A7871}" srcOrd="0" destOrd="2" presId="urn:microsoft.com/office/officeart/2005/8/layout/bList2"/>
    <dgm:cxn modelId="{3ABCEE52-9C8F-46C2-A86E-A5B9A5F19617}" type="presOf" srcId="{BD811032-CE64-4F69-94D5-29CA7C1A22A4}" destId="{21FEC063-2771-4082-8573-C88B1F1A7871}" srcOrd="0" destOrd="0" presId="urn:microsoft.com/office/officeart/2005/8/layout/bList2"/>
    <dgm:cxn modelId="{E98F8F68-789E-439C-AC6B-554949D4146B}" srcId="{EE4B1B51-620A-4836-9AF3-5EE11A30EC29}" destId="{1847B70F-DBFE-47DA-9DE4-79D8E48E2998}" srcOrd="2" destOrd="0" parTransId="{FB762582-406D-4F0B-AB96-8CDC89F74378}" sibTransId="{FDB85CBD-BC41-40B0-9C50-100AD50DFE49}"/>
    <dgm:cxn modelId="{1EE1678C-87BA-43E2-9F70-DBE0EA4F57AF}" srcId="{D947FAC1-2EA7-4FF2-81A5-283661ED9EE8}" destId="{BD811032-CE64-4F69-94D5-29CA7C1A22A4}" srcOrd="0" destOrd="0" parTransId="{3A2F4D8E-0F9A-4E87-8D5B-1C7CAAAF7E55}" sibTransId="{D4DF4922-5AA9-4AA9-92C9-3FBB234CEBA9}"/>
    <dgm:cxn modelId="{9CB8D304-3327-433F-A407-2131F74540BA}" type="presOf" srcId="{40F11650-51BE-44D3-99DC-E4DA223B7134}" destId="{15E58E3C-DB4A-4D00-9E84-4FF245FF35D4}" srcOrd="0" destOrd="0" presId="urn:microsoft.com/office/officeart/2005/8/layout/bList2"/>
    <dgm:cxn modelId="{CC8BEAE6-9DD1-4908-9A4F-C459DD594C49}" srcId="{1847B70F-DBFE-47DA-9DE4-79D8E48E2998}" destId="{A3BB0FC3-7E3C-4418-A3EC-378D0D40A716}" srcOrd="0" destOrd="0" parTransId="{F0324C8F-4D44-477A-99DD-8002351FDB65}" sibTransId="{BD9B3854-8DF1-4E5B-A503-ADD493BA9668}"/>
    <dgm:cxn modelId="{4C7EB136-008B-4D71-8DE3-7220A19DF0BF}" srcId="{9851C3FF-6148-4268-A33D-1E8C205AB2E5}" destId="{40F11650-51BE-44D3-99DC-E4DA223B7134}" srcOrd="0" destOrd="0" parTransId="{EAF09980-A640-4CF6-8D5E-B2157CD90493}" sibTransId="{B635BDEE-FFC1-4BA4-9F31-80E23866BAA7}"/>
    <dgm:cxn modelId="{9710E54C-AD52-4B0F-8432-64190EA3A9A1}" type="presOf" srcId="{9851C3FF-6148-4268-A33D-1E8C205AB2E5}" destId="{59D45708-DE8D-46FF-98E8-5D0CC164228F}" srcOrd="0" destOrd="0" presId="urn:microsoft.com/office/officeart/2005/8/layout/bList2"/>
    <dgm:cxn modelId="{E2A8B7DD-A320-4B2D-9E37-6EAD71E5D9FB}" type="presOf" srcId="{FBF87EEA-9395-40AD-8949-460300A0652A}" destId="{B6F78A8F-7FE8-43A2-B101-013314DBD3E4}" srcOrd="0" destOrd="0" presId="urn:microsoft.com/office/officeart/2005/8/layout/bList2"/>
    <dgm:cxn modelId="{E24D08DA-2ED2-4E9D-84F3-6D1F7DC34ABC}" type="presOf" srcId="{7B24C533-2F04-42C8-94C7-B5838A083A8E}" destId="{21FEC063-2771-4082-8573-C88B1F1A7871}" srcOrd="0" destOrd="1" presId="urn:microsoft.com/office/officeart/2005/8/layout/bList2"/>
    <dgm:cxn modelId="{79734200-B426-430E-A2DD-3E07D9DDB86F}" srcId="{FBF87EEA-9395-40AD-8949-460300A0652A}" destId="{C338152F-B67B-4B35-8099-5E54909C62FF}" srcOrd="0" destOrd="0" parTransId="{E6A0C1FE-2B1F-4CAC-B5EF-A4933B219DBC}" sibTransId="{048B7BBA-C87A-4C59-ACA4-D6DACECF2364}"/>
    <dgm:cxn modelId="{12ABA8E3-3BA0-418D-8A56-0A443370757B}" srcId="{D947FAC1-2EA7-4FF2-81A5-283661ED9EE8}" destId="{1F7D2FAC-A859-471A-B5F5-DEC06D53735B}" srcOrd="3" destOrd="0" parTransId="{ABC7282B-E0C5-45BA-A88D-8F2CA5525542}" sibTransId="{18271B62-C5BE-410B-8506-5E07902D5315}"/>
    <dgm:cxn modelId="{747563E7-D7D3-4422-A43E-BF13AC1340AF}" type="presOf" srcId="{C338152F-B67B-4B35-8099-5E54909C62FF}" destId="{24BCCB34-3483-4ECA-BADE-F798588AC049}" srcOrd="0" destOrd="0" presId="urn:microsoft.com/office/officeart/2005/8/layout/bList2"/>
    <dgm:cxn modelId="{74F66ABB-881F-4959-BE46-202876A67FD3}" srcId="{074487FA-FD47-4D07-AECB-3EC8B2F2E08D}" destId="{B0A734CC-2776-4E40-A0B7-C4A33C148999}" srcOrd="3" destOrd="0" parTransId="{EC4BC93D-DC8C-4F06-8B1F-AE58B06B95C1}" sibTransId="{11C9C452-DBA2-4C74-8AE8-149F40780ECC}"/>
    <dgm:cxn modelId="{4CD69DBA-5B5B-4656-925C-89191C71360C}" type="presOf" srcId="{701C2A00-02CB-4824-9275-5CEAF4D2ADB3}" destId="{766D5D37-FE5F-4861-94AF-7066C2757553}" srcOrd="0" destOrd="1" presId="urn:microsoft.com/office/officeart/2005/8/layout/bList2"/>
    <dgm:cxn modelId="{7333271B-F376-4882-898A-7EE9B58749EA}" srcId="{D947FAC1-2EA7-4FF2-81A5-283661ED9EE8}" destId="{D383B508-3E03-4399-8A2B-176A9AF57E77}" srcOrd="2" destOrd="0" parTransId="{4B03C5D3-8B4F-4806-87E3-06887C05667A}" sibTransId="{819863CA-2D63-4B26-B4AC-899A401B1D12}"/>
    <dgm:cxn modelId="{FE700CDB-71AA-4038-874A-0A7F1C1A8D5D}" type="presOf" srcId="{1847B70F-DBFE-47DA-9DE4-79D8E48E2998}" destId="{E348DE89-EA8E-43DC-B5C0-C4129AAECC16}" srcOrd="0" destOrd="0" presId="urn:microsoft.com/office/officeart/2005/8/layout/bList2"/>
    <dgm:cxn modelId="{8163B888-0500-48D7-A9DB-064F0369303C}" type="presOf" srcId="{FDB85CBD-BC41-40B0-9C50-100AD50DFE49}" destId="{C36B58E5-336B-4955-8AB6-3D036DEE9E04}" srcOrd="0" destOrd="0" presId="urn:microsoft.com/office/officeart/2005/8/layout/bList2"/>
    <dgm:cxn modelId="{F7481CE5-E0E7-4DFD-93D9-8447747716EA}" type="presOf" srcId="{5FFD8DA7-FCED-43E5-9CB1-6920A121C89A}" destId="{A1763061-F6E2-447C-9EFF-FAADF6682969}" srcOrd="0" destOrd="0" presId="urn:microsoft.com/office/officeart/2005/8/layout/bList2"/>
    <dgm:cxn modelId="{970EADCA-3DC5-437E-8C44-8C6F745D108E}" srcId="{FBF87EEA-9395-40AD-8949-460300A0652A}" destId="{10722328-70EC-48CE-9709-97E48557E4B5}" srcOrd="1" destOrd="0" parTransId="{F4CA4C8C-1DD4-4898-80F2-3620B50BF756}" sibTransId="{AD2B02C5-043F-4967-AF53-03ED75ED0F35}"/>
    <dgm:cxn modelId="{95C982B8-1A10-4B29-A61E-4585FFA8D93B}" srcId="{074487FA-FD47-4D07-AECB-3EC8B2F2E08D}" destId="{FBD120B2-A8E8-493F-9960-7247363DEDED}" srcOrd="2" destOrd="0" parTransId="{D94A896A-B76C-4E08-90E1-1C8F39635128}" sibTransId="{4C605030-1AF8-43C8-8C03-C13369C2F2CA}"/>
    <dgm:cxn modelId="{FAE765D6-ABAA-4F1A-93EC-C4B4B32A7DAF}" srcId="{1847B70F-DBFE-47DA-9DE4-79D8E48E2998}" destId="{2657684D-EC79-432D-BEEE-0E5CA81D02D5}" srcOrd="2" destOrd="0" parTransId="{F6D61496-B34A-43A0-ACB1-318517CFF8CC}" sibTransId="{1F757801-9484-495F-AF50-77AA69B70FC1}"/>
    <dgm:cxn modelId="{E60B0707-4F56-4577-B1B5-7FAB378EB7F3}" type="presOf" srcId="{FBF87EEA-9395-40AD-8949-460300A0652A}" destId="{A4266702-7307-4FD5-8F24-015DFF675752}" srcOrd="1" destOrd="0" presId="urn:microsoft.com/office/officeart/2005/8/layout/bList2"/>
    <dgm:cxn modelId="{9A94D55F-8378-49D9-9B10-711D9D853632}" srcId="{EE4B1B51-620A-4836-9AF3-5EE11A30EC29}" destId="{074487FA-FD47-4D07-AECB-3EC8B2F2E08D}" srcOrd="0" destOrd="0" parTransId="{0229DB43-2724-4A5B-AD8B-4C08390E937B}" sibTransId="{B2E037DA-17FE-45D2-8F62-3B804B4491AF}"/>
    <dgm:cxn modelId="{F9FB0A32-CA1B-4554-B49A-E452B8B4D068}" srcId="{EE4B1B51-620A-4836-9AF3-5EE11A30EC29}" destId="{D947FAC1-2EA7-4FF2-81A5-283661ED9EE8}" srcOrd="3" destOrd="0" parTransId="{D048EE0A-6F81-473B-86E5-EDC4915B031D}" sibTransId="{6B9BA401-B486-4DE2-8D06-60542C628DB5}"/>
    <dgm:cxn modelId="{0BCCD74E-6ECB-4571-82FB-3A1F20513D99}" srcId="{EE4B1B51-620A-4836-9AF3-5EE11A30EC29}" destId="{FBF87EEA-9395-40AD-8949-460300A0652A}" srcOrd="4" destOrd="0" parTransId="{277614CC-7817-4EB7-963F-30662C4CE631}" sibTransId="{79CBC62F-5162-45E3-B4ED-129BC03CFB75}"/>
    <dgm:cxn modelId="{6E69E118-F6C8-491F-975B-DADD8676A687}" srcId="{1847B70F-DBFE-47DA-9DE4-79D8E48E2998}" destId="{701C2A00-02CB-4824-9275-5CEAF4D2ADB3}" srcOrd="1" destOrd="0" parTransId="{148FBA24-8C4F-422D-8CF1-4DD14BEB2A44}" sibTransId="{EEC7C149-FE2D-4170-BC11-6B13AF9A56C3}"/>
    <dgm:cxn modelId="{F64D7D14-9374-4FDD-8C55-F9FB4BE886F4}" type="presOf" srcId="{10722328-70EC-48CE-9709-97E48557E4B5}" destId="{24BCCB34-3483-4ECA-BADE-F798588AC049}" srcOrd="0" destOrd="1" presId="urn:microsoft.com/office/officeart/2005/8/layout/bList2"/>
    <dgm:cxn modelId="{0FB97847-BD3E-44DB-B7B8-046D2B08D468}" type="presOf" srcId="{6B9BA401-B486-4DE2-8D06-60542C628DB5}" destId="{554932AA-1EEC-4740-A19B-E87C1F1E348C}" srcOrd="0" destOrd="0" presId="urn:microsoft.com/office/officeart/2005/8/layout/bList2"/>
    <dgm:cxn modelId="{10CEA883-A41C-415F-A192-C024D0D0077D}" type="presOf" srcId="{1F7D2FAC-A859-471A-B5F5-DEC06D53735B}" destId="{21FEC063-2771-4082-8573-C88B1F1A7871}" srcOrd="0" destOrd="3" presId="urn:microsoft.com/office/officeart/2005/8/layout/bList2"/>
    <dgm:cxn modelId="{E6456AE7-CF52-42D9-8509-F463AD926B4A}" type="presOf" srcId="{EE4B1B51-620A-4836-9AF3-5EE11A30EC29}" destId="{EAC4E961-47D8-4D9A-9FE8-DC0C1A35B7C6}" srcOrd="0" destOrd="0" presId="urn:microsoft.com/office/officeart/2005/8/layout/bList2"/>
    <dgm:cxn modelId="{50A5A508-AF02-438D-B72B-4FFE289169B3}" srcId="{EE4B1B51-620A-4836-9AF3-5EE11A30EC29}" destId="{9851C3FF-6148-4268-A33D-1E8C205AB2E5}" srcOrd="1" destOrd="0" parTransId="{BF42552C-257B-4021-BCFF-8CC8C207F42E}" sibTransId="{9C754C7E-C54A-49F5-B3C2-820D5B5432BB}"/>
    <dgm:cxn modelId="{76B85184-D58C-4680-B1BB-77D7107335BA}" type="presOf" srcId="{9851C3FF-6148-4268-A33D-1E8C205AB2E5}" destId="{8D02F0FB-E96F-4F2A-BCE5-F7EE3DE8410C}" srcOrd="1" destOrd="0" presId="urn:microsoft.com/office/officeart/2005/8/layout/bList2"/>
    <dgm:cxn modelId="{E6F77ECC-8FB9-40A0-939B-A59C91FBEB11}" type="presOf" srcId="{D947FAC1-2EA7-4FF2-81A5-283661ED9EE8}" destId="{EF633BEB-0B35-4B3C-B011-3AAB8892D80D}" srcOrd="0" destOrd="0" presId="urn:microsoft.com/office/officeart/2005/8/layout/bList2"/>
    <dgm:cxn modelId="{3394683B-5E7A-4DC1-8EF9-D6B1C9752658}" type="presParOf" srcId="{EAC4E961-47D8-4D9A-9FE8-DC0C1A35B7C6}" destId="{6B669AB9-0B07-4BEC-B05A-55069053E16E}" srcOrd="0" destOrd="0" presId="urn:microsoft.com/office/officeart/2005/8/layout/bList2"/>
    <dgm:cxn modelId="{C0D4C5DE-90CD-41B9-92BB-00364CD3D806}" type="presParOf" srcId="{6B669AB9-0B07-4BEC-B05A-55069053E16E}" destId="{A1763061-F6E2-447C-9EFF-FAADF6682969}" srcOrd="0" destOrd="0" presId="urn:microsoft.com/office/officeart/2005/8/layout/bList2"/>
    <dgm:cxn modelId="{E8BC9006-84BA-4C1B-9558-80B7805560E9}" type="presParOf" srcId="{6B669AB9-0B07-4BEC-B05A-55069053E16E}" destId="{F3623BCF-6526-4D96-9385-D5A79C1B381A}" srcOrd="1" destOrd="0" presId="urn:microsoft.com/office/officeart/2005/8/layout/bList2"/>
    <dgm:cxn modelId="{C407F2B5-F12F-4F3A-A88F-00841B6BD716}" type="presParOf" srcId="{6B669AB9-0B07-4BEC-B05A-55069053E16E}" destId="{445DC4E3-E133-4A37-8D26-058A251A426F}" srcOrd="2" destOrd="0" presId="urn:microsoft.com/office/officeart/2005/8/layout/bList2"/>
    <dgm:cxn modelId="{D62A4C72-793F-464C-BB23-A04203BE09FA}" type="presParOf" srcId="{6B669AB9-0B07-4BEC-B05A-55069053E16E}" destId="{5226B82E-527C-48D0-B273-84CCB79F573D}" srcOrd="3" destOrd="0" presId="urn:microsoft.com/office/officeart/2005/8/layout/bList2"/>
    <dgm:cxn modelId="{46082AE5-29BC-47FB-9805-0368FDEA16DB}" type="presParOf" srcId="{EAC4E961-47D8-4D9A-9FE8-DC0C1A35B7C6}" destId="{F74D2700-4F5B-4941-95BB-B7D9D6E6BDF2}" srcOrd="1" destOrd="0" presId="urn:microsoft.com/office/officeart/2005/8/layout/bList2"/>
    <dgm:cxn modelId="{C92447CA-FF6D-4B36-8609-0760F0B8B219}" type="presParOf" srcId="{EAC4E961-47D8-4D9A-9FE8-DC0C1A35B7C6}" destId="{F8DF4CA9-767F-4690-A1F8-D54230EDECD8}" srcOrd="2" destOrd="0" presId="urn:microsoft.com/office/officeart/2005/8/layout/bList2"/>
    <dgm:cxn modelId="{EB7C09A5-7844-44AC-9B79-7B0E509B2E34}" type="presParOf" srcId="{F8DF4CA9-767F-4690-A1F8-D54230EDECD8}" destId="{15E58E3C-DB4A-4D00-9E84-4FF245FF35D4}" srcOrd="0" destOrd="0" presId="urn:microsoft.com/office/officeart/2005/8/layout/bList2"/>
    <dgm:cxn modelId="{B9FBE065-78EC-47CA-A998-91E87D4D19BB}" type="presParOf" srcId="{F8DF4CA9-767F-4690-A1F8-D54230EDECD8}" destId="{59D45708-DE8D-46FF-98E8-5D0CC164228F}" srcOrd="1" destOrd="0" presId="urn:microsoft.com/office/officeart/2005/8/layout/bList2"/>
    <dgm:cxn modelId="{431F39A3-47D8-4BA7-8912-573442250DDB}" type="presParOf" srcId="{F8DF4CA9-767F-4690-A1F8-D54230EDECD8}" destId="{8D02F0FB-E96F-4F2A-BCE5-F7EE3DE8410C}" srcOrd="2" destOrd="0" presId="urn:microsoft.com/office/officeart/2005/8/layout/bList2"/>
    <dgm:cxn modelId="{40713DB4-87BA-473C-8D8A-B4B15EBE491D}" type="presParOf" srcId="{F8DF4CA9-767F-4690-A1F8-D54230EDECD8}" destId="{AD3BBDC1-205E-4BB5-812E-1CDDB29D0E8E}" srcOrd="3" destOrd="0" presId="urn:microsoft.com/office/officeart/2005/8/layout/bList2"/>
    <dgm:cxn modelId="{7F094058-2B17-43F1-BCFE-7AC5D67E929D}" type="presParOf" srcId="{EAC4E961-47D8-4D9A-9FE8-DC0C1A35B7C6}" destId="{8160FC3B-6084-4E2B-804F-7B6D161332F7}" srcOrd="3" destOrd="0" presId="urn:microsoft.com/office/officeart/2005/8/layout/bList2"/>
    <dgm:cxn modelId="{EFFA07CE-01F3-42F8-862A-3C0531447EB6}" type="presParOf" srcId="{EAC4E961-47D8-4D9A-9FE8-DC0C1A35B7C6}" destId="{E9F702A7-9D6F-43F8-A8A0-6541135CF411}" srcOrd="4" destOrd="0" presId="urn:microsoft.com/office/officeart/2005/8/layout/bList2"/>
    <dgm:cxn modelId="{C98E5C91-245B-4391-A4BA-772FB68136DA}" type="presParOf" srcId="{E9F702A7-9D6F-43F8-A8A0-6541135CF411}" destId="{766D5D37-FE5F-4861-94AF-7066C2757553}" srcOrd="0" destOrd="0" presId="urn:microsoft.com/office/officeart/2005/8/layout/bList2"/>
    <dgm:cxn modelId="{791391FA-095E-4C69-8339-B45CA8F95D88}" type="presParOf" srcId="{E9F702A7-9D6F-43F8-A8A0-6541135CF411}" destId="{E348DE89-EA8E-43DC-B5C0-C4129AAECC16}" srcOrd="1" destOrd="0" presId="urn:microsoft.com/office/officeart/2005/8/layout/bList2"/>
    <dgm:cxn modelId="{9CEE9B43-98D0-43B0-97EA-9E4C320562CB}" type="presParOf" srcId="{E9F702A7-9D6F-43F8-A8A0-6541135CF411}" destId="{AC7B9135-C1BD-4BE1-A30D-3F81C510FB11}" srcOrd="2" destOrd="0" presId="urn:microsoft.com/office/officeart/2005/8/layout/bList2"/>
    <dgm:cxn modelId="{B915EEDC-A5C3-4F22-AC2B-D3C405555F78}" type="presParOf" srcId="{E9F702A7-9D6F-43F8-A8A0-6541135CF411}" destId="{920334BA-C9A0-4F2F-8EF7-CDC5413693E7}" srcOrd="3" destOrd="0" presId="urn:microsoft.com/office/officeart/2005/8/layout/bList2"/>
    <dgm:cxn modelId="{1B7E964F-425A-4BDB-A71A-E7A5CD8351F3}" type="presParOf" srcId="{EAC4E961-47D8-4D9A-9FE8-DC0C1A35B7C6}" destId="{C36B58E5-336B-4955-8AB6-3D036DEE9E04}" srcOrd="5" destOrd="0" presId="urn:microsoft.com/office/officeart/2005/8/layout/bList2"/>
    <dgm:cxn modelId="{4423F91A-EA74-4F7D-80BC-5CA8E8153846}" type="presParOf" srcId="{EAC4E961-47D8-4D9A-9FE8-DC0C1A35B7C6}" destId="{E690C84D-4BB0-4648-BE3E-BD371A07B10F}" srcOrd="6" destOrd="0" presId="urn:microsoft.com/office/officeart/2005/8/layout/bList2"/>
    <dgm:cxn modelId="{21F18B94-011E-4BDC-96BC-0A3764E672DF}" type="presParOf" srcId="{E690C84D-4BB0-4648-BE3E-BD371A07B10F}" destId="{21FEC063-2771-4082-8573-C88B1F1A7871}" srcOrd="0" destOrd="0" presId="urn:microsoft.com/office/officeart/2005/8/layout/bList2"/>
    <dgm:cxn modelId="{C1923C21-E65E-46F4-93AB-05B402DF93CE}" type="presParOf" srcId="{E690C84D-4BB0-4648-BE3E-BD371A07B10F}" destId="{EF633BEB-0B35-4B3C-B011-3AAB8892D80D}" srcOrd="1" destOrd="0" presId="urn:microsoft.com/office/officeart/2005/8/layout/bList2"/>
    <dgm:cxn modelId="{5F51C263-F044-49BB-8635-569C17ECFD69}" type="presParOf" srcId="{E690C84D-4BB0-4648-BE3E-BD371A07B10F}" destId="{E96DD9B6-09DC-4FBC-AB43-9D18F26B8DE5}" srcOrd="2" destOrd="0" presId="urn:microsoft.com/office/officeart/2005/8/layout/bList2"/>
    <dgm:cxn modelId="{93ABD534-A879-462F-A419-502D4BDE3132}" type="presParOf" srcId="{E690C84D-4BB0-4648-BE3E-BD371A07B10F}" destId="{FD14F029-D7BE-436A-A859-A547791B38C7}" srcOrd="3" destOrd="0" presId="urn:microsoft.com/office/officeart/2005/8/layout/bList2"/>
    <dgm:cxn modelId="{340B5115-BCB2-471A-8D84-96EA73A6F189}" type="presParOf" srcId="{EAC4E961-47D8-4D9A-9FE8-DC0C1A35B7C6}" destId="{554932AA-1EEC-4740-A19B-E87C1F1E348C}" srcOrd="7" destOrd="0" presId="urn:microsoft.com/office/officeart/2005/8/layout/bList2"/>
    <dgm:cxn modelId="{6A49FE72-5155-494D-9306-3199DD5A028F}" type="presParOf" srcId="{EAC4E961-47D8-4D9A-9FE8-DC0C1A35B7C6}" destId="{2F22168E-83BE-4BE7-AF8A-4E3100E2420D}" srcOrd="8" destOrd="0" presId="urn:microsoft.com/office/officeart/2005/8/layout/bList2"/>
    <dgm:cxn modelId="{B237BD8C-CBCB-4091-A7CA-E66B0FF9446C}" type="presParOf" srcId="{2F22168E-83BE-4BE7-AF8A-4E3100E2420D}" destId="{24BCCB34-3483-4ECA-BADE-F798588AC049}" srcOrd="0" destOrd="0" presId="urn:microsoft.com/office/officeart/2005/8/layout/bList2"/>
    <dgm:cxn modelId="{9D9CCA42-E698-4E80-9E07-CA443275FB65}" type="presParOf" srcId="{2F22168E-83BE-4BE7-AF8A-4E3100E2420D}" destId="{B6F78A8F-7FE8-43A2-B101-013314DBD3E4}" srcOrd="1" destOrd="0" presId="urn:microsoft.com/office/officeart/2005/8/layout/bList2"/>
    <dgm:cxn modelId="{1C492054-7AB8-4262-A708-9E92C47AADFF}" type="presParOf" srcId="{2F22168E-83BE-4BE7-AF8A-4E3100E2420D}" destId="{A4266702-7307-4FD5-8F24-015DFF675752}" srcOrd="2" destOrd="0" presId="urn:microsoft.com/office/officeart/2005/8/layout/bList2"/>
    <dgm:cxn modelId="{681819D5-E2A6-4A7C-A861-68D612920326}" type="presParOf" srcId="{2F22168E-83BE-4BE7-AF8A-4E3100E2420D}" destId="{5F717D3C-52A9-49C8-ADC8-FBC5738F1F33}"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63061-F6E2-447C-9EFF-FAADF6682969}">
      <dsp:nvSpPr>
        <dsp:cNvPr id="0" name=""/>
        <dsp:cNvSpPr/>
      </dsp:nvSpPr>
      <dsp:spPr>
        <a:xfrm>
          <a:off x="7629" y="983078"/>
          <a:ext cx="1508912" cy="1126371"/>
        </a:xfrm>
        <a:prstGeom prst="round2SameRect">
          <a:avLst>
            <a:gd name="adj1" fmla="val 8000"/>
            <a:gd name="adj2" fmla="val 0"/>
          </a:avLst>
        </a:prstGeom>
        <a:solidFill>
          <a:schemeClr val="lt1">
            <a:alpha val="90000"/>
            <a:hueOff val="0"/>
            <a:satOff val="0"/>
            <a:lumOff val="0"/>
            <a:alphaOff val="0"/>
          </a:schemeClr>
        </a:solidFill>
        <a:ln w="6350" cap="flat" cmpd="sng" algn="ctr">
          <a:solidFill>
            <a:srgbClr val="0070C0"/>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es-ES" sz="1000" kern="1200" noProof="0" dirty="0" smtClean="0">
              <a:solidFill>
                <a:schemeClr val="tx1"/>
              </a:solidFill>
              <a:ea typeface="MS Mincho"/>
              <a:cs typeface="Times New Roman" panose="02020603050405020304" pitchFamily="18" charset="0"/>
            </a:rPr>
            <a:t>Ing.  Telecomunicaciones y Electrónica</a:t>
          </a:r>
          <a:endParaRPr lang="es-ES" sz="1000" kern="1200" noProof="0" dirty="0"/>
        </a:p>
        <a:p>
          <a:pPr marL="57150" lvl="1" indent="-57150" algn="l" defTabSz="444500">
            <a:lnSpc>
              <a:spcPct val="90000"/>
            </a:lnSpc>
            <a:spcBef>
              <a:spcPct val="0"/>
            </a:spcBef>
            <a:spcAft>
              <a:spcPct val="15000"/>
            </a:spcAft>
            <a:buChar char="••"/>
          </a:pPr>
          <a:r>
            <a:rPr lang="es-ES" sz="1000" kern="1200" noProof="0" dirty="0" smtClean="0">
              <a:solidFill>
                <a:schemeClr val="tx1"/>
              </a:solidFill>
              <a:ea typeface="MS Mincho"/>
              <a:cs typeface="Times New Roman" panose="02020603050405020304" pitchFamily="18" charset="0"/>
            </a:rPr>
            <a:t>Ingeniería Biomédica</a:t>
          </a:r>
          <a:endParaRPr lang="es-ES" sz="1000" kern="1200" noProof="0" dirty="0"/>
        </a:p>
        <a:p>
          <a:pPr marL="57150" lvl="1" indent="-57150" algn="l" defTabSz="444500">
            <a:lnSpc>
              <a:spcPct val="90000"/>
            </a:lnSpc>
            <a:spcBef>
              <a:spcPct val="0"/>
            </a:spcBef>
            <a:spcAft>
              <a:spcPct val="15000"/>
            </a:spcAft>
            <a:buChar char="••"/>
          </a:pPr>
          <a:r>
            <a:rPr lang="es-ES" sz="1000" kern="1200" noProof="0" dirty="0" smtClean="0"/>
            <a:t>Ingeniería informática</a:t>
          </a:r>
          <a:endParaRPr lang="es-ES" sz="1000" kern="1200" noProof="0" dirty="0"/>
        </a:p>
        <a:p>
          <a:pPr marL="57150" lvl="1" indent="-57150" algn="l" defTabSz="444500">
            <a:lnSpc>
              <a:spcPct val="90000"/>
            </a:lnSpc>
            <a:spcBef>
              <a:spcPct val="0"/>
            </a:spcBef>
            <a:spcAft>
              <a:spcPct val="15000"/>
            </a:spcAft>
            <a:buChar char="••"/>
          </a:pPr>
          <a:r>
            <a:rPr lang="es-ES" sz="1000" kern="1200" noProof="0" dirty="0" smtClean="0"/>
            <a:t>Licenciatura en Educación Informática</a:t>
          </a:r>
          <a:endParaRPr lang="es-ES" sz="1000" kern="1200" noProof="0" dirty="0"/>
        </a:p>
      </dsp:txBody>
      <dsp:txXfrm>
        <a:off x="34021" y="1009470"/>
        <a:ext cx="1456128" cy="1099979"/>
      </dsp:txXfrm>
    </dsp:sp>
    <dsp:sp modelId="{445DC4E3-E133-4A37-8D26-058A251A426F}">
      <dsp:nvSpPr>
        <dsp:cNvPr id="0" name=""/>
        <dsp:cNvSpPr/>
      </dsp:nvSpPr>
      <dsp:spPr>
        <a:xfrm>
          <a:off x="7629" y="2109450"/>
          <a:ext cx="1508912" cy="484339"/>
        </a:xfrm>
        <a:prstGeom prst="rect">
          <a:avLst/>
        </a:prstGeom>
        <a:solidFill>
          <a:srgbClr val="0070C0"/>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es-ES" sz="1400" kern="1200" noProof="0" dirty="0" smtClean="0"/>
            <a:t>4 Carreras universitarias</a:t>
          </a:r>
          <a:endParaRPr lang="es-ES" sz="1400" kern="1200" noProof="0" dirty="0"/>
        </a:p>
      </dsp:txBody>
      <dsp:txXfrm>
        <a:off x="7629" y="2109450"/>
        <a:ext cx="1062614" cy="484339"/>
      </dsp:txXfrm>
    </dsp:sp>
    <dsp:sp modelId="{5226B82E-527C-48D0-B273-84CCB79F573D}">
      <dsp:nvSpPr>
        <dsp:cNvPr id="0" name=""/>
        <dsp:cNvSpPr/>
      </dsp:nvSpPr>
      <dsp:spPr>
        <a:xfrm>
          <a:off x="1112928" y="2186383"/>
          <a:ext cx="528119" cy="52811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15E58E3C-DB4A-4D00-9E84-4FF245FF35D4}">
      <dsp:nvSpPr>
        <dsp:cNvPr id="0" name=""/>
        <dsp:cNvSpPr/>
      </dsp:nvSpPr>
      <dsp:spPr>
        <a:xfrm>
          <a:off x="1771886" y="983078"/>
          <a:ext cx="1508912" cy="1126371"/>
        </a:xfrm>
        <a:prstGeom prst="round2SameRect">
          <a:avLst>
            <a:gd name="adj1" fmla="val 8000"/>
            <a:gd name="adj2" fmla="val 0"/>
          </a:avLst>
        </a:prstGeom>
        <a:solidFill>
          <a:schemeClr val="lt1">
            <a:alpha val="90000"/>
            <a:hueOff val="0"/>
            <a:satOff val="0"/>
            <a:lumOff val="0"/>
            <a:alphaOff val="0"/>
          </a:schemeClr>
        </a:solidFill>
        <a:ln w="6350" cap="flat" cmpd="sng" algn="ctr">
          <a:solidFill>
            <a:srgbClr val="0070C0"/>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es-ES" sz="1000" kern="1200" noProof="0" dirty="0" smtClean="0"/>
            <a:t>Administración de redes y Seguridad Informática</a:t>
          </a:r>
          <a:endParaRPr lang="es-ES" sz="1000" kern="1200" noProof="0" dirty="0"/>
        </a:p>
      </dsp:txBody>
      <dsp:txXfrm>
        <a:off x="1798278" y="1009470"/>
        <a:ext cx="1456128" cy="1099979"/>
      </dsp:txXfrm>
    </dsp:sp>
    <dsp:sp modelId="{8D02F0FB-E96F-4F2A-BCE5-F7EE3DE8410C}">
      <dsp:nvSpPr>
        <dsp:cNvPr id="0" name=""/>
        <dsp:cNvSpPr/>
      </dsp:nvSpPr>
      <dsp:spPr>
        <a:xfrm>
          <a:off x="1771886" y="2109450"/>
          <a:ext cx="1508912" cy="484339"/>
        </a:xfrm>
        <a:prstGeom prst="rect">
          <a:avLst/>
        </a:prstGeom>
        <a:solidFill>
          <a:srgbClr val="0070C0"/>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es-ES" sz="1400" kern="1200" noProof="0" dirty="0" smtClean="0"/>
            <a:t>1 Carrera de Ciclo Corto</a:t>
          </a:r>
          <a:endParaRPr lang="es-ES" sz="1400" kern="1200" noProof="0" dirty="0"/>
        </a:p>
      </dsp:txBody>
      <dsp:txXfrm>
        <a:off x="1771886" y="2109450"/>
        <a:ext cx="1062614" cy="484339"/>
      </dsp:txXfrm>
    </dsp:sp>
    <dsp:sp modelId="{AD3BBDC1-205E-4BB5-812E-1CDDB29D0E8E}">
      <dsp:nvSpPr>
        <dsp:cNvPr id="0" name=""/>
        <dsp:cNvSpPr/>
      </dsp:nvSpPr>
      <dsp:spPr>
        <a:xfrm>
          <a:off x="2877186" y="2186383"/>
          <a:ext cx="528119" cy="52811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766D5D37-FE5F-4861-94AF-7066C2757553}">
      <dsp:nvSpPr>
        <dsp:cNvPr id="0" name=""/>
        <dsp:cNvSpPr/>
      </dsp:nvSpPr>
      <dsp:spPr>
        <a:xfrm>
          <a:off x="3536143" y="959636"/>
          <a:ext cx="1542607" cy="1220142"/>
        </a:xfrm>
        <a:prstGeom prst="round2SameRect">
          <a:avLst>
            <a:gd name="adj1" fmla="val 8000"/>
            <a:gd name="adj2" fmla="val 0"/>
          </a:avLst>
        </a:prstGeom>
        <a:solidFill>
          <a:schemeClr val="lt1">
            <a:alpha val="90000"/>
            <a:hueOff val="0"/>
            <a:satOff val="0"/>
            <a:lumOff val="0"/>
            <a:alphaOff val="0"/>
          </a:schemeClr>
        </a:solidFill>
        <a:ln w="6350" cap="flat" cmpd="sng" algn="ctr">
          <a:solidFill>
            <a:srgbClr val="0070C0"/>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a:lnSpc>
              <a:spcPct val="90000"/>
            </a:lnSpc>
            <a:spcBef>
              <a:spcPct val="0"/>
            </a:spcBef>
            <a:spcAft>
              <a:spcPct val="15000"/>
            </a:spcAft>
            <a:buChar char="••"/>
          </a:pPr>
          <a:r>
            <a:rPr lang="es-ES" sz="900" kern="1200" noProof="0" dirty="0" smtClean="0"/>
            <a:t>Doctorado en Ingeniería Biomédica</a:t>
          </a:r>
          <a:endParaRPr lang="es-ES" sz="900" kern="1200" noProof="0" dirty="0"/>
        </a:p>
        <a:p>
          <a:pPr marL="57150" lvl="1" indent="-57150" algn="l" defTabSz="400050">
            <a:lnSpc>
              <a:spcPct val="90000"/>
            </a:lnSpc>
            <a:spcBef>
              <a:spcPct val="0"/>
            </a:spcBef>
            <a:spcAft>
              <a:spcPct val="15000"/>
            </a:spcAft>
            <a:buChar char="••"/>
          </a:pPr>
          <a:r>
            <a:rPr lang="es-ES" sz="900" kern="1200" noProof="0" dirty="0" smtClean="0"/>
            <a:t>Maestría en Ingeniería Biomédica</a:t>
          </a:r>
          <a:endParaRPr lang="es-ES" sz="900" kern="1200" noProof="0" dirty="0"/>
        </a:p>
        <a:p>
          <a:pPr marL="57150" lvl="1" indent="-57150" algn="l" defTabSz="400050">
            <a:lnSpc>
              <a:spcPct val="90000"/>
            </a:lnSpc>
            <a:spcBef>
              <a:spcPct val="0"/>
            </a:spcBef>
            <a:spcAft>
              <a:spcPct val="15000"/>
            </a:spcAft>
            <a:buChar char="••"/>
          </a:pPr>
          <a:r>
            <a:rPr lang="es-ES" sz="900" kern="1200" noProof="0" dirty="0" smtClean="0"/>
            <a:t>Maestría en Sistemas de Telecomunicaciones</a:t>
          </a:r>
          <a:endParaRPr lang="es-ES" sz="900" kern="1200" noProof="0" dirty="0"/>
        </a:p>
        <a:p>
          <a:pPr marL="57150" lvl="1" indent="-57150" algn="l" defTabSz="400050">
            <a:lnSpc>
              <a:spcPct val="90000"/>
            </a:lnSpc>
            <a:spcBef>
              <a:spcPct val="0"/>
            </a:spcBef>
            <a:spcAft>
              <a:spcPct val="15000"/>
            </a:spcAft>
            <a:buChar char="••"/>
          </a:pPr>
          <a:r>
            <a:rPr lang="es-ES" sz="900" kern="1200" noProof="0" dirty="0" smtClean="0"/>
            <a:t>Más de 10 cursos de posgrado por año</a:t>
          </a:r>
          <a:endParaRPr lang="es-ES" sz="900" kern="1200" noProof="0" dirty="0"/>
        </a:p>
      </dsp:txBody>
      <dsp:txXfrm>
        <a:off x="3564732" y="988225"/>
        <a:ext cx="1485429" cy="1191553"/>
      </dsp:txXfrm>
    </dsp:sp>
    <dsp:sp modelId="{AC7B9135-C1BD-4BE1-A30D-3F81C510FB11}">
      <dsp:nvSpPr>
        <dsp:cNvPr id="0" name=""/>
        <dsp:cNvSpPr/>
      </dsp:nvSpPr>
      <dsp:spPr>
        <a:xfrm>
          <a:off x="3552990" y="2132893"/>
          <a:ext cx="1508912" cy="484339"/>
        </a:xfrm>
        <a:prstGeom prst="rect">
          <a:avLst/>
        </a:prstGeom>
        <a:solidFill>
          <a:srgbClr val="0070C0"/>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es-ES" sz="1400" kern="1200" noProof="0" dirty="0" smtClean="0"/>
            <a:t>3 programas de Posgrado</a:t>
          </a:r>
          <a:endParaRPr lang="es-ES" sz="1400" kern="1200" noProof="0" dirty="0"/>
        </a:p>
      </dsp:txBody>
      <dsp:txXfrm>
        <a:off x="3552990" y="2132893"/>
        <a:ext cx="1062614" cy="484339"/>
      </dsp:txXfrm>
    </dsp:sp>
    <dsp:sp modelId="{920334BA-C9A0-4F2F-8EF7-CDC5413693E7}">
      <dsp:nvSpPr>
        <dsp:cNvPr id="0" name=""/>
        <dsp:cNvSpPr/>
      </dsp:nvSpPr>
      <dsp:spPr>
        <a:xfrm>
          <a:off x="4658290" y="2209826"/>
          <a:ext cx="528119" cy="52811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1FEC063-2771-4082-8573-C88B1F1A7871}">
      <dsp:nvSpPr>
        <dsp:cNvPr id="0" name=""/>
        <dsp:cNvSpPr/>
      </dsp:nvSpPr>
      <dsp:spPr>
        <a:xfrm>
          <a:off x="5317248" y="983078"/>
          <a:ext cx="1508912" cy="1126371"/>
        </a:xfrm>
        <a:prstGeom prst="round2SameRect">
          <a:avLst>
            <a:gd name="adj1" fmla="val 8000"/>
            <a:gd name="adj2" fmla="val 0"/>
          </a:avLst>
        </a:prstGeom>
        <a:solidFill>
          <a:schemeClr val="lt1">
            <a:alpha val="90000"/>
            <a:hueOff val="0"/>
            <a:satOff val="0"/>
            <a:lumOff val="0"/>
            <a:alphaOff val="0"/>
          </a:schemeClr>
        </a:solidFill>
        <a:ln w="6350" cap="flat" cmpd="sng" algn="ctr">
          <a:solidFill>
            <a:srgbClr val="0070C0"/>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s-ES" sz="1300" kern="1200" noProof="0" dirty="0" smtClean="0"/>
            <a:t>622 CD,</a:t>
          </a:r>
          <a:endParaRPr lang="es-ES" sz="1300" kern="1200" noProof="0" dirty="0"/>
        </a:p>
        <a:p>
          <a:pPr marL="114300" lvl="1" indent="-114300" algn="l" defTabSz="577850">
            <a:lnSpc>
              <a:spcPct val="90000"/>
            </a:lnSpc>
            <a:spcBef>
              <a:spcPct val="0"/>
            </a:spcBef>
            <a:spcAft>
              <a:spcPct val="15000"/>
            </a:spcAft>
            <a:buChar char="••"/>
          </a:pPr>
          <a:r>
            <a:rPr lang="es-ES" sz="1300" kern="1200" noProof="0" dirty="0" smtClean="0"/>
            <a:t>490 CPE</a:t>
          </a:r>
          <a:endParaRPr lang="es-ES" sz="1300" kern="1200" noProof="0" dirty="0"/>
        </a:p>
        <a:p>
          <a:pPr marL="114300" lvl="1" indent="-114300" algn="l" defTabSz="577850">
            <a:lnSpc>
              <a:spcPct val="90000"/>
            </a:lnSpc>
            <a:spcBef>
              <a:spcPct val="0"/>
            </a:spcBef>
            <a:spcAft>
              <a:spcPct val="15000"/>
            </a:spcAft>
            <a:buChar char="••"/>
          </a:pPr>
          <a:r>
            <a:rPr lang="es-ES" sz="1300" kern="1200" noProof="0" dirty="0" smtClean="0"/>
            <a:t>15 CC</a:t>
          </a:r>
          <a:endParaRPr lang="es-ES" sz="1300" kern="1200" noProof="0" dirty="0"/>
        </a:p>
        <a:p>
          <a:pPr marL="114300" lvl="1" indent="-114300" algn="l" defTabSz="577850">
            <a:lnSpc>
              <a:spcPct val="90000"/>
            </a:lnSpc>
            <a:spcBef>
              <a:spcPct val="0"/>
            </a:spcBef>
            <a:spcAft>
              <a:spcPct val="15000"/>
            </a:spcAft>
            <a:buChar char="••"/>
          </a:pPr>
          <a:r>
            <a:rPr lang="es-ES" sz="1300" kern="1200" noProof="0" dirty="0" smtClean="0"/>
            <a:t>107  Estudiantes en el último año</a:t>
          </a:r>
          <a:endParaRPr lang="es-ES" sz="1300" kern="1200" noProof="0" dirty="0"/>
        </a:p>
      </dsp:txBody>
      <dsp:txXfrm>
        <a:off x="5343640" y="1009470"/>
        <a:ext cx="1456128" cy="1099979"/>
      </dsp:txXfrm>
    </dsp:sp>
    <dsp:sp modelId="{E96DD9B6-09DC-4FBC-AB43-9D18F26B8DE5}">
      <dsp:nvSpPr>
        <dsp:cNvPr id="0" name=""/>
        <dsp:cNvSpPr/>
      </dsp:nvSpPr>
      <dsp:spPr>
        <a:xfrm>
          <a:off x="5317248" y="2109450"/>
          <a:ext cx="1508912" cy="484339"/>
        </a:xfrm>
        <a:prstGeom prst="rect">
          <a:avLst/>
        </a:prstGeom>
        <a:solidFill>
          <a:srgbClr val="0070C0"/>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es-ES" sz="1400" kern="1200" noProof="0" dirty="0" smtClean="0"/>
            <a:t>1127 estudiantes</a:t>
          </a:r>
          <a:endParaRPr lang="es-ES" sz="1400" kern="1200" noProof="0" dirty="0"/>
        </a:p>
      </dsp:txBody>
      <dsp:txXfrm>
        <a:off x="5317248" y="2109450"/>
        <a:ext cx="1062614" cy="484339"/>
      </dsp:txXfrm>
    </dsp:sp>
    <dsp:sp modelId="{FD14F029-D7BE-436A-A859-A547791B38C7}">
      <dsp:nvSpPr>
        <dsp:cNvPr id="0" name=""/>
        <dsp:cNvSpPr/>
      </dsp:nvSpPr>
      <dsp:spPr>
        <a:xfrm>
          <a:off x="6422547" y="2186383"/>
          <a:ext cx="528119" cy="528119"/>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5000" r="-15000"/>
          </a:stretch>
        </a:blip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4BCCB34-3483-4ECA-BADE-F798588AC049}">
      <dsp:nvSpPr>
        <dsp:cNvPr id="0" name=""/>
        <dsp:cNvSpPr/>
      </dsp:nvSpPr>
      <dsp:spPr>
        <a:xfrm>
          <a:off x="7081505" y="983078"/>
          <a:ext cx="1508912" cy="1126371"/>
        </a:xfrm>
        <a:prstGeom prst="round2SameRect">
          <a:avLst>
            <a:gd name="adj1" fmla="val 8000"/>
            <a:gd name="adj2" fmla="val 0"/>
          </a:avLst>
        </a:prstGeom>
        <a:solidFill>
          <a:schemeClr val="lt1">
            <a:alpha val="90000"/>
            <a:hueOff val="0"/>
            <a:satOff val="0"/>
            <a:lumOff val="0"/>
            <a:alphaOff val="0"/>
          </a:schemeClr>
        </a:solidFill>
        <a:ln w="6350" cap="flat" cmpd="sng" algn="ctr">
          <a:solidFill>
            <a:srgbClr val="0070C0"/>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s-ES" sz="1300" kern="1200" noProof="0" dirty="0" smtClean="0"/>
            <a:t>21 </a:t>
          </a:r>
          <a:r>
            <a:rPr lang="es-ES" sz="1300" kern="1200" noProof="0" dirty="0" smtClean="0"/>
            <a:t>Dr. C</a:t>
          </a:r>
          <a:endParaRPr lang="es-ES" sz="1300" kern="1200" noProof="0" dirty="0"/>
        </a:p>
        <a:p>
          <a:pPr marL="114300" lvl="1" indent="-114300" algn="l" defTabSz="577850">
            <a:lnSpc>
              <a:spcPct val="90000"/>
            </a:lnSpc>
            <a:spcBef>
              <a:spcPct val="0"/>
            </a:spcBef>
            <a:spcAft>
              <a:spcPct val="15000"/>
            </a:spcAft>
            <a:buChar char="••"/>
          </a:pPr>
          <a:r>
            <a:rPr lang="es-ES" sz="1300" kern="1200" noProof="0" dirty="0" smtClean="0"/>
            <a:t>66 Master</a:t>
          </a:r>
          <a:endParaRPr lang="es-ES" sz="1300" kern="1200" noProof="0" dirty="0"/>
        </a:p>
      </dsp:txBody>
      <dsp:txXfrm>
        <a:off x="7107897" y="1009470"/>
        <a:ext cx="1456128" cy="1099979"/>
      </dsp:txXfrm>
    </dsp:sp>
    <dsp:sp modelId="{A4266702-7307-4FD5-8F24-015DFF675752}">
      <dsp:nvSpPr>
        <dsp:cNvPr id="0" name=""/>
        <dsp:cNvSpPr/>
      </dsp:nvSpPr>
      <dsp:spPr>
        <a:xfrm>
          <a:off x="7081505" y="2109450"/>
          <a:ext cx="1508912" cy="484339"/>
        </a:xfrm>
        <a:prstGeom prst="rect">
          <a:avLst/>
        </a:prstGeom>
        <a:solidFill>
          <a:srgbClr val="0070C0"/>
        </a:solidFill>
        <a:ln w="6350" cap="flat" cmpd="sng" algn="ctr">
          <a:solidFill>
            <a:srgbClr val="0070C0"/>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es-ES" sz="1400" kern="1200" noProof="0" dirty="0" smtClean="0"/>
            <a:t>138 profesores</a:t>
          </a:r>
          <a:endParaRPr lang="es-ES" sz="1400" kern="1200" noProof="0" dirty="0"/>
        </a:p>
      </dsp:txBody>
      <dsp:txXfrm>
        <a:off x="7081505" y="2109450"/>
        <a:ext cx="1062614" cy="484339"/>
      </dsp:txXfrm>
    </dsp:sp>
    <dsp:sp modelId="{5F717D3C-52A9-49C8-ADC8-FBC5738F1F33}">
      <dsp:nvSpPr>
        <dsp:cNvPr id="0" name=""/>
        <dsp:cNvSpPr/>
      </dsp:nvSpPr>
      <dsp:spPr>
        <a:xfrm>
          <a:off x="8186805" y="2186383"/>
          <a:ext cx="528119" cy="528119"/>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3000" r="-23000"/>
          </a:stretch>
        </a:blip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1822C8-4289-4F47-B7AE-BD013E68A86F}" type="datetimeFigureOut">
              <a:rPr lang="en-US" smtClean="0"/>
              <a:t>5/17/2020</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050864-D661-45A4-B31C-33A713D60F38}" type="slidenum">
              <a:rPr lang="en-US" smtClean="0"/>
              <a:t>‹Nº›</a:t>
            </a:fld>
            <a:endParaRPr lang="en-US"/>
          </a:p>
        </p:txBody>
      </p:sp>
    </p:spTree>
    <p:extLst>
      <p:ext uri="{BB962C8B-B14F-4D97-AF65-F5344CB8AC3E}">
        <p14:creationId xmlns:p14="http://schemas.microsoft.com/office/powerpoint/2010/main" val="2577249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F35ED6D-686C-43F8-BCBE-820F986AD1C2}" type="slidenum">
              <a:rPr lang="es-ES_tradnl" smtClean="0"/>
              <a:pPr/>
              <a:t>10</a:t>
            </a:fld>
            <a:endParaRPr lang="es-ES_tradnl"/>
          </a:p>
        </p:txBody>
      </p:sp>
    </p:spTree>
    <p:extLst>
      <p:ext uri="{BB962C8B-B14F-4D97-AF65-F5344CB8AC3E}">
        <p14:creationId xmlns:p14="http://schemas.microsoft.com/office/powerpoint/2010/main" val="2264907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47850AF-41A8-49A6-B375-BA6612A9186B}" type="datetimeFigureOut">
              <a:rPr lang="es-ES" smtClean="0"/>
              <a:t>17/05/2020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79118F7-A0E9-4B24-B7CF-5006FF124158}" type="slidenum">
              <a:rPr lang="es-ES" smtClean="0"/>
              <a:t>‹Nº›</a:t>
            </a:fld>
            <a:endParaRPr lang="es-ES"/>
          </a:p>
        </p:txBody>
      </p:sp>
    </p:spTree>
    <p:extLst>
      <p:ext uri="{BB962C8B-B14F-4D97-AF65-F5344CB8AC3E}">
        <p14:creationId xmlns:p14="http://schemas.microsoft.com/office/powerpoint/2010/main" val="2208884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47850AF-41A8-49A6-B375-BA6612A9186B}" type="datetimeFigureOut">
              <a:rPr lang="es-ES" smtClean="0"/>
              <a:t>17/05/2020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79118F7-A0E9-4B24-B7CF-5006FF124158}" type="slidenum">
              <a:rPr lang="es-ES" smtClean="0"/>
              <a:t>‹Nº›</a:t>
            </a:fld>
            <a:endParaRPr lang="es-ES"/>
          </a:p>
        </p:txBody>
      </p:sp>
    </p:spTree>
    <p:extLst>
      <p:ext uri="{BB962C8B-B14F-4D97-AF65-F5344CB8AC3E}">
        <p14:creationId xmlns:p14="http://schemas.microsoft.com/office/powerpoint/2010/main" val="1834380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47850AF-41A8-49A6-B375-BA6612A9186B}" type="datetimeFigureOut">
              <a:rPr lang="es-ES" smtClean="0"/>
              <a:t>17/05/2020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79118F7-A0E9-4B24-B7CF-5006FF124158}" type="slidenum">
              <a:rPr lang="es-ES" smtClean="0"/>
              <a:t>‹Nº›</a:t>
            </a:fld>
            <a:endParaRPr lang="es-ES"/>
          </a:p>
        </p:txBody>
      </p:sp>
    </p:spTree>
    <p:extLst>
      <p:ext uri="{BB962C8B-B14F-4D97-AF65-F5344CB8AC3E}">
        <p14:creationId xmlns:p14="http://schemas.microsoft.com/office/powerpoint/2010/main" val="3377321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47850AF-41A8-49A6-B375-BA6612A9186B}" type="datetimeFigureOut">
              <a:rPr lang="es-ES" smtClean="0"/>
              <a:t>17/05/2020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79118F7-A0E9-4B24-B7CF-5006FF124158}" type="slidenum">
              <a:rPr lang="es-ES" smtClean="0"/>
              <a:t>‹Nº›</a:t>
            </a:fld>
            <a:endParaRPr lang="es-ES"/>
          </a:p>
        </p:txBody>
      </p:sp>
    </p:spTree>
    <p:extLst>
      <p:ext uri="{BB962C8B-B14F-4D97-AF65-F5344CB8AC3E}">
        <p14:creationId xmlns:p14="http://schemas.microsoft.com/office/powerpoint/2010/main" val="3739923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47850AF-41A8-49A6-B375-BA6612A9186B}" type="datetimeFigureOut">
              <a:rPr lang="es-ES" smtClean="0"/>
              <a:t>17/05/2020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79118F7-A0E9-4B24-B7CF-5006FF124158}" type="slidenum">
              <a:rPr lang="es-ES" smtClean="0"/>
              <a:t>‹Nº›</a:t>
            </a:fld>
            <a:endParaRPr lang="es-ES"/>
          </a:p>
        </p:txBody>
      </p:sp>
    </p:spTree>
    <p:extLst>
      <p:ext uri="{BB962C8B-B14F-4D97-AF65-F5344CB8AC3E}">
        <p14:creationId xmlns:p14="http://schemas.microsoft.com/office/powerpoint/2010/main" val="3798479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47850AF-41A8-49A6-B375-BA6612A9186B}" type="datetimeFigureOut">
              <a:rPr lang="es-ES" smtClean="0"/>
              <a:t>17/05/2020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79118F7-A0E9-4B24-B7CF-5006FF124158}" type="slidenum">
              <a:rPr lang="es-ES" smtClean="0"/>
              <a:t>‹Nº›</a:t>
            </a:fld>
            <a:endParaRPr lang="es-ES"/>
          </a:p>
        </p:txBody>
      </p:sp>
    </p:spTree>
    <p:extLst>
      <p:ext uri="{BB962C8B-B14F-4D97-AF65-F5344CB8AC3E}">
        <p14:creationId xmlns:p14="http://schemas.microsoft.com/office/powerpoint/2010/main" val="1923571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47850AF-41A8-49A6-B375-BA6612A9186B}" type="datetimeFigureOut">
              <a:rPr lang="es-ES" smtClean="0"/>
              <a:t>17/05/2020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79118F7-A0E9-4B24-B7CF-5006FF124158}" type="slidenum">
              <a:rPr lang="es-ES" smtClean="0"/>
              <a:t>‹Nº›</a:t>
            </a:fld>
            <a:endParaRPr lang="es-ES"/>
          </a:p>
        </p:txBody>
      </p:sp>
    </p:spTree>
    <p:extLst>
      <p:ext uri="{BB962C8B-B14F-4D97-AF65-F5344CB8AC3E}">
        <p14:creationId xmlns:p14="http://schemas.microsoft.com/office/powerpoint/2010/main" val="3560240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47850AF-41A8-49A6-B375-BA6612A9186B}" type="datetimeFigureOut">
              <a:rPr lang="es-ES" smtClean="0"/>
              <a:t>17/05/2020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79118F7-A0E9-4B24-B7CF-5006FF124158}" type="slidenum">
              <a:rPr lang="es-ES" smtClean="0"/>
              <a:t>‹Nº›</a:t>
            </a:fld>
            <a:endParaRPr lang="es-ES"/>
          </a:p>
        </p:txBody>
      </p:sp>
    </p:spTree>
    <p:extLst>
      <p:ext uri="{BB962C8B-B14F-4D97-AF65-F5344CB8AC3E}">
        <p14:creationId xmlns:p14="http://schemas.microsoft.com/office/powerpoint/2010/main" val="1101847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850AF-41A8-49A6-B375-BA6612A9186B}" type="datetimeFigureOut">
              <a:rPr lang="es-ES" smtClean="0"/>
              <a:t>17/05/2020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79118F7-A0E9-4B24-B7CF-5006FF124158}" type="slidenum">
              <a:rPr lang="es-ES" smtClean="0"/>
              <a:t>‹Nº›</a:t>
            </a:fld>
            <a:endParaRPr lang="es-ES"/>
          </a:p>
        </p:txBody>
      </p:sp>
    </p:spTree>
    <p:extLst>
      <p:ext uri="{BB962C8B-B14F-4D97-AF65-F5344CB8AC3E}">
        <p14:creationId xmlns:p14="http://schemas.microsoft.com/office/powerpoint/2010/main" val="992183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47850AF-41A8-49A6-B375-BA6612A9186B}" type="datetimeFigureOut">
              <a:rPr lang="es-ES" smtClean="0"/>
              <a:t>17/05/2020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79118F7-A0E9-4B24-B7CF-5006FF124158}" type="slidenum">
              <a:rPr lang="es-ES" smtClean="0"/>
              <a:t>‹Nº›</a:t>
            </a:fld>
            <a:endParaRPr lang="es-ES"/>
          </a:p>
        </p:txBody>
      </p:sp>
    </p:spTree>
    <p:extLst>
      <p:ext uri="{BB962C8B-B14F-4D97-AF65-F5344CB8AC3E}">
        <p14:creationId xmlns:p14="http://schemas.microsoft.com/office/powerpoint/2010/main" val="3887391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47850AF-41A8-49A6-B375-BA6612A9186B}" type="datetimeFigureOut">
              <a:rPr lang="es-ES" smtClean="0"/>
              <a:t>17/05/2020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79118F7-A0E9-4B24-B7CF-5006FF124158}" type="slidenum">
              <a:rPr lang="es-ES" smtClean="0"/>
              <a:t>‹Nº›</a:t>
            </a:fld>
            <a:endParaRPr lang="es-ES"/>
          </a:p>
        </p:txBody>
      </p:sp>
    </p:spTree>
    <p:extLst>
      <p:ext uri="{BB962C8B-B14F-4D97-AF65-F5344CB8AC3E}">
        <p14:creationId xmlns:p14="http://schemas.microsoft.com/office/powerpoint/2010/main" val="224215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7850AF-41A8-49A6-B375-BA6612A9186B}" type="datetimeFigureOut">
              <a:rPr lang="es-ES" smtClean="0"/>
              <a:t>17/05/2020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118F7-A0E9-4B24-B7CF-5006FF124158}" type="slidenum">
              <a:rPr lang="es-ES" smtClean="0"/>
              <a:t>‹Nº›</a:t>
            </a:fld>
            <a:endParaRPr lang="es-ES"/>
          </a:p>
        </p:txBody>
      </p:sp>
    </p:spTree>
    <p:extLst>
      <p:ext uri="{BB962C8B-B14F-4D97-AF65-F5344CB8AC3E}">
        <p14:creationId xmlns:p14="http://schemas.microsoft.com/office/powerpoint/2010/main" val="3966676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1.wdp"/><Relationship Id="rId5" Type="http://schemas.openxmlformats.org/officeDocument/2006/relationships/diagramLayout" Target="../diagrams/layout1.xml"/><Relationship Id="rId10" Type="http://schemas.openxmlformats.org/officeDocument/2006/relationships/image" Target="../media/image11.png"/><Relationship Id="rId4" Type="http://schemas.openxmlformats.org/officeDocument/2006/relationships/diagramData" Target="../diagrams/data1.xml"/><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2" y="1588"/>
            <a:ext cx="4563531" cy="6858000"/>
          </a:xfrm>
          <a:prstGeom prst="rect">
            <a:avLst/>
          </a:prstGeom>
          <a:noFill/>
          <a:ln w="9525">
            <a:noFill/>
            <a:miter lim="800000"/>
            <a:headEnd/>
            <a:tailEnd/>
          </a:ln>
        </p:spPr>
      </p:pic>
      <p:pic>
        <p:nvPicPr>
          <p:cNvPr id="5" name="Picture 6" descr="D:\Diseño\power point\Sin título-1.png"/>
          <p:cNvPicPr>
            <a:picLocks noChangeAspect="1" noChangeArrowheads="1"/>
          </p:cNvPicPr>
          <p:nvPr/>
        </p:nvPicPr>
        <p:blipFill>
          <a:blip r:embed="rId3"/>
          <a:srcRect/>
          <a:stretch>
            <a:fillRect/>
          </a:stretch>
        </p:blipFill>
        <p:spPr bwMode="auto">
          <a:xfrm>
            <a:off x="5418667" y="296333"/>
            <a:ext cx="2870200" cy="928688"/>
          </a:xfrm>
          <a:prstGeom prst="rect">
            <a:avLst/>
          </a:prstGeom>
          <a:noFill/>
          <a:ln w="9525">
            <a:noFill/>
            <a:miter lim="800000"/>
            <a:headEnd/>
            <a:tailEnd/>
          </a:ln>
        </p:spPr>
      </p:pic>
      <p:sp>
        <p:nvSpPr>
          <p:cNvPr id="9" name="CaixaDeTexto 8"/>
          <p:cNvSpPr txBox="1"/>
          <p:nvPr/>
        </p:nvSpPr>
        <p:spPr>
          <a:xfrm>
            <a:off x="4832943" y="1663933"/>
            <a:ext cx="4041648" cy="4247317"/>
          </a:xfrm>
          <a:prstGeom prst="rect">
            <a:avLst/>
          </a:prstGeom>
          <a:noFill/>
          <a:ln>
            <a:noFill/>
          </a:ln>
        </p:spPr>
        <p:txBody>
          <a:bodyPr wrap="square" rtlCol="0">
            <a:spAutoFit/>
          </a:bodyPr>
          <a:lstStyle/>
          <a:p>
            <a:pPr algn="ctr">
              <a:lnSpc>
                <a:spcPct val="150000"/>
              </a:lnSpc>
            </a:pPr>
            <a:r>
              <a:rPr lang="es-ES" sz="2000" b="1" dirty="0" smtClean="0">
                <a:latin typeface="Arial" pitchFamily="34" charset="0"/>
                <a:cs typeface="Arial" pitchFamily="34" charset="0"/>
              </a:rPr>
              <a:t>Ajustes para la Culminación de Estudios y Continuidad del Proceso Docente de Pregrado</a:t>
            </a:r>
          </a:p>
          <a:p>
            <a:pPr algn="ctr">
              <a:lnSpc>
                <a:spcPct val="150000"/>
              </a:lnSpc>
            </a:pPr>
            <a:endParaRPr lang="es-ES" sz="2000" b="1" dirty="0" smtClean="0">
              <a:latin typeface="Arial" pitchFamily="34" charset="0"/>
              <a:cs typeface="Arial" pitchFamily="34" charset="0"/>
            </a:endParaRPr>
          </a:p>
          <a:p>
            <a:pPr algn="ctr">
              <a:lnSpc>
                <a:spcPct val="150000"/>
              </a:lnSpc>
            </a:pPr>
            <a:r>
              <a:rPr lang="es-ES" sz="2000" b="1" dirty="0" smtClean="0">
                <a:latin typeface="Arial" pitchFamily="34" charset="0"/>
                <a:cs typeface="Arial" pitchFamily="34" charset="0"/>
              </a:rPr>
              <a:t>Facultad de Ingenieria en Telecomunicaciones, Informática y Biomédica (FITIB)</a:t>
            </a:r>
          </a:p>
          <a:p>
            <a:pPr algn="ctr">
              <a:lnSpc>
                <a:spcPct val="150000"/>
              </a:lnSpc>
            </a:pPr>
            <a:endParaRPr lang="es-ES" sz="2000" b="1" dirty="0" smtClean="0">
              <a:latin typeface="Arial" pitchFamily="34" charset="0"/>
              <a:cs typeface="Arial" pitchFamily="34" charset="0"/>
            </a:endParaRPr>
          </a:p>
          <a:p>
            <a:pPr algn="ctr">
              <a:lnSpc>
                <a:spcPct val="150000"/>
              </a:lnSpc>
            </a:pPr>
            <a:r>
              <a:rPr lang="es-ES" sz="2000" b="1" dirty="0" smtClean="0">
                <a:latin typeface="Arial" pitchFamily="34" charset="0"/>
                <a:cs typeface="Arial" pitchFamily="34" charset="0"/>
              </a:rPr>
              <a:t>Curso 2019-20</a:t>
            </a:r>
            <a:endParaRPr lang="es-ES" sz="2000" b="1" dirty="0">
              <a:latin typeface="Arial" pitchFamily="34" charset="0"/>
              <a:cs typeface="Arial" pitchFamily="34" charset="0"/>
            </a:endParaRPr>
          </a:p>
        </p:txBody>
      </p:sp>
    </p:spTree>
    <p:extLst>
      <p:ext uri="{BB962C8B-B14F-4D97-AF65-F5344CB8AC3E}">
        <p14:creationId xmlns:p14="http://schemas.microsoft.com/office/powerpoint/2010/main" val="2367238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7 Grupo"/>
          <p:cNvGrpSpPr/>
          <p:nvPr/>
        </p:nvGrpSpPr>
        <p:grpSpPr bwMode="auto">
          <a:xfrm>
            <a:off x="0" y="0"/>
            <a:ext cx="9144000" cy="1052513"/>
            <a:chOff x="0" y="0"/>
            <a:chExt cx="9144000" cy="1052513"/>
          </a:xfrm>
        </p:grpSpPr>
        <p:pic>
          <p:nvPicPr>
            <p:cNvPr id="2097176" name="Picture 3"/>
            <p:cNvPicPr>
              <a:picLocks noChangeAspect="1" noChangeArrowheads="1"/>
            </p:cNvPicPr>
            <p:nvPr/>
          </p:nvPicPr>
          <p:blipFill>
            <a:blip r:embed="rId3"/>
            <a:srcRect/>
            <a:stretch>
              <a:fillRect/>
            </a:stretch>
          </p:blipFill>
          <p:spPr bwMode="auto">
            <a:xfrm>
              <a:off x="2713902" y="0"/>
              <a:ext cx="6430098" cy="1052513"/>
            </a:xfrm>
            <a:prstGeom prst="rect">
              <a:avLst/>
            </a:prstGeom>
            <a:noFill/>
            <a:ln>
              <a:noFill/>
            </a:ln>
          </p:spPr>
        </p:pic>
        <p:pic>
          <p:nvPicPr>
            <p:cNvPr id="2097177" name="Picture 6" descr="D:\Diseño\power point\Sin título-1.png"/>
            <p:cNvPicPr>
              <a:picLocks noChangeAspect="1" noChangeArrowheads="1"/>
            </p:cNvPicPr>
            <p:nvPr/>
          </p:nvPicPr>
          <p:blipFill>
            <a:blip r:embed="rId4"/>
            <a:srcRect/>
            <a:stretch>
              <a:fillRect/>
            </a:stretch>
          </p:blipFill>
          <p:spPr bwMode="auto">
            <a:xfrm>
              <a:off x="0" y="59960"/>
              <a:ext cx="2672057" cy="863601"/>
            </a:xfrm>
            <a:prstGeom prst="rect">
              <a:avLst/>
            </a:prstGeom>
            <a:noFill/>
            <a:ln>
              <a:noFill/>
            </a:ln>
          </p:spPr>
        </p:pic>
      </p:grpSp>
      <p:sp>
        <p:nvSpPr>
          <p:cNvPr id="1048631" name="6 CuadroTexto"/>
          <p:cNvSpPr txBox="1"/>
          <p:nvPr/>
        </p:nvSpPr>
        <p:spPr>
          <a:xfrm>
            <a:off x="307895" y="1392459"/>
            <a:ext cx="8713148" cy="4832092"/>
          </a:xfrm>
          <a:prstGeom prst="rect">
            <a:avLst/>
          </a:prstGeom>
          <a:noFill/>
        </p:spPr>
        <p:txBody>
          <a:bodyPr wrap="square">
            <a:spAutoFit/>
          </a:bodyPr>
          <a:lstStyle/>
          <a:p>
            <a:pPr marL="273050" indent="-273050" algn="just">
              <a:spcAft>
                <a:spcPts val="1200"/>
              </a:spcAft>
              <a:buFont typeface="Wingdings" pitchFamily="2" charset="2"/>
              <a:buChar char="v"/>
            </a:pPr>
            <a:r>
              <a:rPr lang="es-ES" sz="2000" dirty="0" smtClean="0"/>
              <a:t>Se realizará el diagnóstico individual de los avances de cada trabajo por el tutor y en  talleres de tesis organizados por cada carrera (semanas 1 y 2). Como precedente, desde la etapa en que nos encontramos se da seguimiento a los estudiantes por diferentes vías para conocer su avance, si cuenta con medios para realizar el trabajo, entre otros aspectos, incluyendo en los casos que sea necesario la modificación de objetivos y/o alcance de la tesis. Una vez concluido el proceso se tomarán las provisiones y decisiones que corresponda para cada  uno de ellos. Podría incluir cambios en la forma de evaluación para aquellos casos que no tuvieron los recursos para trabajar en la tesis y que están claramente identificados, lo que está amparado en la Resolución Ministerial que norma los ajustes a la culminación de estudios.</a:t>
            </a:r>
          </a:p>
          <a:p>
            <a:pPr marL="273050" indent="-273050" algn="just">
              <a:buFont typeface="Wingdings" pitchFamily="2" charset="2"/>
              <a:buChar char="v"/>
            </a:pPr>
            <a:r>
              <a:rPr lang="es-ES" dirty="0" smtClean="0">
                <a:latin typeface="Arial" pitchFamily="34" charset="0"/>
                <a:cs typeface="Arial" pitchFamily="34" charset="0"/>
              </a:rPr>
              <a:t>Los </a:t>
            </a:r>
            <a:r>
              <a:rPr lang="es-ES" sz="2000" dirty="0"/>
              <a:t>estudiantes que realizan Trabajo de Diploma podrán optar, previa coordinación con su tutor, por la presentación de tesis o trabajo </a:t>
            </a:r>
            <a:r>
              <a:rPr lang="es-ES" sz="2000" dirty="0" err="1"/>
              <a:t>referativo</a:t>
            </a:r>
            <a:r>
              <a:rPr lang="es-ES" sz="2000" dirty="0"/>
              <a:t> en función </a:t>
            </a:r>
            <a:r>
              <a:rPr lang="es-ES" sz="2000" dirty="0" smtClean="0"/>
              <a:t>de su </a:t>
            </a:r>
            <a:r>
              <a:rPr lang="es-ES" sz="2000" dirty="0"/>
              <a:t>avance y características de la </a:t>
            </a:r>
            <a:r>
              <a:rPr lang="es-ES" sz="2000" dirty="0" smtClean="0"/>
              <a:t>investigación.</a:t>
            </a:r>
          </a:p>
          <a:p>
            <a:pPr algn="just"/>
            <a:endParaRPr lang="es-MX" dirty="0">
              <a:latin typeface="Arial" panose="020B0604020202020204" pitchFamily="34" charset="0"/>
              <a:cs typeface="Arial" panose="020B0604020202020204" pitchFamily="34" charset="0"/>
            </a:endParaRPr>
          </a:p>
        </p:txBody>
      </p:sp>
      <p:sp>
        <p:nvSpPr>
          <p:cNvPr id="1048632" name="7 CuadroTexto"/>
          <p:cNvSpPr txBox="1"/>
          <p:nvPr/>
        </p:nvSpPr>
        <p:spPr>
          <a:xfrm>
            <a:off x="3474720" y="195943"/>
            <a:ext cx="4846320" cy="871042"/>
          </a:xfrm>
          <a:prstGeom prst="rect">
            <a:avLst/>
          </a:prstGeom>
          <a:noFill/>
        </p:spPr>
        <p:txBody>
          <a:bodyPr wrap="square" rtlCol="0">
            <a:spAutoFit/>
          </a:bodyPr>
          <a:lstStyle/>
          <a:p>
            <a:pPr algn="just"/>
            <a:r>
              <a:rPr lang="en-US" sz="2400" b="1" dirty="0" smtClean="0">
                <a:solidFill>
                  <a:schemeClr val="bg1"/>
                </a:solidFill>
                <a:latin typeface="Arial" pitchFamily="34" charset="0"/>
                <a:cs typeface="Arial" pitchFamily="34" charset="0"/>
              </a:rPr>
              <a:t>CULMINACI</a:t>
            </a:r>
            <a:r>
              <a:rPr lang="es-MX" sz="2400" b="1" dirty="0" smtClean="0">
                <a:solidFill>
                  <a:schemeClr val="bg1"/>
                </a:solidFill>
                <a:latin typeface="Arial" pitchFamily="34" charset="0"/>
                <a:cs typeface="Arial" pitchFamily="34" charset="0"/>
              </a:rPr>
              <a:t>Ó</a:t>
            </a:r>
            <a:r>
              <a:rPr lang="en-US" sz="2400" b="1" dirty="0" smtClean="0">
                <a:solidFill>
                  <a:schemeClr val="bg1"/>
                </a:solidFill>
                <a:latin typeface="Arial" pitchFamily="34" charset="0"/>
                <a:cs typeface="Arial" pitchFamily="34" charset="0"/>
              </a:rPr>
              <a:t>N DE ESTUDIOS</a:t>
            </a:r>
            <a:r>
              <a:rPr lang="es-MX" sz="2400" b="1" dirty="0" smtClean="0">
                <a:solidFill>
                  <a:schemeClr val="bg1"/>
                </a:solidFill>
                <a:latin typeface="Arial" pitchFamily="34" charset="0"/>
                <a:cs typeface="Arial" pitchFamily="34" charset="0"/>
              </a:rPr>
              <a:t> (para todos los tipos de curso)</a:t>
            </a:r>
            <a:r>
              <a:rPr lang="en-US" sz="2400" b="1" dirty="0" smtClean="0">
                <a:solidFill>
                  <a:schemeClr val="bg1"/>
                </a:solidFill>
                <a:latin typeface="Arial" pitchFamily="34" charset="0"/>
                <a:cs typeface="Arial" pitchFamily="34" charset="0"/>
              </a:rPr>
              <a:t> </a:t>
            </a:r>
            <a:endParaRPr lang="es-ES_tradnl"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47149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59557" y="1412230"/>
            <a:ext cx="8038531" cy="5016758"/>
          </a:xfrm>
          <a:prstGeom prst="rect">
            <a:avLst/>
          </a:prstGeom>
        </p:spPr>
        <p:txBody>
          <a:bodyPr wrap="square">
            <a:spAutoFit/>
          </a:bodyPr>
          <a:lstStyle/>
          <a:p>
            <a:pPr marL="273050" indent="-273050" algn="just">
              <a:spcAft>
                <a:spcPts val="1200"/>
              </a:spcAft>
              <a:buFont typeface="Wingdings" pitchFamily="2" charset="2"/>
              <a:buChar char="v"/>
            </a:pPr>
            <a:r>
              <a:rPr lang="es-ES" sz="2000" dirty="0"/>
              <a:t>En el caso de la carrera Ingeniería </a:t>
            </a:r>
            <a:r>
              <a:rPr lang="es-ES" sz="2000" dirty="0" smtClean="0"/>
              <a:t>Informática los </a:t>
            </a:r>
            <a:r>
              <a:rPr lang="es-ES" sz="2000" dirty="0"/>
              <a:t>estudiantes presentarán ante el tribunal la propuesta del producto informático que ofrece como solución a la problemática planteada l</a:t>
            </a:r>
            <a:r>
              <a:rPr lang="es-ES" sz="2000" dirty="0" smtClean="0"/>
              <a:t>a </a:t>
            </a:r>
            <a:r>
              <a:rPr lang="es-ES" sz="2000" dirty="0"/>
              <a:t>semana antes de la fecha fijada para la culminación del ejercicio.</a:t>
            </a:r>
          </a:p>
          <a:p>
            <a:pPr marL="273050" indent="-273050" algn="just">
              <a:spcAft>
                <a:spcPts val="1200"/>
              </a:spcAft>
              <a:buFont typeface="Wingdings" pitchFamily="2" charset="2"/>
              <a:buChar char="v"/>
            </a:pPr>
            <a:r>
              <a:rPr lang="es-ES" sz="2000" dirty="0"/>
              <a:t>Los estudiantes eximidos deben entregar los resultados de su investigación ya que tributan a </a:t>
            </a:r>
            <a:r>
              <a:rPr lang="es-ES" sz="2000" dirty="0" smtClean="0"/>
              <a:t>proyectos, están comprometidos </a:t>
            </a:r>
            <a:r>
              <a:rPr lang="es-ES" sz="2000" dirty="0"/>
              <a:t>con otras instituciones o </a:t>
            </a:r>
            <a:r>
              <a:rPr lang="es-ES" sz="2000" dirty="0" smtClean="0"/>
              <a:t>son de </a:t>
            </a:r>
            <a:r>
              <a:rPr lang="es-ES" sz="2000" dirty="0"/>
              <a:t>importancia para el desarrollo de la docencia en la facultad.</a:t>
            </a:r>
          </a:p>
          <a:p>
            <a:pPr marL="273050" indent="-273050" algn="just">
              <a:spcAft>
                <a:spcPts val="1200"/>
              </a:spcAft>
              <a:buFont typeface="Wingdings" pitchFamily="2" charset="2"/>
              <a:buChar char="v"/>
            </a:pPr>
            <a:r>
              <a:rPr lang="es-ES" sz="2000" dirty="0"/>
              <a:t>Los estudiantes de la carrera pedagógica que realizarán el  ejercicio profesional entregarán el informe y el medio didáctico desarrollado.</a:t>
            </a:r>
          </a:p>
          <a:p>
            <a:pPr marL="273050" indent="-273050" algn="just">
              <a:spcAft>
                <a:spcPts val="1200"/>
              </a:spcAft>
              <a:buFont typeface="Wingdings" pitchFamily="2" charset="2"/>
              <a:buChar char="v"/>
            </a:pPr>
            <a:r>
              <a:rPr lang="es-ES" sz="2000" dirty="0"/>
              <a:t>Los trabajos de culminación de estudios serán evaluados </a:t>
            </a:r>
            <a:r>
              <a:rPr lang="es-ES" sz="2000" dirty="0" smtClean="0"/>
              <a:t>por tribunales, nombrados </a:t>
            </a:r>
            <a:r>
              <a:rPr lang="es-ES" sz="2000" dirty="0"/>
              <a:t>por resolución decanal. </a:t>
            </a:r>
          </a:p>
          <a:p>
            <a:pPr marL="273050" indent="-273050" algn="just">
              <a:buFont typeface="Wingdings" pitchFamily="2" charset="2"/>
              <a:buChar char="v"/>
            </a:pPr>
            <a:r>
              <a:rPr lang="es-ES" sz="2000" dirty="0"/>
              <a:t>Comparecerán ante el tribunal aquellos </a:t>
            </a:r>
            <a:r>
              <a:rPr lang="es-ES" sz="2000" dirty="0" smtClean="0"/>
              <a:t>estudiantes que se necesite </a:t>
            </a:r>
            <a:r>
              <a:rPr lang="es-ES" sz="2000" dirty="0"/>
              <a:t>esclarecer algún elemento del informe escrito.</a:t>
            </a:r>
          </a:p>
        </p:txBody>
      </p:sp>
      <p:grpSp>
        <p:nvGrpSpPr>
          <p:cNvPr id="3" name="7 Grupo"/>
          <p:cNvGrpSpPr/>
          <p:nvPr/>
        </p:nvGrpSpPr>
        <p:grpSpPr bwMode="auto">
          <a:xfrm>
            <a:off x="0" y="0"/>
            <a:ext cx="9144000" cy="1052513"/>
            <a:chOff x="0" y="0"/>
            <a:chExt cx="9144000" cy="1052513"/>
          </a:xfrm>
        </p:grpSpPr>
        <p:pic>
          <p:nvPicPr>
            <p:cNvPr id="4" name="Picture 3"/>
            <p:cNvPicPr>
              <a:picLocks noChangeAspect="1" noChangeArrowheads="1"/>
            </p:cNvPicPr>
            <p:nvPr/>
          </p:nvPicPr>
          <p:blipFill>
            <a:blip r:embed="rId2"/>
            <a:srcRect/>
            <a:stretch>
              <a:fillRect/>
            </a:stretch>
          </p:blipFill>
          <p:spPr bwMode="auto">
            <a:xfrm>
              <a:off x="2713902" y="0"/>
              <a:ext cx="6430098" cy="1052513"/>
            </a:xfrm>
            <a:prstGeom prst="rect">
              <a:avLst/>
            </a:prstGeom>
            <a:noFill/>
            <a:ln>
              <a:noFill/>
            </a:ln>
          </p:spPr>
        </p:pic>
        <p:pic>
          <p:nvPicPr>
            <p:cNvPr id="5" name="Picture 6" descr="D:\Diseño\power point\Sin título-1.png"/>
            <p:cNvPicPr>
              <a:picLocks noChangeAspect="1" noChangeArrowheads="1"/>
            </p:cNvPicPr>
            <p:nvPr/>
          </p:nvPicPr>
          <p:blipFill>
            <a:blip r:embed="rId3"/>
            <a:srcRect/>
            <a:stretch>
              <a:fillRect/>
            </a:stretch>
          </p:blipFill>
          <p:spPr bwMode="auto">
            <a:xfrm>
              <a:off x="0" y="59960"/>
              <a:ext cx="2672057" cy="863601"/>
            </a:xfrm>
            <a:prstGeom prst="rect">
              <a:avLst/>
            </a:prstGeom>
            <a:noFill/>
            <a:ln>
              <a:noFill/>
            </a:ln>
          </p:spPr>
        </p:pic>
      </p:grpSp>
      <p:sp>
        <p:nvSpPr>
          <p:cNvPr id="6" name="7 CuadroTexto"/>
          <p:cNvSpPr txBox="1"/>
          <p:nvPr/>
        </p:nvSpPr>
        <p:spPr>
          <a:xfrm>
            <a:off x="3474720" y="195943"/>
            <a:ext cx="4846320" cy="871042"/>
          </a:xfrm>
          <a:prstGeom prst="rect">
            <a:avLst/>
          </a:prstGeom>
          <a:noFill/>
        </p:spPr>
        <p:txBody>
          <a:bodyPr wrap="square" rtlCol="0">
            <a:spAutoFit/>
          </a:bodyPr>
          <a:lstStyle/>
          <a:p>
            <a:pPr algn="just"/>
            <a:r>
              <a:rPr lang="en-US" sz="2400" b="1" dirty="0" smtClean="0">
                <a:solidFill>
                  <a:schemeClr val="bg1"/>
                </a:solidFill>
                <a:latin typeface="Arial" pitchFamily="34" charset="0"/>
                <a:cs typeface="Arial" pitchFamily="34" charset="0"/>
              </a:rPr>
              <a:t>CULMINACI</a:t>
            </a:r>
            <a:r>
              <a:rPr lang="es-MX" sz="2400" b="1" dirty="0" smtClean="0">
                <a:solidFill>
                  <a:schemeClr val="bg1"/>
                </a:solidFill>
                <a:latin typeface="Arial" pitchFamily="34" charset="0"/>
                <a:cs typeface="Arial" pitchFamily="34" charset="0"/>
              </a:rPr>
              <a:t>Ó</a:t>
            </a:r>
            <a:r>
              <a:rPr lang="en-US" sz="2400" b="1" dirty="0" smtClean="0">
                <a:solidFill>
                  <a:schemeClr val="bg1"/>
                </a:solidFill>
                <a:latin typeface="Arial" pitchFamily="34" charset="0"/>
                <a:cs typeface="Arial" pitchFamily="34" charset="0"/>
              </a:rPr>
              <a:t>N DE ESTUDIOS</a:t>
            </a:r>
            <a:r>
              <a:rPr lang="es-MX" sz="2400" b="1" dirty="0" smtClean="0">
                <a:solidFill>
                  <a:schemeClr val="bg1"/>
                </a:solidFill>
                <a:latin typeface="Arial" pitchFamily="34" charset="0"/>
                <a:cs typeface="Arial" pitchFamily="34" charset="0"/>
              </a:rPr>
              <a:t> (para todos los tipos de curso)</a:t>
            </a:r>
            <a:r>
              <a:rPr lang="en-US" sz="2400" b="1" dirty="0" smtClean="0">
                <a:solidFill>
                  <a:schemeClr val="bg1"/>
                </a:solidFill>
                <a:latin typeface="Arial" pitchFamily="34" charset="0"/>
                <a:cs typeface="Arial" pitchFamily="34" charset="0"/>
              </a:rPr>
              <a:t> </a:t>
            </a:r>
            <a:endParaRPr lang="es-ES_tradnl"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278081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2" y="1588"/>
            <a:ext cx="4563531" cy="6858000"/>
          </a:xfrm>
          <a:prstGeom prst="rect">
            <a:avLst/>
          </a:prstGeom>
          <a:noFill/>
          <a:ln w="9525">
            <a:noFill/>
            <a:miter lim="800000"/>
            <a:headEnd/>
            <a:tailEnd/>
          </a:ln>
        </p:spPr>
      </p:pic>
      <p:pic>
        <p:nvPicPr>
          <p:cNvPr id="5" name="Picture 6" descr="D:\Diseño\power point\Sin título-1.png"/>
          <p:cNvPicPr>
            <a:picLocks noChangeAspect="1" noChangeArrowheads="1"/>
          </p:cNvPicPr>
          <p:nvPr/>
        </p:nvPicPr>
        <p:blipFill>
          <a:blip r:embed="rId3"/>
          <a:srcRect/>
          <a:stretch>
            <a:fillRect/>
          </a:stretch>
        </p:blipFill>
        <p:spPr bwMode="auto">
          <a:xfrm>
            <a:off x="5418667" y="296333"/>
            <a:ext cx="2870200" cy="928688"/>
          </a:xfrm>
          <a:prstGeom prst="rect">
            <a:avLst/>
          </a:prstGeom>
          <a:noFill/>
          <a:ln w="9525">
            <a:noFill/>
            <a:miter lim="800000"/>
            <a:headEnd/>
            <a:tailEnd/>
          </a:ln>
        </p:spPr>
      </p:pic>
      <p:sp>
        <p:nvSpPr>
          <p:cNvPr id="9" name="CaixaDeTexto 8"/>
          <p:cNvSpPr txBox="1"/>
          <p:nvPr/>
        </p:nvSpPr>
        <p:spPr>
          <a:xfrm>
            <a:off x="5139255" y="1722428"/>
            <a:ext cx="3429024" cy="3416320"/>
          </a:xfrm>
          <a:prstGeom prst="rect">
            <a:avLst/>
          </a:prstGeom>
          <a:noFill/>
          <a:ln>
            <a:noFill/>
          </a:ln>
        </p:spPr>
        <p:txBody>
          <a:bodyPr wrap="square" rtlCol="0">
            <a:spAutoFit/>
          </a:bodyPr>
          <a:lstStyle/>
          <a:p>
            <a:pPr algn="ctr">
              <a:lnSpc>
                <a:spcPct val="150000"/>
              </a:lnSpc>
            </a:pPr>
            <a:r>
              <a:rPr lang="es-ES" sz="2400" b="1" dirty="0"/>
              <a:t>Ajustes para </a:t>
            </a:r>
            <a:r>
              <a:rPr lang="es-ES" sz="2400" b="1" dirty="0" smtClean="0"/>
              <a:t>la </a:t>
            </a:r>
            <a:r>
              <a:rPr lang="es-ES" sz="2400" b="1" dirty="0"/>
              <a:t>continuidad del proceso de formación de pregrado </a:t>
            </a:r>
            <a:endParaRPr lang="es-ES" sz="2400" b="1" dirty="0" smtClean="0"/>
          </a:p>
          <a:p>
            <a:pPr algn="ctr">
              <a:lnSpc>
                <a:spcPct val="150000"/>
              </a:lnSpc>
            </a:pPr>
            <a:r>
              <a:rPr lang="es-ES" sz="2400" b="1" dirty="0" smtClean="0"/>
              <a:t>FITIB</a:t>
            </a:r>
          </a:p>
          <a:p>
            <a:pPr algn="ctr">
              <a:lnSpc>
                <a:spcPct val="150000"/>
              </a:lnSpc>
            </a:pPr>
            <a:r>
              <a:rPr lang="es-ES" sz="2400" b="1" dirty="0" smtClean="0"/>
              <a:t>Curso </a:t>
            </a:r>
            <a:r>
              <a:rPr lang="es-ES" sz="2400" b="1" dirty="0"/>
              <a:t>2019 - 2020</a:t>
            </a:r>
            <a:endParaRPr lang="es-ES" sz="2400" b="1" dirty="0">
              <a:latin typeface="Arial" pitchFamily="34" charset="0"/>
              <a:cs typeface="Arial" pitchFamily="34" charset="0"/>
            </a:endParaRPr>
          </a:p>
        </p:txBody>
      </p:sp>
    </p:spTree>
    <p:extLst>
      <p:ext uri="{BB962C8B-B14F-4D97-AF65-F5344CB8AC3E}">
        <p14:creationId xmlns:p14="http://schemas.microsoft.com/office/powerpoint/2010/main" val="47436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348"/>
            <a:ext cx="8291264" cy="1143000"/>
          </a:xfrm>
        </p:spPr>
        <p:txBody>
          <a:bodyPr>
            <a:normAutofit/>
          </a:bodyPr>
          <a:lstStyle/>
          <a:p>
            <a:r>
              <a:rPr lang="es-ES" sz="2800" dirty="0" smtClean="0"/>
              <a:t>                              </a:t>
            </a:r>
            <a:endParaRPr lang="es-ES" sz="3200" b="1" dirty="0"/>
          </a:p>
        </p:txBody>
      </p:sp>
      <p:sp>
        <p:nvSpPr>
          <p:cNvPr id="3" name="2 CuadroTexto"/>
          <p:cNvSpPr txBox="1"/>
          <p:nvPr/>
        </p:nvSpPr>
        <p:spPr>
          <a:xfrm>
            <a:off x="404604" y="1262581"/>
            <a:ext cx="8325994" cy="5047536"/>
          </a:xfrm>
          <a:prstGeom prst="rect">
            <a:avLst/>
          </a:prstGeom>
          <a:noFill/>
        </p:spPr>
        <p:txBody>
          <a:bodyPr wrap="square" rtlCol="0">
            <a:spAutoFit/>
          </a:bodyPr>
          <a:lstStyle/>
          <a:p>
            <a:r>
              <a:rPr lang="es-MX" sz="2800" b="1" dirty="0"/>
              <a:t>Para realizar la planificación, se </a:t>
            </a:r>
            <a:r>
              <a:rPr lang="es-MX" sz="2800" b="1" dirty="0" smtClean="0"/>
              <a:t>tuvo en cuenta:</a:t>
            </a:r>
            <a:endParaRPr lang="es-ES" sz="2800" b="1" dirty="0"/>
          </a:p>
          <a:p>
            <a:pPr marL="285750" lvl="0" indent="-285750" algn="just">
              <a:spcAft>
                <a:spcPts val="600"/>
              </a:spcAft>
              <a:buFont typeface="Arial" panose="020B0604020202020204" pitchFamily="34" charset="0"/>
              <a:buChar char="•"/>
            </a:pPr>
            <a:r>
              <a:rPr lang="es-ES" sz="2000" dirty="0"/>
              <a:t>Resolución Ministerial 2/2018 Reglamento </a:t>
            </a:r>
            <a:r>
              <a:rPr lang="es-MX" sz="2000" dirty="0"/>
              <a:t>de Trabajo Docente y Metodológico de la Educación </a:t>
            </a:r>
            <a:r>
              <a:rPr lang="es-MX" sz="2000" dirty="0" smtClean="0"/>
              <a:t>Superior y</a:t>
            </a:r>
            <a:r>
              <a:rPr lang="en-US" sz="2000" dirty="0"/>
              <a:t> </a:t>
            </a:r>
            <a:r>
              <a:rPr lang="es-ES" sz="2000" dirty="0" smtClean="0"/>
              <a:t>111/2017 </a:t>
            </a:r>
            <a:r>
              <a:rPr lang="es-ES" sz="2000" dirty="0"/>
              <a:t>Reglamento de Organización </a:t>
            </a:r>
            <a:r>
              <a:rPr lang="es-ES" sz="2000" dirty="0" smtClean="0"/>
              <a:t>Docente y las Indicaciones y Resoluciones del Ministerio de Educación Superior y de la Universidad de Oriente que norman el proceso de ajustes de la continuidad y culminación de estudios para </a:t>
            </a:r>
            <a:r>
              <a:rPr lang="es-ES" sz="2000" dirty="0"/>
              <a:t>el cierre del curso </a:t>
            </a:r>
            <a:r>
              <a:rPr lang="es-ES" sz="2000" dirty="0" smtClean="0"/>
              <a:t>académico 2019-2020</a:t>
            </a:r>
            <a:r>
              <a:rPr lang="es-ES" sz="2000" dirty="0"/>
              <a:t>, interrumpido por la situación sanitaria</a:t>
            </a:r>
            <a:r>
              <a:rPr lang="es-ES" sz="2000" dirty="0" smtClean="0"/>
              <a:t> producida por la COVID-19.</a:t>
            </a:r>
          </a:p>
          <a:p>
            <a:pPr marL="285750" lvl="0" indent="-285750" algn="just">
              <a:spcAft>
                <a:spcPts val="600"/>
              </a:spcAft>
              <a:buFont typeface="Arial" panose="020B0604020202020204" pitchFamily="34" charset="0"/>
              <a:buChar char="•"/>
            </a:pPr>
            <a:r>
              <a:rPr lang="es-ES" sz="2000" dirty="0" smtClean="0"/>
              <a:t>Como precedente, el </a:t>
            </a:r>
            <a:r>
              <a:rPr lang="es-ES" sz="2000" dirty="0"/>
              <a:t>segundo semestre comenzó </a:t>
            </a:r>
            <a:r>
              <a:rPr lang="es-ES" sz="2000" dirty="0" smtClean="0"/>
              <a:t>en febrero </a:t>
            </a:r>
            <a:r>
              <a:rPr lang="es-ES" sz="2000" dirty="0"/>
              <a:t>del 2020 en todos los años tanto del CRD como </a:t>
            </a:r>
            <a:r>
              <a:rPr lang="es-ES" sz="2000" dirty="0" smtClean="0"/>
              <a:t>CPE y ciclo corto desarrollándose 5 semanas de clases antes de la interrupción del curso. </a:t>
            </a:r>
          </a:p>
          <a:p>
            <a:pPr marL="285750" lvl="0" indent="-285750" algn="just">
              <a:buFont typeface="Arial" panose="020B0604020202020204" pitchFamily="34" charset="0"/>
              <a:buChar char="•"/>
            </a:pPr>
            <a:r>
              <a:rPr lang="es-ES" sz="2000" dirty="0"/>
              <a:t>El nivel de precisión, profundidad y orientación ofrecida a los estudiantes en las guías de estudio de las asignaturas, materiales docentes, bibliografía impresa y en soporte digital, manuales técnicos de la especialidad, </a:t>
            </a:r>
            <a:r>
              <a:rPr lang="es-ES" sz="2000" dirty="0" smtClean="0"/>
              <a:t>etc.</a:t>
            </a:r>
            <a:endParaRPr lang="en-US" sz="2000" dirty="0"/>
          </a:p>
          <a:p>
            <a:r>
              <a:rPr lang="es-ES" sz="2400" dirty="0"/>
              <a:t> </a:t>
            </a:r>
          </a:p>
        </p:txBody>
      </p:sp>
      <p:grpSp>
        <p:nvGrpSpPr>
          <p:cNvPr id="6" name="7 Grupo"/>
          <p:cNvGrpSpPr>
            <a:grpSpLocks/>
          </p:cNvGrpSpPr>
          <p:nvPr/>
        </p:nvGrpSpPr>
        <p:grpSpPr bwMode="auto">
          <a:xfrm>
            <a:off x="0" y="0"/>
            <a:ext cx="9144000" cy="1196752"/>
            <a:chOff x="0" y="0"/>
            <a:chExt cx="9144000" cy="1052513"/>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3902" y="0"/>
              <a:ext cx="6430098"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D:\Diseño\power point\Sin títul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960"/>
              <a:ext cx="2672057" cy="86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7 CuadroTexto"/>
          <p:cNvSpPr txBox="1"/>
          <p:nvPr/>
        </p:nvSpPr>
        <p:spPr>
          <a:xfrm>
            <a:off x="3474720" y="195943"/>
            <a:ext cx="4846320" cy="830997"/>
          </a:xfrm>
          <a:prstGeom prst="rect">
            <a:avLst/>
          </a:prstGeom>
          <a:noFill/>
        </p:spPr>
        <p:txBody>
          <a:bodyPr wrap="square" rtlCol="0">
            <a:spAutoFit/>
          </a:bodyPr>
          <a:lstStyle/>
          <a:p>
            <a:pPr algn="just"/>
            <a:r>
              <a:rPr lang="es-ES" sz="2400" b="1" dirty="0" smtClean="0">
                <a:solidFill>
                  <a:schemeClr val="bg1"/>
                </a:solidFill>
                <a:latin typeface="Arial" pitchFamily="34" charset="0"/>
                <a:cs typeface="Arial" pitchFamily="34" charset="0"/>
              </a:rPr>
              <a:t>CONTINUIDAD </a:t>
            </a:r>
            <a:r>
              <a:rPr lang="en-US" sz="2400" b="1" dirty="0" smtClean="0">
                <a:solidFill>
                  <a:schemeClr val="bg1"/>
                </a:solidFill>
                <a:latin typeface="Arial" pitchFamily="34" charset="0"/>
                <a:cs typeface="Arial" pitchFamily="34" charset="0"/>
              </a:rPr>
              <a:t>DE ESTUDIOS</a:t>
            </a:r>
            <a:r>
              <a:rPr lang="es-MX" sz="2400" b="1" dirty="0" smtClean="0">
                <a:solidFill>
                  <a:schemeClr val="bg1"/>
                </a:solidFill>
                <a:latin typeface="Arial" pitchFamily="34" charset="0"/>
                <a:cs typeface="Arial" pitchFamily="34" charset="0"/>
              </a:rPr>
              <a:t> (para todos los tipos de curso)</a:t>
            </a:r>
            <a:r>
              <a:rPr lang="en-US" sz="2400" b="1" dirty="0" smtClean="0">
                <a:solidFill>
                  <a:schemeClr val="bg1"/>
                </a:solidFill>
                <a:latin typeface="Arial" pitchFamily="34" charset="0"/>
                <a:cs typeface="Arial" pitchFamily="34" charset="0"/>
              </a:rPr>
              <a:t> </a:t>
            </a:r>
            <a:endParaRPr lang="es-ES_tradnl"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289630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33136" y="1934251"/>
            <a:ext cx="8518358" cy="4093428"/>
          </a:xfrm>
          <a:prstGeom prst="rect">
            <a:avLst/>
          </a:prstGeom>
        </p:spPr>
        <p:txBody>
          <a:bodyPr wrap="square">
            <a:spAutoFit/>
          </a:bodyPr>
          <a:lstStyle/>
          <a:p>
            <a:pPr marL="285750" lvl="0" indent="-285750" algn="just">
              <a:spcAft>
                <a:spcPts val="600"/>
              </a:spcAft>
              <a:buFont typeface="Arial" panose="020B0604020202020204" pitchFamily="34" charset="0"/>
              <a:buChar char="•"/>
            </a:pPr>
            <a:r>
              <a:rPr lang="es-ES" sz="2400" dirty="0"/>
              <a:t>Las diferencias en la disponibilidad de recursos informáticos, acceso a </a:t>
            </a:r>
            <a:r>
              <a:rPr lang="es-ES" sz="2400" dirty="0" smtClean="0"/>
              <a:t>la web e </a:t>
            </a:r>
            <a:r>
              <a:rPr lang="es-ES" sz="2400" dirty="0"/>
              <a:t>intranet de la UO desde sus casas.</a:t>
            </a:r>
            <a:endParaRPr lang="en-US" sz="2400" dirty="0"/>
          </a:p>
          <a:p>
            <a:pPr marL="285750" lvl="0" indent="-285750" algn="just">
              <a:spcAft>
                <a:spcPts val="600"/>
              </a:spcAft>
              <a:buFont typeface="Arial" panose="020B0604020202020204" pitchFamily="34" charset="0"/>
              <a:buChar char="•"/>
            </a:pPr>
            <a:r>
              <a:rPr lang="es-ES" sz="2400" dirty="0"/>
              <a:t>El disparejo nivel de </a:t>
            </a:r>
            <a:r>
              <a:rPr lang="es-ES" sz="2400" dirty="0" err="1"/>
              <a:t>autopreparación</a:t>
            </a:r>
            <a:r>
              <a:rPr lang="es-ES" sz="2400" dirty="0"/>
              <a:t> de los estudiantes a partir de las orientaciones dadas en cada </a:t>
            </a:r>
            <a:r>
              <a:rPr lang="es-ES" sz="2400" dirty="0" smtClean="0"/>
              <a:t>asignatura.</a:t>
            </a:r>
            <a:endParaRPr lang="es-ES" sz="2400" dirty="0"/>
          </a:p>
          <a:p>
            <a:pPr marL="285750" lvl="0" indent="-285750" algn="just">
              <a:spcAft>
                <a:spcPts val="600"/>
              </a:spcAft>
              <a:buFont typeface="Arial" panose="020B0604020202020204" pitchFamily="34" charset="0"/>
              <a:buChar char="•"/>
            </a:pPr>
            <a:r>
              <a:rPr lang="es-ES" sz="2400" dirty="0"/>
              <a:t>Las horas pendientes de impartir por asignatura y año.</a:t>
            </a:r>
          </a:p>
          <a:p>
            <a:pPr marL="285750" lvl="0" indent="-285750" algn="just">
              <a:spcAft>
                <a:spcPts val="600"/>
              </a:spcAft>
              <a:buFont typeface="Arial" panose="020B0604020202020204" pitchFamily="34" charset="0"/>
              <a:buChar char="•"/>
            </a:pPr>
            <a:r>
              <a:rPr lang="es-ES" sz="2400" dirty="0" smtClean="0"/>
              <a:t>Se hizo énfasis </a:t>
            </a:r>
            <a:r>
              <a:rPr lang="es-ES" sz="2400" dirty="0"/>
              <a:t>en las asignaturas precedentes de otras en las próximas etapas, </a:t>
            </a:r>
            <a:r>
              <a:rPr lang="es-ES" sz="2400" dirty="0" smtClean="0"/>
              <a:t>las </a:t>
            </a:r>
            <a:r>
              <a:rPr lang="es-ES" sz="2400" dirty="0" smtClean="0"/>
              <a:t>que </a:t>
            </a:r>
            <a:r>
              <a:rPr lang="es-ES" sz="2400" dirty="0" smtClean="0"/>
              <a:t>tributan </a:t>
            </a:r>
            <a:r>
              <a:rPr lang="es-ES" sz="2400" dirty="0" smtClean="0"/>
              <a:t>e </a:t>
            </a:r>
            <a:r>
              <a:rPr lang="es-ES" sz="2400" dirty="0" smtClean="0"/>
              <a:t>mayor medida al modelo del profesional, </a:t>
            </a:r>
            <a:r>
              <a:rPr lang="es-ES" sz="2400" dirty="0" smtClean="0"/>
              <a:t>las que </a:t>
            </a:r>
            <a:r>
              <a:rPr lang="es-ES" sz="2400" dirty="0"/>
              <a:t>tienen examen final </a:t>
            </a:r>
            <a:r>
              <a:rPr lang="es-ES" sz="2400"/>
              <a:t>y/o </a:t>
            </a:r>
            <a:r>
              <a:rPr lang="es-ES" sz="2400" smtClean="0"/>
              <a:t>aquellas </a:t>
            </a:r>
            <a:r>
              <a:rPr lang="es-ES" sz="2400" dirty="0"/>
              <a:t>que por su nivel de dificultad tienen un bajo rendimiento académico.</a:t>
            </a:r>
          </a:p>
          <a:p>
            <a:pPr marL="285750" lvl="0" indent="-285750" algn="just">
              <a:buFont typeface="Arial" panose="020B0604020202020204" pitchFamily="34" charset="0"/>
              <a:buChar char="•"/>
            </a:pPr>
            <a:r>
              <a:rPr lang="es-ES" sz="2400" dirty="0"/>
              <a:t>Disponibilidad de aulas, laboratorios de PC y especializados</a:t>
            </a:r>
            <a:r>
              <a:rPr lang="es-ES" sz="2400" dirty="0" smtClean="0"/>
              <a:t>.</a:t>
            </a:r>
          </a:p>
        </p:txBody>
      </p:sp>
      <p:sp>
        <p:nvSpPr>
          <p:cNvPr id="5" name="1 Título"/>
          <p:cNvSpPr>
            <a:spLocks noGrp="1"/>
          </p:cNvSpPr>
          <p:nvPr>
            <p:ph type="title"/>
          </p:nvPr>
        </p:nvSpPr>
        <p:spPr>
          <a:xfrm>
            <a:off x="395536" y="2348"/>
            <a:ext cx="8291264" cy="1143000"/>
          </a:xfrm>
        </p:spPr>
        <p:txBody>
          <a:bodyPr>
            <a:normAutofit/>
          </a:bodyPr>
          <a:lstStyle/>
          <a:p>
            <a:r>
              <a:rPr lang="es-ES" sz="2800" dirty="0" smtClean="0"/>
              <a:t>                              </a:t>
            </a:r>
            <a:endParaRPr lang="es-ES" sz="3200" b="1" dirty="0"/>
          </a:p>
        </p:txBody>
      </p:sp>
      <p:grpSp>
        <p:nvGrpSpPr>
          <p:cNvPr id="6" name="7 Grupo"/>
          <p:cNvGrpSpPr>
            <a:grpSpLocks/>
          </p:cNvGrpSpPr>
          <p:nvPr/>
        </p:nvGrpSpPr>
        <p:grpSpPr bwMode="auto">
          <a:xfrm>
            <a:off x="0" y="0"/>
            <a:ext cx="9144000" cy="1196752"/>
            <a:chOff x="0" y="0"/>
            <a:chExt cx="9144000" cy="1052513"/>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3902" y="0"/>
              <a:ext cx="6430098"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D:\Diseño\power point\Sin títul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960"/>
              <a:ext cx="2672057" cy="86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7 CuadroTexto"/>
          <p:cNvSpPr txBox="1"/>
          <p:nvPr/>
        </p:nvSpPr>
        <p:spPr>
          <a:xfrm>
            <a:off x="3474720" y="195943"/>
            <a:ext cx="4846320" cy="830997"/>
          </a:xfrm>
          <a:prstGeom prst="rect">
            <a:avLst/>
          </a:prstGeom>
          <a:noFill/>
        </p:spPr>
        <p:txBody>
          <a:bodyPr wrap="square" rtlCol="0">
            <a:spAutoFit/>
          </a:bodyPr>
          <a:lstStyle/>
          <a:p>
            <a:pPr algn="just"/>
            <a:r>
              <a:rPr lang="es-ES" sz="2400" b="1" dirty="0" smtClean="0">
                <a:solidFill>
                  <a:schemeClr val="bg1"/>
                </a:solidFill>
                <a:latin typeface="Arial" pitchFamily="34" charset="0"/>
                <a:cs typeface="Arial" pitchFamily="34" charset="0"/>
              </a:rPr>
              <a:t>CONTINUIDAD </a:t>
            </a:r>
            <a:r>
              <a:rPr lang="en-US" sz="2400" b="1" dirty="0" smtClean="0">
                <a:solidFill>
                  <a:schemeClr val="bg1"/>
                </a:solidFill>
                <a:latin typeface="Arial" pitchFamily="34" charset="0"/>
                <a:cs typeface="Arial" pitchFamily="34" charset="0"/>
              </a:rPr>
              <a:t>DE ESTUDIOS</a:t>
            </a:r>
            <a:r>
              <a:rPr lang="es-MX" sz="2400" b="1" dirty="0" smtClean="0">
                <a:solidFill>
                  <a:schemeClr val="bg1"/>
                </a:solidFill>
                <a:latin typeface="Arial" pitchFamily="34" charset="0"/>
                <a:cs typeface="Arial" pitchFamily="34" charset="0"/>
              </a:rPr>
              <a:t> (para todos los tipos de curso)</a:t>
            </a:r>
            <a:r>
              <a:rPr lang="en-US" sz="2400" b="1" dirty="0" smtClean="0">
                <a:solidFill>
                  <a:schemeClr val="bg1"/>
                </a:solidFill>
                <a:latin typeface="Arial" pitchFamily="34" charset="0"/>
                <a:cs typeface="Arial" pitchFamily="34" charset="0"/>
              </a:rPr>
              <a:t> </a:t>
            </a:r>
            <a:endParaRPr lang="es-ES_tradnl"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656740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7 Grupo"/>
          <p:cNvGrpSpPr/>
          <p:nvPr/>
        </p:nvGrpSpPr>
        <p:grpSpPr bwMode="auto">
          <a:xfrm>
            <a:off x="0" y="0"/>
            <a:ext cx="9144000" cy="1052513"/>
            <a:chOff x="0" y="0"/>
            <a:chExt cx="9144000" cy="1052513"/>
          </a:xfrm>
        </p:grpSpPr>
        <p:pic>
          <p:nvPicPr>
            <p:cNvPr id="2097164" name="Picture 3"/>
            <p:cNvPicPr>
              <a:picLocks noChangeAspect="1" noChangeArrowheads="1"/>
            </p:cNvPicPr>
            <p:nvPr/>
          </p:nvPicPr>
          <p:blipFill>
            <a:blip r:embed="rId2"/>
            <a:srcRect/>
            <a:stretch>
              <a:fillRect/>
            </a:stretch>
          </p:blipFill>
          <p:spPr bwMode="auto">
            <a:xfrm>
              <a:off x="2713902" y="0"/>
              <a:ext cx="6430098" cy="1052513"/>
            </a:xfrm>
            <a:prstGeom prst="rect">
              <a:avLst/>
            </a:prstGeom>
            <a:noFill/>
            <a:ln>
              <a:noFill/>
            </a:ln>
          </p:spPr>
        </p:pic>
        <p:pic>
          <p:nvPicPr>
            <p:cNvPr id="2097165" name="Picture 6" descr="D:\Diseño\power point\Sin título-1.png"/>
            <p:cNvPicPr>
              <a:picLocks noChangeAspect="1" noChangeArrowheads="1"/>
            </p:cNvPicPr>
            <p:nvPr/>
          </p:nvPicPr>
          <p:blipFill>
            <a:blip r:embed="rId3"/>
            <a:srcRect/>
            <a:stretch>
              <a:fillRect/>
            </a:stretch>
          </p:blipFill>
          <p:spPr bwMode="auto">
            <a:xfrm>
              <a:off x="0" y="59960"/>
              <a:ext cx="2672057" cy="863601"/>
            </a:xfrm>
            <a:prstGeom prst="rect">
              <a:avLst/>
            </a:prstGeom>
            <a:noFill/>
            <a:ln>
              <a:noFill/>
            </a:ln>
          </p:spPr>
        </p:pic>
      </p:grpSp>
      <p:sp>
        <p:nvSpPr>
          <p:cNvPr id="1048604" name="Rectángulo 7"/>
          <p:cNvSpPr/>
          <p:nvPr/>
        </p:nvSpPr>
        <p:spPr>
          <a:xfrm>
            <a:off x="179882" y="1289154"/>
            <a:ext cx="8739266" cy="461665"/>
          </a:xfrm>
          <a:prstGeom prst="rect">
            <a:avLst/>
          </a:prstGeom>
        </p:spPr>
        <p:txBody>
          <a:bodyPr wrap="square">
            <a:spAutoFit/>
          </a:bodyPr>
          <a:lstStyle/>
          <a:p>
            <a:pPr algn="ctr"/>
            <a:r>
              <a:rPr lang="es-MX" sz="2400" b="1" dirty="0">
                <a:latin typeface="Arial" pitchFamily="34" charset="0"/>
                <a:cs typeface="Arial" pitchFamily="34" charset="0"/>
              </a:rPr>
              <a:t>Primer período </a:t>
            </a:r>
            <a:r>
              <a:rPr lang="es-MX" sz="2400" b="1" dirty="0" smtClean="0">
                <a:latin typeface="Arial" pitchFamily="34" charset="0"/>
                <a:cs typeface="Arial" pitchFamily="34" charset="0"/>
              </a:rPr>
              <a:t>: </a:t>
            </a:r>
            <a:r>
              <a:rPr lang="es-MX" sz="2400" b="1" dirty="0">
                <a:latin typeface="Arial" pitchFamily="34" charset="0"/>
                <a:cs typeface="Arial" pitchFamily="34" charset="0"/>
              </a:rPr>
              <a:t>90 </a:t>
            </a:r>
            <a:r>
              <a:rPr lang="es-MX" sz="2400" b="1" dirty="0" smtClean="0">
                <a:latin typeface="Arial" pitchFamily="34" charset="0"/>
                <a:cs typeface="Arial" pitchFamily="34" charset="0"/>
              </a:rPr>
              <a:t>días </a:t>
            </a:r>
            <a:endParaRPr lang="es-MX" sz="2400" b="1" dirty="0">
              <a:latin typeface="Arial" pitchFamily="34" charset="0"/>
              <a:cs typeface="Arial" pitchFamily="34" charset="0"/>
            </a:endParaRPr>
          </a:p>
        </p:txBody>
      </p:sp>
      <p:graphicFrame>
        <p:nvGraphicFramePr>
          <p:cNvPr id="4194307" name="Tabla 11"/>
          <p:cNvGraphicFramePr>
            <a:graphicFrameLocks noGrp="1"/>
          </p:cNvGraphicFramePr>
          <p:nvPr/>
        </p:nvGraphicFramePr>
        <p:xfrm>
          <a:off x="209862" y="2083633"/>
          <a:ext cx="8724280" cy="1888760"/>
        </p:xfrm>
        <a:graphic>
          <a:graphicData uri="http://schemas.openxmlformats.org/drawingml/2006/table">
            <a:tbl>
              <a:tblPr firstRow="1" firstCol="1" bandRow="1">
                <a:tableStyleId>{5C22544A-7EE6-4342-B048-85BDC9FD1C3A}</a:tableStyleId>
              </a:tblPr>
              <a:tblGrid>
                <a:gridCol w="725375">
                  <a:extLst>
                    <a:ext uri="{9D8B030D-6E8A-4147-A177-3AD203B41FA5}">
                      <a16:colId xmlns:a16="http://schemas.microsoft.com/office/drawing/2014/main" val="20000"/>
                    </a:ext>
                  </a:extLst>
                </a:gridCol>
                <a:gridCol w="725375">
                  <a:extLst>
                    <a:ext uri="{9D8B030D-6E8A-4147-A177-3AD203B41FA5}">
                      <a16:colId xmlns:a16="http://schemas.microsoft.com/office/drawing/2014/main" val="20001"/>
                    </a:ext>
                  </a:extLst>
                </a:gridCol>
                <a:gridCol w="727353">
                  <a:extLst>
                    <a:ext uri="{9D8B030D-6E8A-4147-A177-3AD203B41FA5}">
                      <a16:colId xmlns:a16="http://schemas.microsoft.com/office/drawing/2014/main" val="20002"/>
                    </a:ext>
                  </a:extLst>
                </a:gridCol>
                <a:gridCol w="727353">
                  <a:extLst>
                    <a:ext uri="{9D8B030D-6E8A-4147-A177-3AD203B41FA5}">
                      <a16:colId xmlns:a16="http://schemas.microsoft.com/office/drawing/2014/main" val="20003"/>
                    </a:ext>
                  </a:extLst>
                </a:gridCol>
                <a:gridCol w="727353">
                  <a:extLst>
                    <a:ext uri="{9D8B030D-6E8A-4147-A177-3AD203B41FA5}">
                      <a16:colId xmlns:a16="http://schemas.microsoft.com/office/drawing/2014/main" val="20004"/>
                    </a:ext>
                  </a:extLst>
                </a:gridCol>
                <a:gridCol w="727353">
                  <a:extLst>
                    <a:ext uri="{9D8B030D-6E8A-4147-A177-3AD203B41FA5}">
                      <a16:colId xmlns:a16="http://schemas.microsoft.com/office/drawing/2014/main" val="20005"/>
                    </a:ext>
                  </a:extLst>
                </a:gridCol>
                <a:gridCol w="727353">
                  <a:extLst>
                    <a:ext uri="{9D8B030D-6E8A-4147-A177-3AD203B41FA5}">
                      <a16:colId xmlns:a16="http://schemas.microsoft.com/office/drawing/2014/main" val="20006"/>
                    </a:ext>
                  </a:extLst>
                </a:gridCol>
                <a:gridCol w="727353">
                  <a:extLst>
                    <a:ext uri="{9D8B030D-6E8A-4147-A177-3AD203B41FA5}">
                      <a16:colId xmlns:a16="http://schemas.microsoft.com/office/drawing/2014/main" val="20007"/>
                    </a:ext>
                  </a:extLst>
                </a:gridCol>
                <a:gridCol w="727353">
                  <a:extLst>
                    <a:ext uri="{9D8B030D-6E8A-4147-A177-3AD203B41FA5}">
                      <a16:colId xmlns:a16="http://schemas.microsoft.com/office/drawing/2014/main" val="20008"/>
                    </a:ext>
                  </a:extLst>
                </a:gridCol>
                <a:gridCol w="727353">
                  <a:extLst>
                    <a:ext uri="{9D8B030D-6E8A-4147-A177-3AD203B41FA5}">
                      <a16:colId xmlns:a16="http://schemas.microsoft.com/office/drawing/2014/main" val="20009"/>
                    </a:ext>
                  </a:extLst>
                </a:gridCol>
                <a:gridCol w="727353">
                  <a:extLst>
                    <a:ext uri="{9D8B030D-6E8A-4147-A177-3AD203B41FA5}">
                      <a16:colId xmlns:a16="http://schemas.microsoft.com/office/drawing/2014/main" val="20010"/>
                    </a:ext>
                  </a:extLst>
                </a:gridCol>
                <a:gridCol w="727353">
                  <a:extLst>
                    <a:ext uri="{9D8B030D-6E8A-4147-A177-3AD203B41FA5}">
                      <a16:colId xmlns:a16="http://schemas.microsoft.com/office/drawing/2014/main" val="20011"/>
                    </a:ext>
                  </a:extLst>
                </a:gridCol>
              </a:tblGrid>
              <a:tr h="596913">
                <a:tc gridSpan="12">
                  <a:txBody>
                    <a:bodyPr/>
                    <a:lstStyle/>
                    <a:p>
                      <a:pPr algn="ctr">
                        <a:lnSpc>
                          <a:spcPct val="107000"/>
                        </a:lnSpc>
                        <a:spcAft>
                          <a:spcPts val="0"/>
                        </a:spcAft>
                      </a:pPr>
                      <a:r>
                        <a:rPr lang="es-MX" sz="2400" dirty="0">
                          <a:solidFill>
                            <a:schemeClr val="tx1"/>
                          </a:solidFill>
                          <a:effectLst/>
                          <a:latin typeface="Arial" pitchFamily="34" charset="0"/>
                          <a:cs typeface="Arial" pitchFamily="34" charset="0"/>
                        </a:rPr>
                        <a:t>12  SEMANAS  LECTIVAS</a:t>
                      </a:r>
                      <a:endParaRPr lang="es-MX" sz="2400" dirty="0">
                        <a:solidFill>
                          <a:schemeClr val="tx1"/>
                        </a:solidFill>
                        <a:effectLst/>
                        <a:latin typeface="Arial" pitchFamily="34" charset="0"/>
                        <a:ea typeface="Calibri" panose="020F0502020204030204" pitchFamily="34" charset="0"/>
                        <a:cs typeface="Arial" pitchFamily="34" charset="0"/>
                      </a:endParaRPr>
                    </a:p>
                  </a:txBody>
                  <a:tcPr marL="68580" marR="68580" marT="0" marB="0">
                    <a:solidFill>
                      <a:schemeClr val="accent1">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430616">
                <a:tc>
                  <a:txBody>
                    <a:bodyPr/>
                    <a:lstStyle/>
                    <a:p>
                      <a:pPr algn="ctr">
                        <a:lnSpc>
                          <a:spcPct val="107000"/>
                        </a:lnSpc>
                        <a:spcAft>
                          <a:spcPts val="0"/>
                        </a:spcAft>
                      </a:pPr>
                      <a:r>
                        <a:rPr lang="es-MX" sz="2400" b="1" dirty="0">
                          <a:solidFill>
                            <a:srgbClr val="FF0000"/>
                          </a:solidFill>
                          <a:effectLst/>
                          <a:latin typeface="Arial" pitchFamily="34" charset="0"/>
                          <a:cs typeface="Arial" pitchFamily="34" charset="0"/>
                        </a:rPr>
                        <a:t>1</a:t>
                      </a:r>
                      <a:endParaRPr lang="es-MX" sz="2400" b="1" dirty="0">
                        <a:solidFill>
                          <a:srgbClr val="FF0000"/>
                        </a:solidFill>
                        <a:effectLst/>
                        <a:latin typeface="Arial" pitchFamily="34" charset="0"/>
                        <a:ea typeface="Calibri" panose="020F0502020204030204" pitchFamily="34" charset="0"/>
                        <a:cs typeface="Arial" pitchFamily="34"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s-MX" sz="2400" b="1" dirty="0">
                          <a:solidFill>
                            <a:srgbClr val="FF0000"/>
                          </a:solidFill>
                          <a:effectLst/>
                          <a:latin typeface="Arial" pitchFamily="34" charset="0"/>
                          <a:cs typeface="Arial" pitchFamily="34" charset="0"/>
                        </a:rPr>
                        <a:t>2</a:t>
                      </a:r>
                      <a:endParaRPr lang="es-MX" sz="2400" b="1" dirty="0">
                        <a:solidFill>
                          <a:srgbClr val="FF0000"/>
                        </a:solidFill>
                        <a:effectLst/>
                        <a:latin typeface="Arial" pitchFamily="34" charset="0"/>
                        <a:ea typeface="Calibri" panose="020F0502020204030204" pitchFamily="34" charset="0"/>
                        <a:cs typeface="Arial" pitchFamily="34"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s-MX" sz="2400" b="1" dirty="0">
                          <a:solidFill>
                            <a:srgbClr val="FF0000"/>
                          </a:solidFill>
                          <a:effectLst/>
                          <a:latin typeface="Arial" pitchFamily="34" charset="0"/>
                          <a:cs typeface="Arial" pitchFamily="34" charset="0"/>
                        </a:rPr>
                        <a:t>3</a:t>
                      </a:r>
                      <a:endParaRPr lang="es-MX" sz="2400" b="1" dirty="0">
                        <a:solidFill>
                          <a:srgbClr val="FF0000"/>
                        </a:solidFill>
                        <a:effectLst/>
                        <a:latin typeface="Arial" pitchFamily="34" charset="0"/>
                        <a:ea typeface="Calibri" panose="020F0502020204030204" pitchFamily="34" charset="0"/>
                        <a:cs typeface="Arial" pitchFamily="34"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s-MX" sz="2400" b="1" dirty="0">
                          <a:solidFill>
                            <a:srgbClr val="FF0000"/>
                          </a:solidFill>
                          <a:effectLst/>
                          <a:latin typeface="Arial" pitchFamily="34" charset="0"/>
                          <a:cs typeface="Arial" pitchFamily="34" charset="0"/>
                        </a:rPr>
                        <a:t>4</a:t>
                      </a:r>
                      <a:endParaRPr lang="es-MX" sz="2400" b="1" dirty="0">
                        <a:solidFill>
                          <a:srgbClr val="FF0000"/>
                        </a:solidFill>
                        <a:effectLst/>
                        <a:latin typeface="Arial" pitchFamily="34" charset="0"/>
                        <a:ea typeface="Calibri" panose="020F0502020204030204" pitchFamily="34" charset="0"/>
                        <a:cs typeface="Arial" pitchFamily="34"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s-MX" sz="2400" b="1" dirty="0">
                          <a:solidFill>
                            <a:srgbClr val="FF0000"/>
                          </a:solidFill>
                          <a:effectLst/>
                          <a:latin typeface="Arial" pitchFamily="34" charset="0"/>
                          <a:cs typeface="Arial" pitchFamily="34" charset="0"/>
                        </a:rPr>
                        <a:t>5</a:t>
                      </a:r>
                      <a:endParaRPr lang="es-MX" sz="2400" b="1" dirty="0">
                        <a:solidFill>
                          <a:srgbClr val="FF0000"/>
                        </a:solidFill>
                        <a:effectLst/>
                        <a:latin typeface="Arial" pitchFamily="34" charset="0"/>
                        <a:ea typeface="Calibri" panose="020F0502020204030204" pitchFamily="34" charset="0"/>
                        <a:cs typeface="Arial" pitchFamily="34"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s-MX" sz="2400" b="1" dirty="0">
                          <a:solidFill>
                            <a:srgbClr val="FF0000"/>
                          </a:solidFill>
                          <a:effectLst/>
                          <a:latin typeface="Arial" pitchFamily="34" charset="0"/>
                          <a:cs typeface="Arial" pitchFamily="34" charset="0"/>
                        </a:rPr>
                        <a:t>6</a:t>
                      </a:r>
                      <a:endParaRPr lang="es-MX" sz="2400" b="1" dirty="0">
                        <a:solidFill>
                          <a:srgbClr val="FF0000"/>
                        </a:solidFill>
                        <a:effectLst/>
                        <a:latin typeface="Arial" pitchFamily="34" charset="0"/>
                        <a:ea typeface="Calibri" panose="020F0502020204030204" pitchFamily="34" charset="0"/>
                        <a:cs typeface="Arial" pitchFamily="34"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s-MX" sz="2400" b="1" dirty="0">
                          <a:solidFill>
                            <a:srgbClr val="FF0000"/>
                          </a:solidFill>
                          <a:effectLst/>
                          <a:latin typeface="Arial" pitchFamily="34" charset="0"/>
                          <a:cs typeface="Arial" pitchFamily="34" charset="0"/>
                        </a:rPr>
                        <a:t>7</a:t>
                      </a:r>
                      <a:endParaRPr lang="es-MX" sz="2400" b="1" dirty="0">
                        <a:solidFill>
                          <a:srgbClr val="FF0000"/>
                        </a:solidFill>
                        <a:effectLst/>
                        <a:latin typeface="Arial" pitchFamily="34" charset="0"/>
                        <a:ea typeface="Calibri" panose="020F0502020204030204" pitchFamily="34" charset="0"/>
                        <a:cs typeface="Arial" pitchFamily="34"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s-MX" sz="2400" b="1" dirty="0">
                          <a:solidFill>
                            <a:srgbClr val="FF0000"/>
                          </a:solidFill>
                          <a:effectLst/>
                          <a:latin typeface="Arial" pitchFamily="34" charset="0"/>
                          <a:cs typeface="Arial" pitchFamily="34" charset="0"/>
                        </a:rPr>
                        <a:t>8</a:t>
                      </a:r>
                      <a:endParaRPr lang="es-MX" sz="2400" b="1" dirty="0">
                        <a:solidFill>
                          <a:srgbClr val="FF0000"/>
                        </a:solidFill>
                        <a:effectLst/>
                        <a:latin typeface="Arial" pitchFamily="34" charset="0"/>
                        <a:ea typeface="Calibri" panose="020F0502020204030204" pitchFamily="34" charset="0"/>
                        <a:cs typeface="Arial" pitchFamily="34"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s-MX" sz="2400" b="1" dirty="0">
                          <a:solidFill>
                            <a:srgbClr val="00B050"/>
                          </a:solidFill>
                          <a:effectLst/>
                          <a:latin typeface="Arial" pitchFamily="34" charset="0"/>
                          <a:cs typeface="Arial" pitchFamily="34" charset="0"/>
                        </a:rPr>
                        <a:t>9</a:t>
                      </a:r>
                      <a:endParaRPr lang="es-MX" sz="2400" b="1" dirty="0">
                        <a:solidFill>
                          <a:srgbClr val="00B050"/>
                        </a:solidFill>
                        <a:effectLst/>
                        <a:latin typeface="Arial" pitchFamily="34" charset="0"/>
                        <a:ea typeface="Calibri" panose="020F0502020204030204" pitchFamily="34" charset="0"/>
                        <a:cs typeface="Arial" pitchFamily="34" charset="0"/>
                      </a:endParaRPr>
                    </a:p>
                  </a:txBody>
                  <a:tcPr marL="68580" marR="68580" marT="0" marB="0">
                    <a:solidFill>
                      <a:schemeClr val="accent6">
                        <a:lumMod val="20000"/>
                        <a:lumOff val="80000"/>
                      </a:schemeClr>
                    </a:solidFill>
                  </a:tcPr>
                </a:tc>
                <a:tc>
                  <a:txBody>
                    <a:bodyPr/>
                    <a:lstStyle/>
                    <a:p>
                      <a:pPr algn="ctr">
                        <a:lnSpc>
                          <a:spcPct val="107000"/>
                        </a:lnSpc>
                        <a:spcAft>
                          <a:spcPts val="0"/>
                        </a:spcAft>
                      </a:pPr>
                      <a:r>
                        <a:rPr lang="es-MX" sz="2400" b="1" dirty="0">
                          <a:solidFill>
                            <a:srgbClr val="00B050"/>
                          </a:solidFill>
                          <a:effectLst/>
                          <a:latin typeface="Arial" pitchFamily="34" charset="0"/>
                          <a:cs typeface="Arial" pitchFamily="34" charset="0"/>
                        </a:rPr>
                        <a:t>10</a:t>
                      </a:r>
                      <a:endParaRPr lang="es-MX" sz="2400" b="1" dirty="0">
                        <a:solidFill>
                          <a:srgbClr val="00B050"/>
                        </a:solidFill>
                        <a:effectLst/>
                        <a:latin typeface="Arial" pitchFamily="34" charset="0"/>
                        <a:ea typeface="Calibri" panose="020F0502020204030204" pitchFamily="34" charset="0"/>
                        <a:cs typeface="Arial" pitchFamily="34" charset="0"/>
                      </a:endParaRPr>
                    </a:p>
                  </a:txBody>
                  <a:tcPr marL="68580" marR="68580" marT="0" marB="0">
                    <a:solidFill>
                      <a:schemeClr val="accent6">
                        <a:lumMod val="20000"/>
                        <a:lumOff val="80000"/>
                      </a:schemeClr>
                    </a:solidFill>
                  </a:tcPr>
                </a:tc>
                <a:tc>
                  <a:txBody>
                    <a:bodyPr/>
                    <a:lstStyle/>
                    <a:p>
                      <a:pPr algn="ctr">
                        <a:lnSpc>
                          <a:spcPct val="107000"/>
                        </a:lnSpc>
                        <a:spcAft>
                          <a:spcPts val="0"/>
                        </a:spcAft>
                      </a:pPr>
                      <a:r>
                        <a:rPr lang="es-MX" sz="2400" b="1" dirty="0">
                          <a:solidFill>
                            <a:srgbClr val="00B050"/>
                          </a:solidFill>
                          <a:effectLst/>
                          <a:latin typeface="Arial" pitchFamily="34" charset="0"/>
                          <a:cs typeface="Arial" pitchFamily="34" charset="0"/>
                        </a:rPr>
                        <a:t>11</a:t>
                      </a:r>
                      <a:endParaRPr lang="es-MX" sz="2400" b="1" dirty="0">
                        <a:solidFill>
                          <a:srgbClr val="00B050"/>
                        </a:solidFill>
                        <a:effectLst/>
                        <a:latin typeface="Arial" pitchFamily="34" charset="0"/>
                        <a:ea typeface="Calibri" panose="020F0502020204030204" pitchFamily="34" charset="0"/>
                        <a:cs typeface="Arial" pitchFamily="34" charset="0"/>
                      </a:endParaRPr>
                    </a:p>
                  </a:txBody>
                  <a:tcPr marL="68580" marR="68580" marT="0" marB="0">
                    <a:solidFill>
                      <a:schemeClr val="accent6">
                        <a:lumMod val="20000"/>
                        <a:lumOff val="80000"/>
                      </a:schemeClr>
                    </a:solidFill>
                  </a:tcPr>
                </a:tc>
                <a:tc>
                  <a:txBody>
                    <a:bodyPr/>
                    <a:lstStyle/>
                    <a:p>
                      <a:pPr algn="ctr">
                        <a:lnSpc>
                          <a:spcPct val="107000"/>
                        </a:lnSpc>
                        <a:spcAft>
                          <a:spcPts val="0"/>
                        </a:spcAft>
                      </a:pPr>
                      <a:r>
                        <a:rPr lang="es-MX" sz="2400" b="1" dirty="0">
                          <a:solidFill>
                            <a:schemeClr val="tx1"/>
                          </a:solidFill>
                          <a:effectLst/>
                          <a:latin typeface="Arial" pitchFamily="34" charset="0"/>
                          <a:cs typeface="Arial" pitchFamily="34" charset="0"/>
                        </a:rPr>
                        <a:t>12</a:t>
                      </a:r>
                      <a:endParaRPr lang="es-MX" sz="2400" b="1" dirty="0">
                        <a:solidFill>
                          <a:schemeClr val="tx1"/>
                        </a:solidFill>
                        <a:effectLst/>
                        <a:latin typeface="Arial" pitchFamily="34" charset="0"/>
                        <a:ea typeface="Calibri" panose="020F0502020204030204" pitchFamily="34" charset="0"/>
                        <a:cs typeface="Arial" pitchFamily="34"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1"/>
                  </a:ext>
                </a:extLst>
              </a:tr>
              <a:tr h="861231">
                <a:tc gridSpan="8">
                  <a:txBody>
                    <a:bodyPr/>
                    <a:lstStyle/>
                    <a:p>
                      <a:pPr algn="ctr">
                        <a:lnSpc>
                          <a:spcPct val="107000"/>
                        </a:lnSpc>
                        <a:spcAft>
                          <a:spcPts val="0"/>
                        </a:spcAft>
                      </a:pPr>
                      <a:r>
                        <a:rPr lang="es-MX" sz="2400" b="1" dirty="0">
                          <a:solidFill>
                            <a:schemeClr val="tx1"/>
                          </a:solidFill>
                          <a:effectLst/>
                          <a:latin typeface="Arial" pitchFamily="34" charset="0"/>
                          <a:cs typeface="Arial" pitchFamily="34" charset="0"/>
                        </a:rPr>
                        <a:t>CLASES</a:t>
                      </a:r>
                      <a:endParaRPr lang="es-MX" sz="2400" b="1" dirty="0">
                        <a:solidFill>
                          <a:schemeClr val="tx1"/>
                        </a:solidFill>
                        <a:effectLst/>
                        <a:latin typeface="Arial" pitchFamily="34" charset="0"/>
                        <a:ea typeface="Calibri" panose="020F0502020204030204" pitchFamily="34" charset="0"/>
                        <a:cs typeface="Arial" pitchFamily="34" charset="0"/>
                      </a:endParaRPr>
                    </a:p>
                  </a:txBody>
                  <a:tcPr marL="68580" marR="68580" marT="0" marB="0">
                    <a:solidFill>
                      <a:schemeClr val="accent1">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a:lnSpc>
                          <a:spcPct val="107000"/>
                        </a:lnSpc>
                        <a:spcAft>
                          <a:spcPts val="0"/>
                        </a:spcAft>
                      </a:pPr>
                      <a:r>
                        <a:rPr lang="es-MX" sz="2400" b="1" dirty="0">
                          <a:solidFill>
                            <a:schemeClr val="tx1"/>
                          </a:solidFill>
                          <a:effectLst/>
                          <a:latin typeface="Arial" pitchFamily="34" charset="0"/>
                          <a:cs typeface="Arial" pitchFamily="34" charset="0"/>
                        </a:rPr>
                        <a:t>EO</a:t>
                      </a:r>
                      <a:endParaRPr lang="es-MX" sz="2400" b="1" dirty="0">
                        <a:solidFill>
                          <a:schemeClr val="tx1"/>
                        </a:solidFill>
                        <a:effectLst/>
                        <a:latin typeface="Arial" pitchFamily="34" charset="0"/>
                        <a:ea typeface="Calibri" panose="020F0502020204030204" pitchFamily="34" charset="0"/>
                        <a:cs typeface="Arial" pitchFamily="34" charset="0"/>
                      </a:endParaRPr>
                    </a:p>
                  </a:txBody>
                  <a:tcPr marL="68580" marR="68580" marT="0" marB="0">
                    <a:solidFill>
                      <a:schemeClr val="accent6">
                        <a:lumMod val="20000"/>
                        <a:lumOff val="80000"/>
                      </a:schemeClr>
                    </a:solidFill>
                  </a:tcPr>
                </a:tc>
                <a:tc>
                  <a:txBody>
                    <a:bodyPr/>
                    <a:lstStyle/>
                    <a:p>
                      <a:pPr algn="ctr">
                        <a:lnSpc>
                          <a:spcPct val="107000"/>
                        </a:lnSpc>
                        <a:spcAft>
                          <a:spcPts val="0"/>
                        </a:spcAft>
                      </a:pPr>
                      <a:r>
                        <a:rPr lang="es-MX" sz="2400" b="1" dirty="0">
                          <a:solidFill>
                            <a:schemeClr val="tx1"/>
                          </a:solidFill>
                          <a:effectLst/>
                          <a:latin typeface="Arial" pitchFamily="34" charset="0"/>
                          <a:cs typeface="Arial" pitchFamily="34" charset="0"/>
                        </a:rPr>
                        <a:t>EE</a:t>
                      </a:r>
                      <a:endParaRPr lang="es-MX" sz="2400" b="1" dirty="0">
                        <a:solidFill>
                          <a:schemeClr val="tx1"/>
                        </a:solidFill>
                        <a:effectLst/>
                        <a:latin typeface="Arial" pitchFamily="34" charset="0"/>
                        <a:ea typeface="Calibri" panose="020F0502020204030204" pitchFamily="34" charset="0"/>
                        <a:cs typeface="Arial" pitchFamily="34" charset="0"/>
                      </a:endParaRPr>
                    </a:p>
                  </a:txBody>
                  <a:tcPr marL="68580" marR="68580" marT="0" marB="0">
                    <a:solidFill>
                      <a:schemeClr val="accent6">
                        <a:lumMod val="20000"/>
                        <a:lumOff val="80000"/>
                      </a:schemeClr>
                    </a:solidFill>
                  </a:tcPr>
                </a:tc>
                <a:tc>
                  <a:txBody>
                    <a:bodyPr/>
                    <a:lstStyle/>
                    <a:p>
                      <a:pPr algn="ctr">
                        <a:lnSpc>
                          <a:spcPct val="107000"/>
                        </a:lnSpc>
                        <a:spcAft>
                          <a:spcPts val="0"/>
                        </a:spcAft>
                      </a:pPr>
                      <a:r>
                        <a:rPr lang="es-MX" sz="2400" b="1" dirty="0">
                          <a:solidFill>
                            <a:schemeClr val="tx1"/>
                          </a:solidFill>
                          <a:effectLst/>
                          <a:latin typeface="Arial" pitchFamily="34" charset="0"/>
                          <a:cs typeface="Arial" pitchFamily="34" charset="0"/>
                        </a:rPr>
                        <a:t>EEFC</a:t>
                      </a:r>
                      <a:endParaRPr lang="es-MX" sz="2400" b="1" dirty="0">
                        <a:solidFill>
                          <a:schemeClr val="tx1"/>
                        </a:solidFill>
                        <a:effectLst/>
                        <a:latin typeface="Arial" pitchFamily="34" charset="0"/>
                        <a:ea typeface="Calibri" panose="020F0502020204030204" pitchFamily="34" charset="0"/>
                        <a:cs typeface="Arial" pitchFamily="34" charset="0"/>
                      </a:endParaRPr>
                    </a:p>
                  </a:txBody>
                  <a:tcPr marL="68580" marR="68580" marT="0" marB="0">
                    <a:solidFill>
                      <a:schemeClr val="accent6">
                        <a:lumMod val="20000"/>
                        <a:lumOff val="80000"/>
                      </a:schemeClr>
                    </a:solidFill>
                  </a:tcPr>
                </a:tc>
                <a:tc>
                  <a:txBody>
                    <a:bodyPr/>
                    <a:lstStyle/>
                    <a:p>
                      <a:pPr algn="ctr">
                        <a:lnSpc>
                          <a:spcPct val="107000"/>
                        </a:lnSpc>
                        <a:spcAft>
                          <a:spcPts val="0"/>
                        </a:spcAft>
                      </a:pPr>
                      <a:r>
                        <a:rPr lang="es-MX" sz="2400" b="1" dirty="0">
                          <a:solidFill>
                            <a:schemeClr val="tx1"/>
                          </a:solidFill>
                          <a:effectLst/>
                          <a:latin typeface="Arial" pitchFamily="34" charset="0"/>
                          <a:cs typeface="Arial" pitchFamily="34" charset="0"/>
                        </a:rPr>
                        <a:t>PLI</a:t>
                      </a:r>
                      <a:endParaRPr lang="es-MX" sz="2400" b="1" dirty="0">
                        <a:solidFill>
                          <a:schemeClr val="tx1"/>
                        </a:solidFill>
                        <a:effectLst/>
                        <a:latin typeface="Arial" pitchFamily="34" charset="0"/>
                        <a:ea typeface="Calibri" panose="020F0502020204030204" pitchFamily="34" charset="0"/>
                        <a:cs typeface="Arial" pitchFamily="34"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2"/>
                  </a:ext>
                </a:extLst>
              </a:tr>
            </a:tbl>
          </a:graphicData>
        </a:graphic>
      </p:graphicFrame>
      <p:sp>
        <p:nvSpPr>
          <p:cNvPr id="1048605" name="CuadroTexto 12"/>
          <p:cNvSpPr txBox="1"/>
          <p:nvPr/>
        </p:nvSpPr>
        <p:spPr>
          <a:xfrm>
            <a:off x="224852" y="4182256"/>
            <a:ext cx="8709290" cy="3046988"/>
          </a:xfrm>
          <a:prstGeom prst="rect">
            <a:avLst/>
          </a:prstGeom>
          <a:noFill/>
        </p:spPr>
        <p:txBody>
          <a:bodyPr wrap="square" rtlCol="0">
            <a:spAutoFit/>
          </a:bodyPr>
          <a:lstStyle/>
          <a:p>
            <a:r>
              <a:rPr lang="es-MX" sz="2400" dirty="0" smtClean="0">
                <a:latin typeface="Arial" pitchFamily="34" charset="0"/>
                <a:cs typeface="Arial" pitchFamily="34" charset="0"/>
              </a:rPr>
              <a:t>Exámenes ordinarios </a:t>
            </a:r>
            <a:r>
              <a:rPr lang="es-MX" sz="2400" b="1" dirty="0" smtClean="0">
                <a:latin typeface="Arial" pitchFamily="34" charset="0"/>
                <a:cs typeface="Arial" pitchFamily="34" charset="0"/>
              </a:rPr>
              <a:t>EO</a:t>
            </a:r>
          </a:p>
          <a:p>
            <a:r>
              <a:rPr lang="es-MX" sz="2400" dirty="0" smtClean="0">
                <a:latin typeface="Arial" pitchFamily="34" charset="0"/>
                <a:cs typeface="Arial" pitchFamily="34" charset="0"/>
              </a:rPr>
              <a:t>Exámenes extraordinarios del semestre </a:t>
            </a:r>
            <a:r>
              <a:rPr lang="es-MX" sz="2400" b="1" dirty="0" smtClean="0">
                <a:latin typeface="Arial" pitchFamily="34" charset="0"/>
                <a:cs typeface="Arial" pitchFamily="34" charset="0"/>
              </a:rPr>
              <a:t>EE</a:t>
            </a:r>
          </a:p>
          <a:p>
            <a:r>
              <a:rPr lang="es-MX" sz="2400" dirty="0" smtClean="0">
                <a:latin typeface="Arial" pitchFamily="34" charset="0"/>
                <a:cs typeface="Arial" pitchFamily="34" charset="0"/>
              </a:rPr>
              <a:t>Exámenes extraordinarios de fin de curso  y de premio </a:t>
            </a:r>
            <a:r>
              <a:rPr lang="es-MX" sz="2400" b="1" dirty="0" smtClean="0">
                <a:latin typeface="Arial" pitchFamily="34" charset="0"/>
                <a:cs typeface="Arial" pitchFamily="34" charset="0"/>
              </a:rPr>
              <a:t>EEFC</a:t>
            </a:r>
          </a:p>
          <a:p>
            <a:r>
              <a:rPr lang="es-MX" sz="2400" dirty="0" smtClean="0">
                <a:latin typeface="Arial" pitchFamily="34" charset="0"/>
                <a:cs typeface="Arial" pitchFamily="34" charset="0"/>
              </a:rPr>
              <a:t>Práctica laboral concentrada o integradora </a:t>
            </a:r>
            <a:r>
              <a:rPr lang="es-MX" sz="2400" b="1" dirty="0" smtClean="0">
                <a:latin typeface="Arial" pitchFamily="34" charset="0"/>
                <a:cs typeface="Arial" pitchFamily="34" charset="0"/>
              </a:rPr>
              <a:t>PLI (Visitas a entidades empleadoras, conferencias de especialistas de la producción y los servicios, trabajo práctico en laboratorios, discusión de trabajos integradores, etc.)</a:t>
            </a:r>
          </a:p>
          <a:p>
            <a:endParaRPr lang="es-MX" sz="2400" b="1" dirty="0">
              <a:latin typeface="Arial" pitchFamily="34" charset="0"/>
              <a:cs typeface="Arial" pitchFamily="34" charset="0"/>
            </a:endParaRPr>
          </a:p>
        </p:txBody>
      </p:sp>
      <p:sp>
        <p:nvSpPr>
          <p:cNvPr id="1048606" name="CaixaDeTexto 14"/>
          <p:cNvSpPr txBox="1"/>
          <p:nvPr/>
        </p:nvSpPr>
        <p:spPr>
          <a:xfrm>
            <a:off x="2714612" y="326201"/>
            <a:ext cx="6429388" cy="490042"/>
          </a:xfrm>
          <a:prstGeom prst="rect">
            <a:avLst/>
          </a:prstGeom>
          <a:noFill/>
        </p:spPr>
        <p:txBody>
          <a:bodyPr wrap="square" rtlCol="0">
            <a:spAutoFit/>
          </a:bodyPr>
          <a:lstStyle/>
          <a:p>
            <a:pPr algn="ctr"/>
            <a:r>
              <a:rPr lang="pt-BR" sz="2400" b="1" dirty="0" smtClean="0">
                <a:solidFill>
                  <a:schemeClr val="bg1"/>
                </a:solidFill>
                <a:latin typeface="Arial" pitchFamily="34" charset="0"/>
                <a:cs typeface="Arial" pitchFamily="34" charset="0"/>
              </a:rPr>
              <a:t>Plan de ajuste al calendario </a:t>
            </a:r>
            <a:r>
              <a:rPr lang="es-ES_tradnl" sz="2400" b="1" dirty="0" smtClean="0">
                <a:solidFill>
                  <a:schemeClr val="bg1"/>
                </a:solidFill>
                <a:latin typeface="Arial" pitchFamily="34" charset="0"/>
                <a:cs typeface="Arial" pitchFamily="34" charset="0"/>
              </a:rPr>
              <a:t>académico</a:t>
            </a:r>
            <a:r>
              <a:rPr lang="pt-BR" sz="2400" b="1" dirty="0" smtClean="0">
                <a:solidFill>
                  <a:schemeClr val="bg1"/>
                </a:solidFill>
                <a:latin typeface="Arial" pitchFamily="34" charset="0"/>
                <a:cs typeface="Arial" pitchFamily="34" charset="0"/>
              </a:rPr>
              <a:t> </a:t>
            </a:r>
            <a:endParaRPr lang="es-ES"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49464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7 Grupo"/>
          <p:cNvGrpSpPr/>
          <p:nvPr/>
        </p:nvGrpSpPr>
        <p:grpSpPr bwMode="auto">
          <a:xfrm>
            <a:off x="0" y="0"/>
            <a:ext cx="9144000" cy="1052513"/>
            <a:chOff x="0" y="0"/>
            <a:chExt cx="9144000" cy="1052513"/>
          </a:xfrm>
        </p:grpSpPr>
        <p:pic>
          <p:nvPicPr>
            <p:cNvPr id="2097168" name="Picture 3"/>
            <p:cNvPicPr>
              <a:picLocks noChangeAspect="1" noChangeArrowheads="1"/>
            </p:cNvPicPr>
            <p:nvPr/>
          </p:nvPicPr>
          <p:blipFill>
            <a:blip r:embed="rId2"/>
            <a:srcRect/>
            <a:stretch>
              <a:fillRect/>
            </a:stretch>
          </p:blipFill>
          <p:spPr bwMode="auto">
            <a:xfrm>
              <a:off x="2713902" y="0"/>
              <a:ext cx="6430098" cy="1052513"/>
            </a:xfrm>
            <a:prstGeom prst="rect">
              <a:avLst/>
            </a:prstGeom>
            <a:noFill/>
            <a:ln>
              <a:noFill/>
            </a:ln>
          </p:spPr>
        </p:pic>
        <p:pic>
          <p:nvPicPr>
            <p:cNvPr id="2097169" name="Picture 6" descr="D:\Diseño\power point\Sin título-1.png"/>
            <p:cNvPicPr>
              <a:picLocks noChangeAspect="1" noChangeArrowheads="1"/>
            </p:cNvPicPr>
            <p:nvPr/>
          </p:nvPicPr>
          <p:blipFill>
            <a:blip r:embed="rId3"/>
            <a:srcRect/>
            <a:stretch>
              <a:fillRect/>
            </a:stretch>
          </p:blipFill>
          <p:spPr bwMode="auto">
            <a:xfrm>
              <a:off x="0" y="59960"/>
              <a:ext cx="2672057" cy="863601"/>
            </a:xfrm>
            <a:prstGeom prst="rect">
              <a:avLst/>
            </a:prstGeom>
            <a:noFill/>
            <a:ln>
              <a:noFill/>
            </a:ln>
          </p:spPr>
        </p:pic>
      </p:grpSp>
      <p:sp>
        <p:nvSpPr>
          <p:cNvPr id="1048614" name="6 Rectángulo"/>
          <p:cNvSpPr/>
          <p:nvPr/>
        </p:nvSpPr>
        <p:spPr>
          <a:xfrm>
            <a:off x="2965270" y="169818"/>
            <a:ext cx="5884262" cy="830997"/>
          </a:xfrm>
          <a:prstGeom prst="rect">
            <a:avLst/>
          </a:prstGeom>
        </p:spPr>
        <p:txBody>
          <a:bodyPr wrap="square">
            <a:spAutoFit/>
          </a:bodyPr>
          <a:lstStyle/>
          <a:p>
            <a:pPr algn="ctr"/>
            <a:r>
              <a:rPr lang="pt-BR" sz="2400" b="1" dirty="0" smtClean="0">
                <a:solidFill>
                  <a:schemeClr val="bg1"/>
                </a:solidFill>
                <a:latin typeface="Arial" pitchFamily="34" charset="0"/>
                <a:cs typeface="Arial" pitchFamily="34" charset="0"/>
              </a:rPr>
              <a:t> Curso Diurno </a:t>
            </a:r>
          </a:p>
          <a:p>
            <a:pPr algn="ctr"/>
            <a:endParaRPr lang="es-ES" sz="2400" b="1" dirty="0">
              <a:solidFill>
                <a:schemeClr val="bg1"/>
              </a:solidFill>
              <a:latin typeface="Arial" pitchFamily="34" charset="0"/>
              <a:cs typeface="Arial" pitchFamily="34" charset="0"/>
            </a:endParaRPr>
          </a:p>
        </p:txBody>
      </p:sp>
      <p:sp>
        <p:nvSpPr>
          <p:cNvPr id="1048616" name="10 CuadroTexto"/>
          <p:cNvSpPr txBox="1"/>
          <p:nvPr/>
        </p:nvSpPr>
        <p:spPr>
          <a:xfrm>
            <a:off x="278969" y="1648258"/>
            <a:ext cx="8570563" cy="5232202"/>
          </a:xfrm>
          <a:prstGeom prst="rect">
            <a:avLst/>
          </a:prstGeom>
          <a:noFill/>
          <a:ln w="12700">
            <a:noFill/>
          </a:ln>
        </p:spPr>
        <p:txBody>
          <a:bodyPr wrap="square" rtlCol="0">
            <a:spAutoFit/>
          </a:bodyPr>
          <a:lstStyle/>
          <a:p>
            <a:pPr marL="285750" indent="-285750" algn="just">
              <a:buFont typeface="Wingdings" panose="05000000000000000000" pitchFamily="2" charset="2"/>
              <a:buChar char="ü"/>
            </a:pPr>
            <a:r>
              <a:rPr lang="es-ES" dirty="0" smtClean="0">
                <a:latin typeface="Arial" pitchFamily="34" charset="0"/>
                <a:cs typeface="Arial" pitchFamily="34" charset="0"/>
              </a:rPr>
              <a:t>Cada </a:t>
            </a:r>
            <a:r>
              <a:rPr lang="es-ES" dirty="0">
                <a:latin typeface="Arial" pitchFamily="34" charset="0"/>
                <a:cs typeface="Arial" pitchFamily="34" charset="0"/>
              </a:rPr>
              <a:t>año académico </a:t>
            </a:r>
            <a:r>
              <a:rPr lang="es-ES" dirty="0" smtClean="0">
                <a:latin typeface="Arial" pitchFamily="34" charset="0"/>
                <a:cs typeface="Arial" pitchFamily="34" charset="0"/>
              </a:rPr>
              <a:t>concilió </a:t>
            </a:r>
            <a:r>
              <a:rPr lang="es-ES" dirty="0">
                <a:latin typeface="Arial" pitchFamily="34" charset="0"/>
                <a:cs typeface="Arial" pitchFamily="34" charset="0"/>
              </a:rPr>
              <a:t>la planificación de las asignaturas que integra las </a:t>
            </a:r>
            <a:r>
              <a:rPr lang="es-ES" dirty="0" smtClean="0">
                <a:latin typeface="Arial" pitchFamily="34" charset="0"/>
                <a:cs typeface="Arial" pitchFamily="34" charset="0"/>
              </a:rPr>
              <a:t>semanas </a:t>
            </a:r>
            <a:r>
              <a:rPr lang="es-ES" dirty="0">
                <a:latin typeface="Arial" pitchFamily="34" charset="0"/>
                <a:cs typeface="Arial" pitchFamily="34" charset="0"/>
              </a:rPr>
              <a:t>desarrolladas (febrero-marzo), las orientaciones en las carpetas metodológicas y el fondo de tiempo asignado en las 8 semanas de recuperación</a:t>
            </a:r>
            <a:r>
              <a:rPr lang="es-ES" dirty="0"/>
              <a:t> </a:t>
            </a:r>
            <a:r>
              <a:rPr lang="es-ES" dirty="0">
                <a:latin typeface="Arial" pitchFamily="34" charset="0"/>
                <a:cs typeface="Arial" pitchFamily="34" charset="0"/>
              </a:rPr>
              <a:t>priorizando el currículo base.</a:t>
            </a:r>
          </a:p>
          <a:p>
            <a:pPr algn="just"/>
            <a:endParaRPr lang="es-ES" dirty="0" smtClean="0">
              <a:latin typeface="Arial" pitchFamily="34" charset="0"/>
              <a:cs typeface="Arial" pitchFamily="34" charset="0"/>
            </a:endParaRPr>
          </a:p>
          <a:p>
            <a:pPr marL="285750" indent="-285750" algn="just">
              <a:buFont typeface="Wingdings" panose="05000000000000000000" pitchFamily="2" charset="2"/>
              <a:buChar char="ü"/>
            </a:pPr>
            <a:r>
              <a:rPr lang="es-ES" dirty="0" smtClean="0">
                <a:latin typeface="Arial" pitchFamily="34" charset="0"/>
                <a:cs typeface="Arial" pitchFamily="34" charset="0"/>
              </a:rPr>
              <a:t>Las clases se desarrollarán en las diferentes formas organizativas (C, CP, S, PL y talleres) con el objetivo de sistematizar los objetivos y contenidos esenciales, priorizando las habilidades prácticas. Cuidando la racionalidad y para comprobar la autopreparación de los estudiantes </a:t>
            </a:r>
            <a:r>
              <a:rPr lang="es-ES" b="1" dirty="0" smtClean="0">
                <a:latin typeface="Arial" pitchFamily="34" charset="0"/>
                <a:cs typeface="Arial" pitchFamily="34" charset="0"/>
              </a:rPr>
              <a:t>se realizarán evaluaciones sistemáticas y parciales</a:t>
            </a:r>
            <a:r>
              <a:rPr lang="es-ES" dirty="0" smtClean="0">
                <a:latin typeface="Arial" pitchFamily="34" charset="0"/>
                <a:cs typeface="Arial" pitchFamily="34" charset="0"/>
              </a:rPr>
              <a:t>. </a:t>
            </a:r>
          </a:p>
          <a:p>
            <a:pPr algn="just"/>
            <a:endParaRPr lang="en-US" dirty="0" smtClean="0">
              <a:latin typeface="Arial" pitchFamily="34" charset="0"/>
              <a:cs typeface="Arial" pitchFamily="34" charset="0"/>
            </a:endParaRPr>
          </a:p>
          <a:p>
            <a:pPr marL="285750" indent="-285750" algn="just">
              <a:buFont typeface="Wingdings" panose="05000000000000000000" pitchFamily="2" charset="2"/>
              <a:buChar char="ü"/>
            </a:pPr>
            <a:r>
              <a:rPr lang="es-ES" dirty="0" smtClean="0">
                <a:latin typeface="Arial" pitchFamily="34" charset="0"/>
                <a:cs typeface="Arial" pitchFamily="34" charset="0"/>
              </a:rPr>
              <a:t>Incluye la atención a las asignaturas de arrastres y su evaluación. Además, las consultas.</a:t>
            </a:r>
          </a:p>
          <a:p>
            <a:pPr algn="just"/>
            <a:endParaRPr lang="es-ES" dirty="0">
              <a:latin typeface="Arial" pitchFamily="34" charset="0"/>
              <a:cs typeface="Arial" pitchFamily="34" charset="0"/>
            </a:endParaRPr>
          </a:p>
          <a:p>
            <a:pPr marL="285750" indent="-285750" algn="just">
              <a:buFont typeface="Wingdings" panose="05000000000000000000" pitchFamily="2" charset="2"/>
              <a:buChar char="ü"/>
            </a:pPr>
            <a:r>
              <a:rPr lang="es-ES" dirty="0" smtClean="0">
                <a:latin typeface="Arial" pitchFamily="34" charset="0"/>
                <a:cs typeface="Arial" pitchFamily="34" charset="0"/>
              </a:rPr>
              <a:t>En </a:t>
            </a:r>
            <a:r>
              <a:rPr lang="es-ES" dirty="0">
                <a:latin typeface="Arial" pitchFamily="34" charset="0"/>
                <a:cs typeface="Arial" pitchFamily="34" charset="0"/>
              </a:rPr>
              <a:t>cada </a:t>
            </a:r>
            <a:r>
              <a:rPr lang="es-ES" dirty="0" smtClean="0">
                <a:latin typeface="Arial" pitchFamily="34" charset="0"/>
                <a:cs typeface="Arial" pitchFamily="34" charset="0"/>
              </a:rPr>
              <a:t>año se realizarán hasta dos exámenes ordinarios y la defensa de trabajos </a:t>
            </a:r>
            <a:r>
              <a:rPr lang="es-ES" dirty="0" err="1" smtClean="0">
                <a:latin typeface="Arial" pitchFamily="34" charset="0"/>
                <a:cs typeface="Arial" pitchFamily="34" charset="0"/>
              </a:rPr>
              <a:t>extraclase</a:t>
            </a:r>
            <a:r>
              <a:rPr lang="es-ES" dirty="0" smtClean="0">
                <a:latin typeface="Arial" pitchFamily="34" charset="0"/>
                <a:cs typeface="Arial" pitchFamily="34" charset="0"/>
              </a:rPr>
              <a:t>, de curso y proyectos se desarrollará a partir de la semana 7.</a:t>
            </a:r>
            <a:endParaRPr lang="es-ES_tradnl" dirty="0">
              <a:latin typeface="Arial" pitchFamily="34" charset="0"/>
              <a:cs typeface="Arial" pitchFamily="34" charset="0"/>
            </a:endParaRPr>
          </a:p>
          <a:p>
            <a:pPr lvl="0" algn="just"/>
            <a:endParaRPr lang="es-ES_tradnl" sz="2800" dirty="0">
              <a:latin typeface="Arial" pitchFamily="34" charset="0"/>
              <a:cs typeface="Arial" pitchFamily="34" charset="0"/>
            </a:endParaRPr>
          </a:p>
        </p:txBody>
      </p:sp>
    </p:spTree>
    <p:extLst>
      <p:ext uri="{BB962C8B-B14F-4D97-AF65-F5344CB8AC3E}">
        <p14:creationId xmlns:p14="http://schemas.microsoft.com/office/powerpoint/2010/main" val="1358546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7 Grupo"/>
          <p:cNvGrpSpPr/>
          <p:nvPr/>
        </p:nvGrpSpPr>
        <p:grpSpPr bwMode="auto">
          <a:xfrm>
            <a:off x="0" y="0"/>
            <a:ext cx="9144000" cy="1052513"/>
            <a:chOff x="0" y="0"/>
            <a:chExt cx="9144000" cy="1052513"/>
          </a:xfrm>
        </p:grpSpPr>
        <p:pic>
          <p:nvPicPr>
            <p:cNvPr id="2097166" name="Picture 3"/>
            <p:cNvPicPr>
              <a:picLocks noChangeAspect="1" noChangeArrowheads="1"/>
            </p:cNvPicPr>
            <p:nvPr/>
          </p:nvPicPr>
          <p:blipFill>
            <a:blip r:embed="rId2"/>
            <a:srcRect/>
            <a:stretch>
              <a:fillRect/>
            </a:stretch>
          </p:blipFill>
          <p:spPr bwMode="auto">
            <a:xfrm>
              <a:off x="2713902" y="0"/>
              <a:ext cx="6430098" cy="1052513"/>
            </a:xfrm>
            <a:prstGeom prst="rect">
              <a:avLst/>
            </a:prstGeom>
            <a:noFill/>
            <a:ln>
              <a:noFill/>
            </a:ln>
          </p:spPr>
        </p:pic>
        <p:pic>
          <p:nvPicPr>
            <p:cNvPr id="2097167" name="Picture 6" descr="D:\Diseño\power point\Sin título-1.png"/>
            <p:cNvPicPr>
              <a:picLocks noChangeAspect="1" noChangeArrowheads="1"/>
            </p:cNvPicPr>
            <p:nvPr/>
          </p:nvPicPr>
          <p:blipFill>
            <a:blip r:embed="rId3"/>
            <a:srcRect/>
            <a:stretch>
              <a:fillRect/>
            </a:stretch>
          </p:blipFill>
          <p:spPr bwMode="auto">
            <a:xfrm>
              <a:off x="0" y="59960"/>
              <a:ext cx="2672057" cy="863601"/>
            </a:xfrm>
            <a:prstGeom prst="rect">
              <a:avLst/>
            </a:prstGeom>
            <a:noFill/>
            <a:ln>
              <a:noFill/>
            </a:ln>
          </p:spPr>
        </p:pic>
      </p:grpSp>
      <p:sp>
        <p:nvSpPr>
          <p:cNvPr id="1048609" name="6 Rectángulo"/>
          <p:cNvSpPr/>
          <p:nvPr/>
        </p:nvSpPr>
        <p:spPr>
          <a:xfrm>
            <a:off x="2834639" y="169817"/>
            <a:ext cx="6139543" cy="461665"/>
          </a:xfrm>
          <a:prstGeom prst="rect">
            <a:avLst/>
          </a:prstGeom>
        </p:spPr>
        <p:txBody>
          <a:bodyPr wrap="square">
            <a:spAutoFit/>
          </a:bodyPr>
          <a:lstStyle/>
          <a:p>
            <a:pPr algn="ctr"/>
            <a:r>
              <a:rPr lang="pt-BR" sz="2400" b="1" dirty="0" smtClean="0">
                <a:solidFill>
                  <a:schemeClr val="bg1"/>
                </a:solidFill>
                <a:latin typeface="Arial" pitchFamily="34" charset="0"/>
                <a:cs typeface="Arial" pitchFamily="34" charset="0"/>
              </a:rPr>
              <a:t>Curso Diurno </a:t>
            </a:r>
          </a:p>
        </p:txBody>
      </p:sp>
      <p:sp>
        <p:nvSpPr>
          <p:cNvPr id="1048611" name="10 CuadroTexto"/>
          <p:cNvSpPr txBox="1"/>
          <p:nvPr/>
        </p:nvSpPr>
        <p:spPr>
          <a:xfrm>
            <a:off x="287740" y="1597433"/>
            <a:ext cx="8686442" cy="4524315"/>
          </a:xfrm>
          <a:prstGeom prst="rect">
            <a:avLst/>
          </a:prstGeom>
          <a:noFill/>
          <a:ln w="12700">
            <a:noFill/>
          </a:ln>
        </p:spPr>
        <p:txBody>
          <a:bodyPr wrap="square" rtlCol="0">
            <a:spAutoFit/>
          </a:bodyPr>
          <a:lstStyle/>
          <a:p>
            <a:pPr algn="just"/>
            <a:endParaRPr lang="es-ES" sz="2000" dirty="0" smtClean="0">
              <a:latin typeface="Arial" pitchFamily="34" charset="0"/>
              <a:cs typeface="Arial" pitchFamily="34" charset="0"/>
            </a:endParaRPr>
          </a:p>
          <a:p>
            <a:pPr marL="342900" indent="-342900" algn="just">
              <a:buFont typeface="Wingdings" panose="05000000000000000000" pitchFamily="2" charset="2"/>
              <a:buChar char="ü"/>
            </a:pPr>
            <a:r>
              <a:rPr lang="es-ES" sz="2000" dirty="0" smtClean="0">
                <a:latin typeface="Arial" pitchFamily="34" charset="0"/>
                <a:cs typeface="Arial" pitchFamily="34" charset="0"/>
              </a:rPr>
              <a:t>La </a:t>
            </a:r>
            <a:r>
              <a:rPr lang="es-ES" sz="2000" dirty="0">
                <a:latin typeface="Arial" pitchFamily="34" charset="0"/>
                <a:cs typeface="Arial" pitchFamily="34" charset="0"/>
              </a:rPr>
              <a:t>Educación Física o área terapéutica se </a:t>
            </a:r>
            <a:r>
              <a:rPr lang="es-ES" sz="2000" dirty="0" smtClean="0">
                <a:latin typeface="Arial" pitchFamily="34" charset="0"/>
                <a:cs typeface="Arial" pitchFamily="34" charset="0"/>
              </a:rPr>
              <a:t>desarrollará  </a:t>
            </a:r>
            <a:r>
              <a:rPr lang="es-ES" sz="2000" dirty="0">
                <a:latin typeface="Arial" pitchFamily="34" charset="0"/>
                <a:cs typeface="Arial" pitchFamily="34" charset="0"/>
              </a:rPr>
              <a:t>en un encuentro semanal </a:t>
            </a:r>
            <a:r>
              <a:rPr lang="es-ES" sz="2000" dirty="0" smtClean="0">
                <a:latin typeface="Arial" pitchFamily="34" charset="0"/>
                <a:cs typeface="Arial" pitchFamily="34" charset="0"/>
              </a:rPr>
              <a:t>en sesión contraria desde </a:t>
            </a:r>
            <a:r>
              <a:rPr lang="es-ES" sz="2000" dirty="0">
                <a:latin typeface="Arial" pitchFamily="34" charset="0"/>
                <a:cs typeface="Arial" pitchFamily="34" charset="0"/>
              </a:rPr>
              <a:t>la semana 2 a la 5. </a:t>
            </a:r>
            <a:endParaRPr lang="es-ES" sz="2000" dirty="0" smtClean="0">
              <a:latin typeface="Arial" pitchFamily="34" charset="0"/>
              <a:cs typeface="Arial" pitchFamily="34" charset="0"/>
            </a:endParaRPr>
          </a:p>
          <a:p>
            <a:pPr algn="just"/>
            <a:endParaRPr lang="es-ES" sz="2000" dirty="0">
              <a:latin typeface="Arial" pitchFamily="34" charset="0"/>
              <a:cs typeface="Arial" pitchFamily="34" charset="0"/>
            </a:endParaRPr>
          </a:p>
          <a:p>
            <a:pPr marL="342900" lvl="0" indent="-342900" algn="just">
              <a:buFont typeface="Wingdings" panose="05000000000000000000" pitchFamily="2" charset="2"/>
              <a:buChar char="ü"/>
            </a:pPr>
            <a:r>
              <a:rPr lang="es-ES" sz="2000" dirty="0">
                <a:latin typeface="Arial" pitchFamily="34" charset="0"/>
                <a:cs typeface="Arial" pitchFamily="34" charset="0"/>
              </a:rPr>
              <a:t>El proceso de evaluación integral de los estudiantes se realizará en las semanas 7 y 8. </a:t>
            </a:r>
            <a:endParaRPr lang="es-ES" sz="2000" dirty="0" smtClean="0">
              <a:latin typeface="Arial" pitchFamily="34" charset="0"/>
              <a:cs typeface="Arial" pitchFamily="34" charset="0"/>
            </a:endParaRPr>
          </a:p>
          <a:p>
            <a:pPr lvl="0" algn="just"/>
            <a:endParaRPr lang="es-ES" sz="2000" dirty="0" smtClean="0">
              <a:latin typeface="Arial" pitchFamily="34" charset="0"/>
              <a:cs typeface="Arial" pitchFamily="34" charset="0"/>
            </a:endParaRPr>
          </a:p>
          <a:p>
            <a:pPr marL="342900" lvl="0" indent="-342900" algn="just">
              <a:buFont typeface="Wingdings" panose="05000000000000000000" pitchFamily="2" charset="2"/>
              <a:buChar char="ü"/>
            </a:pPr>
            <a:r>
              <a:rPr lang="es-ES" sz="2000" dirty="0" smtClean="0">
                <a:latin typeface="Arial" pitchFamily="34" charset="0"/>
                <a:cs typeface="Arial" pitchFamily="34" charset="0"/>
              </a:rPr>
              <a:t>La </a:t>
            </a:r>
            <a:r>
              <a:rPr lang="es-ES" sz="2000" dirty="0">
                <a:latin typeface="Arial" pitchFamily="34" charset="0"/>
                <a:cs typeface="Arial" pitchFamily="34" charset="0"/>
              </a:rPr>
              <a:t>entrega de las </a:t>
            </a:r>
            <a:r>
              <a:rPr lang="es-ES" sz="2000" dirty="0" smtClean="0">
                <a:latin typeface="Arial" pitchFamily="34" charset="0"/>
                <a:cs typeface="Arial" pitchFamily="34" charset="0"/>
              </a:rPr>
              <a:t>actas de examen </a:t>
            </a:r>
            <a:r>
              <a:rPr lang="es-ES" sz="2000" dirty="0">
                <a:latin typeface="Arial" pitchFamily="34" charset="0"/>
                <a:cs typeface="Arial" pitchFamily="34" charset="0"/>
              </a:rPr>
              <a:t>en la Secretaría Docente será en las semanas 10 y </a:t>
            </a:r>
            <a:r>
              <a:rPr lang="es-ES" sz="2000" dirty="0" smtClean="0">
                <a:latin typeface="Arial" pitchFamily="34" charset="0"/>
                <a:cs typeface="Arial" pitchFamily="34" charset="0"/>
              </a:rPr>
              <a:t>11.</a:t>
            </a:r>
          </a:p>
          <a:p>
            <a:pPr lvl="0" algn="just"/>
            <a:endParaRPr lang="es-ES" sz="2000" dirty="0" smtClean="0">
              <a:latin typeface="Arial" pitchFamily="34" charset="0"/>
              <a:cs typeface="Arial" pitchFamily="34" charset="0"/>
            </a:endParaRPr>
          </a:p>
          <a:p>
            <a:pPr marL="342900" lvl="0" indent="-342900" algn="just">
              <a:buFont typeface="Wingdings" panose="05000000000000000000" pitchFamily="2" charset="2"/>
              <a:buChar char="ü"/>
            </a:pPr>
            <a:r>
              <a:rPr lang="es-ES" sz="2000" dirty="0" smtClean="0">
                <a:latin typeface="Arial" pitchFamily="34" charset="0"/>
                <a:cs typeface="Arial" pitchFamily="34" charset="0"/>
              </a:rPr>
              <a:t>En </a:t>
            </a:r>
            <a:r>
              <a:rPr lang="es-ES" sz="2000" dirty="0">
                <a:latin typeface="Arial" pitchFamily="34" charset="0"/>
                <a:cs typeface="Arial" pitchFamily="34" charset="0"/>
              </a:rPr>
              <a:t>la semana 12 se realizará el procesamiento de los resultados </a:t>
            </a:r>
            <a:r>
              <a:rPr lang="es-ES" sz="2000" dirty="0" smtClean="0">
                <a:latin typeface="Arial" pitchFamily="34" charset="0"/>
                <a:cs typeface="Arial" pitchFamily="34" charset="0"/>
              </a:rPr>
              <a:t>docentes, </a:t>
            </a:r>
            <a:r>
              <a:rPr lang="es-ES" sz="2000" dirty="0">
                <a:latin typeface="Arial" pitchFamily="34" charset="0"/>
                <a:cs typeface="Arial" pitchFamily="34" charset="0"/>
              </a:rPr>
              <a:t>cierre </a:t>
            </a:r>
            <a:r>
              <a:rPr lang="es-ES" sz="2000" dirty="0" smtClean="0">
                <a:latin typeface="Arial" pitchFamily="34" charset="0"/>
                <a:cs typeface="Arial" pitchFamily="34" charset="0"/>
              </a:rPr>
              <a:t>estadístico, promoción, etc. Para garantizar el inicio del curso 2020-21 en la semana 13</a:t>
            </a:r>
            <a:r>
              <a:rPr lang="es-ES" sz="2400" dirty="0" smtClean="0">
                <a:latin typeface="Arial" pitchFamily="34" charset="0"/>
                <a:cs typeface="Arial" pitchFamily="34" charset="0"/>
              </a:rPr>
              <a:t>.</a:t>
            </a:r>
          </a:p>
          <a:p>
            <a:pPr lvl="0" algn="just"/>
            <a:endParaRPr lang="es-ES_tradnl" sz="2400" b="1" dirty="0" smtClean="0">
              <a:latin typeface="Arial" pitchFamily="34" charset="0"/>
              <a:cs typeface="Arial" pitchFamily="34" charset="0"/>
            </a:endParaRPr>
          </a:p>
        </p:txBody>
      </p:sp>
    </p:spTree>
    <p:extLst>
      <p:ext uri="{BB962C8B-B14F-4D97-AF65-F5344CB8AC3E}">
        <p14:creationId xmlns:p14="http://schemas.microsoft.com/office/powerpoint/2010/main" val="1347534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o"/>
          <p:cNvGrpSpPr/>
          <p:nvPr/>
        </p:nvGrpSpPr>
        <p:grpSpPr bwMode="auto">
          <a:xfrm>
            <a:off x="0" y="0"/>
            <a:ext cx="9144000" cy="1052513"/>
            <a:chOff x="0" y="0"/>
            <a:chExt cx="9144000" cy="1052513"/>
          </a:xfrm>
        </p:grpSpPr>
        <p:pic>
          <p:nvPicPr>
            <p:cNvPr id="3" name="Picture 3"/>
            <p:cNvPicPr>
              <a:picLocks noChangeAspect="1" noChangeArrowheads="1"/>
            </p:cNvPicPr>
            <p:nvPr/>
          </p:nvPicPr>
          <p:blipFill>
            <a:blip r:embed="rId2"/>
            <a:srcRect/>
            <a:stretch>
              <a:fillRect/>
            </a:stretch>
          </p:blipFill>
          <p:spPr bwMode="auto">
            <a:xfrm>
              <a:off x="2713902" y="0"/>
              <a:ext cx="6430098" cy="1052513"/>
            </a:xfrm>
            <a:prstGeom prst="rect">
              <a:avLst/>
            </a:prstGeom>
            <a:noFill/>
            <a:ln>
              <a:noFill/>
            </a:ln>
          </p:spPr>
        </p:pic>
        <p:pic>
          <p:nvPicPr>
            <p:cNvPr id="4" name="Picture 6" descr="D:\Diseño\power point\Sin título-1.png"/>
            <p:cNvPicPr>
              <a:picLocks noChangeAspect="1" noChangeArrowheads="1"/>
            </p:cNvPicPr>
            <p:nvPr/>
          </p:nvPicPr>
          <p:blipFill>
            <a:blip r:embed="rId3"/>
            <a:srcRect/>
            <a:stretch>
              <a:fillRect/>
            </a:stretch>
          </p:blipFill>
          <p:spPr bwMode="auto">
            <a:xfrm>
              <a:off x="0" y="59960"/>
              <a:ext cx="2672057" cy="863601"/>
            </a:xfrm>
            <a:prstGeom prst="rect">
              <a:avLst/>
            </a:prstGeom>
            <a:noFill/>
            <a:ln>
              <a:noFill/>
            </a:ln>
          </p:spPr>
        </p:pic>
      </p:grpSp>
      <p:sp>
        <p:nvSpPr>
          <p:cNvPr id="5" name="6 Rectángulo"/>
          <p:cNvSpPr/>
          <p:nvPr/>
        </p:nvSpPr>
        <p:spPr>
          <a:xfrm>
            <a:off x="2859179" y="62930"/>
            <a:ext cx="6139543" cy="1754326"/>
          </a:xfrm>
          <a:prstGeom prst="rect">
            <a:avLst/>
          </a:prstGeom>
        </p:spPr>
        <p:txBody>
          <a:bodyPr wrap="square">
            <a:spAutoFit/>
          </a:bodyPr>
          <a:lstStyle/>
          <a:p>
            <a:pPr algn="ctr"/>
            <a:r>
              <a:rPr lang="pt-BR" sz="2400" b="1" dirty="0" smtClean="0">
                <a:solidFill>
                  <a:schemeClr val="bg1"/>
                </a:solidFill>
                <a:latin typeface="Arial" pitchFamily="34" charset="0"/>
                <a:cs typeface="Arial" pitchFamily="34" charset="0"/>
              </a:rPr>
              <a:t>Curso Diurno</a:t>
            </a:r>
          </a:p>
          <a:p>
            <a:pPr algn="ctr"/>
            <a:r>
              <a:rPr lang="es-MX" b="1" dirty="0">
                <a:solidFill>
                  <a:schemeClr val="bg1"/>
                </a:solidFill>
                <a:latin typeface="Arial" pitchFamily="34" charset="0"/>
                <a:cs typeface="Arial" pitchFamily="34" charset="0"/>
              </a:rPr>
              <a:t>Ingeniería en Telecomunicaciones y Electrónica (TLE</a:t>
            </a:r>
            <a:r>
              <a:rPr lang="es-MX" b="1" dirty="0" smtClean="0">
                <a:solidFill>
                  <a:schemeClr val="bg1"/>
                </a:solidFill>
                <a:latin typeface="Arial" pitchFamily="34" charset="0"/>
                <a:cs typeface="Arial" pitchFamily="34" charset="0"/>
              </a:rPr>
              <a:t>). Plan E 1ro a 3ro</a:t>
            </a:r>
            <a:endParaRPr lang="es-MX" b="1" dirty="0">
              <a:solidFill>
                <a:schemeClr val="bg1"/>
              </a:solidFill>
              <a:latin typeface="Arial" pitchFamily="34" charset="0"/>
              <a:cs typeface="Arial" pitchFamily="34" charset="0"/>
            </a:endParaRPr>
          </a:p>
          <a:p>
            <a:pPr algn="ctr"/>
            <a:endParaRPr lang="pt-BR" sz="2400" b="1" dirty="0" smtClean="0">
              <a:solidFill>
                <a:schemeClr val="bg1"/>
              </a:solidFill>
              <a:latin typeface="Arial" pitchFamily="34" charset="0"/>
              <a:cs typeface="Arial" pitchFamily="34" charset="0"/>
            </a:endParaRPr>
          </a:p>
          <a:p>
            <a:pPr algn="ctr"/>
            <a:r>
              <a:rPr lang="pt-BR" sz="2400" b="1" dirty="0" smtClean="0">
                <a:solidFill>
                  <a:schemeClr val="bg1"/>
                </a:solidFill>
                <a:latin typeface="Arial" pitchFamily="34" charset="0"/>
                <a:cs typeface="Arial" pitchFamily="34" charset="0"/>
              </a:rPr>
              <a:t> </a:t>
            </a:r>
          </a:p>
        </p:txBody>
      </p:sp>
      <p:graphicFrame>
        <p:nvGraphicFramePr>
          <p:cNvPr id="7" name="Tabla 6"/>
          <p:cNvGraphicFramePr>
            <a:graphicFrameLocks noGrp="1"/>
          </p:cNvGraphicFramePr>
          <p:nvPr>
            <p:extLst>
              <p:ext uri="{D42A27DB-BD31-4B8C-83A1-F6EECF244321}">
                <p14:modId xmlns:p14="http://schemas.microsoft.com/office/powerpoint/2010/main" val="362478460"/>
              </p:ext>
            </p:extLst>
          </p:nvPr>
        </p:nvGraphicFramePr>
        <p:xfrm>
          <a:off x="168718" y="1077336"/>
          <a:ext cx="8872232" cy="5882640"/>
        </p:xfrm>
        <a:graphic>
          <a:graphicData uri="http://schemas.openxmlformats.org/drawingml/2006/table">
            <a:tbl>
              <a:tblPr firstRow="1" bandRow="1">
                <a:tableStyleId>{5C22544A-7EE6-4342-B048-85BDC9FD1C3A}</a:tableStyleId>
              </a:tblPr>
              <a:tblGrid>
                <a:gridCol w="571818">
                  <a:extLst>
                    <a:ext uri="{9D8B030D-6E8A-4147-A177-3AD203B41FA5}">
                      <a16:colId xmlns:a16="http://schemas.microsoft.com/office/drawing/2014/main" val="881316035"/>
                    </a:ext>
                  </a:extLst>
                </a:gridCol>
                <a:gridCol w="831590">
                  <a:extLst>
                    <a:ext uri="{9D8B030D-6E8A-4147-A177-3AD203B41FA5}">
                      <a16:colId xmlns:a16="http://schemas.microsoft.com/office/drawing/2014/main" val="4292137018"/>
                    </a:ext>
                  </a:extLst>
                </a:gridCol>
                <a:gridCol w="834190">
                  <a:extLst>
                    <a:ext uri="{9D8B030D-6E8A-4147-A177-3AD203B41FA5}">
                      <a16:colId xmlns:a16="http://schemas.microsoft.com/office/drawing/2014/main" val="1643292333"/>
                    </a:ext>
                  </a:extLst>
                </a:gridCol>
                <a:gridCol w="978568">
                  <a:extLst>
                    <a:ext uri="{9D8B030D-6E8A-4147-A177-3AD203B41FA5}">
                      <a16:colId xmlns:a16="http://schemas.microsoft.com/office/drawing/2014/main" val="786189433"/>
                    </a:ext>
                  </a:extLst>
                </a:gridCol>
                <a:gridCol w="5656066">
                  <a:extLst>
                    <a:ext uri="{9D8B030D-6E8A-4147-A177-3AD203B41FA5}">
                      <a16:colId xmlns:a16="http://schemas.microsoft.com/office/drawing/2014/main" val="131835224"/>
                    </a:ext>
                  </a:extLst>
                </a:gridCol>
              </a:tblGrid>
              <a:tr h="628841">
                <a:tc>
                  <a:txBody>
                    <a:bodyPr/>
                    <a:lstStyle/>
                    <a:p>
                      <a:r>
                        <a:rPr lang="es-ES" sz="1200" dirty="0" smtClean="0"/>
                        <a:t>Año</a:t>
                      </a:r>
                      <a:endParaRPr lang="en-US" sz="1200" dirty="0"/>
                    </a:p>
                  </a:txBody>
                  <a:tcPr>
                    <a:solidFill>
                      <a:srgbClr val="5B9BD5"/>
                    </a:solidFill>
                  </a:tcPr>
                </a:tc>
                <a:tc>
                  <a:txBody>
                    <a:bodyPr/>
                    <a:lstStyle/>
                    <a:p>
                      <a:r>
                        <a:rPr lang="es-ES" sz="1200" dirty="0" smtClean="0"/>
                        <a:t>Horas totales</a:t>
                      </a:r>
                      <a:endParaRPr lang="en-US" sz="1200" dirty="0"/>
                    </a:p>
                  </a:txBody>
                  <a:tcPr/>
                </a:tc>
                <a:tc>
                  <a:txBody>
                    <a:bodyPr/>
                    <a:lstStyle/>
                    <a:p>
                      <a:r>
                        <a:rPr lang="es-ES" sz="1200" dirty="0" smtClean="0"/>
                        <a:t>Horas  no</a:t>
                      </a:r>
                    </a:p>
                    <a:p>
                      <a:r>
                        <a:rPr lang="es-ES" sz="1200" dirty="0" smtClean="0"/>
                        <a:t>Imp.</a:t>
                      </a:r>
                      <a:endParaRPr lang="en-US" sz="1200" dirty="0"/>
                    </a:p>
                  </a:txBody>
                  <a:tcPr/>
                </a:tc>
                <a:tc>
                  <a:txBody>
                    <a:bodyPr/>
                    <a:lstStyle/>
                    <a:p>
                      <a:r>
                        <a:rPr lang="es-ES" sz="1200" dirty="0" smtClean="0"/>
                        <a:t>Horas de clases en</a:t>
                      </a:r>
                      <a:r>
                        <a:rPr lang="es-ES" sz="1200" baseline="0" dirty="0" smtClean="0"/>
                        <a:t> la etapa 1</a:t>
                      </a:r>
                      <a:endParaRPr lang="en-US" sz="1200" dirty="0"/>
                    </a:p>
                  </a:txBody>
                  <a:tcPr/>
                </a:tc>
                <a:tc>
                  <a:txBody>
                    <a:bodyPr/>
                    <a:lstStyle/>
                    <a:p>
                      <a:r>
                        <a:rPr lang="es-ES" sz="1200" dirty="0" smtClean="0"/>
                        <a:t>Exámenes</a:t>
                      </a:r>
                      <a:r>
                        <a:rPr lang="es-ES" sz="1200" baseline="0" dirty="0" smtClean="0"/>
                        <a:t> finales  (numerados) y modificaciones principales en las evaluaciones parciales de las que no lo tienen</a:t>
                      </a:r>
                      <a:endParaRPr lang="en-US" sz="1200" dirty="0"/>
                    </a:p>
                  </a:txBody>
                  <a:tcPr/>
                </a:tc>
                <a:extLst>
                  <a:ext uri="{0D108BD9-81ED-4DB2-BD59-A6C34878D82A}">
                    <a16:rowId xmlns:a16="http://schemas.microsoft.com/office/drawing/2014/main" val="367284214"/>
                  </a:ext>
                </a:extLst>
              </a:tr>
              <a:tr h="628841">
                <a:tc>
                  <a:txBody>
                    <a:bodyPr/>
                    <a:lstStyle/>
                    <a:p>
                      <a:r>
                        <a:rPr lang="es-ES" sz="1600" dirty="0" smtClean="0"/>
                        <a:t>1</a:t>
                      </a:r>
                      <a:endParaRPr lang="en-US" sz="1600" dirty="0"/>
                    </a:p>
                  </a:txBody>
                  <a:tcPr>
                    <a:solidFill>
                      <a:srgbClr val="D2DEEF"/>
                    </a:solidFill>
                  </a:tcPr>
                </a:tc>
                <a:tc>
                  <a:txBody>
                    <a:bodyPr/>
                    <a:lstStyle/>
                    <a:p>
                      <a:r>
                        <a:rPr lang="es-ES" sz="1600" dirty="0" smtClean="0"/>
                        <a:t>410</a:t>
                      </a:r>
                    </a:p>
                    <a:p>
                      <a:r>
                        <a:rPr lang="es-ES" sz="1100" dirty="0" smtClean="0"/>
                        <a:t>8 asignaturas</a:t>
                      </a:r>
                      <a:endParaRPr lang="en-US" sz="1100" dirty="0"/>
                    </a:p>
                  </a:txBody>
                  <a:tcPr/>
                </a:tc>
                <a:tc>
                  <a:txBody>
                    <a:bodyPr/>
                    <a:lstStyle/>
                    <a:p>
                      <a:r>
                        <a:rPr lang="es-ES" sz="1600" dirty="0" smtClean="0"/>
                        <a:t>230</a:t>
                      </a:r>
                      <a:endParaRPr lang="en-US" sz="1600" dirty="0"/>
                    </a:p>
                  </a:txBody>
                  <a:tcPr/>
                </a:tc>
                <a:tc>
                  <a:txBody>
                    <a:bodyPr/>
                    <a:lstStyle/>
                    <a:p>
                      <a:r>
                        <a:rPr lang="es-ES" sz="1600" dirty="0" smtClean="0"/>
                        <a:t>190        (90.2 % del total)</a:t>
                      </a:r>
                      <a:endParaRPr lang="en-US" sz="1600" dirty="0"/>
                    </a:p>
                  </a:txBody>
                  <a:tcPr/>
                </a:tc>
                <a:tc>
                  <a:txBody>
                    <a:bodyPr/>
                    <a:lstStyle/>
                    <a:p>
                      <a:pPr marL="342900" indent="-342900">
                        <a:buFont typeface="+mj-lt"/>
                        <a:buAutoNum type="arabicPeriod"/>
                      </a:pPr>
                      <a:r>
                        <a:rPr lang="es-ES" sz="1600" b="1" dirty="0" smtClean="0"/>
                        <a:t>Matemática II </a:t>
                      </a:r>
                    </a:p>
                    <a:p>
                      <a:pPr marL="342900" indent="-342900">
                        <a:buFont typeface="+mj-lt"/>
                        <a:buAutoNum type="arabicPeriod"/>
                      </a:pPr>
                      <a:r>
                        <a:rPr lang="es-ES" sz="1600" b="1" dirty="0" smtClean="0"/>
                        <a:t>Física I</a:t>
                      </a:r>
                    </a:p>
                    <a:p>
                      <a:pPr marL="285750" indent="-285750">
                        <a:buFont typeface="Arial" panose="020B0604020202020204" pitchFamily="34" charset="0"/>
                        <a:buChar char="•"/>
                      </a:pPr>
                      <a:r>
                        <a:rPr lang="es-ES" sz="1600" dirty="0" smtClean="0"/>
                        <a:t>Matemática II: evaluación parcial en la</a:t>
                      </a:r>
                      <a:r>
                        <a:rPr lang="es-ES" sz="1600" baseline="0" dirty="0" smtClean="0"/>
                        <a:t> semana 7. </a:t>
                      </a:r>
                    </a:p>
                    <a:p>
                      <a:pPr marL="285750" indent="-285750">
                        <a:buFont typeface="Arial" panose="020B0604020202020204" pitchFamily="34" charset="0"/>
                        <a:buChar char="•"/>
                      </a:pPr>
                      <a:r>
                        <a:rPr lang="es-ES" sz="1600" baseline="0" dirty="0" smtClean="0"/>
                        <a:t>Programación II: se elimina el TC2, queda con 1 TC y un TCE</a:t>
                      </a:r>
                      <a:endParaRPr lang="en-US" sz="1600" dirty="0"/>
                    </a:p>
                  </a:txBody>
                  <a:tcPr/>
                </a:tc>
                <a:extLst>
                  <a:ext uri="{0D108BD9-81ED-4DB2-BD59-A6C34878D82A}">
                    <a16:rowId xmlns:a16="http://schemas.microsoft.com/office/drawing/2014/main" val="1975740648"/>
                  </a:ext>
                </a:extLst>
              </a:tr>
              <a:tr h="628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t>2</a:t>
                      </a:r>
                      <a:endParaRPr lang="en-US" sz="1600" dirty="0" smtClean="0"/>
                    </a:p>
                    <a:p>
                      <a:endParaRPr lang="en-US" sz="1600" dirty="0"/>
                    </a:p>
                  </a:txBody>
                  <a:tcPr>
                    <a:solidFill>
                      <a:srgbClr val="EAEFF7"/>
                    </a:solidFill>
                  </a:tcPr>
                </a:tc>
                <a:tc>
                  <a:txBody>
                    <a:bodyPr/>
                    <a:lstStyle/>
                    <a:p>
                      <a:r>
                        <a:rPr lang="es-ES" sz="1600" dirty="0" smtClean="0"/>
                        <a:t>520</a:t>
                      </a:r>
                    </a:p>
                    <a:p>
                      <a:r>
                        <a:rPr lang="es-ES" sz="1100" dirty="0" smtClean="0"/>
                        <a:t>8 asignaturas</a:t>
                      </a:r>
                      <a:endParaRPr lang="en-US" sz="1100" dirty="0"/>
                    </a:p>
                  </a:txBody>
                  <a:tcPr/>
                </a:tc>
                <a:tc>
                  <a:txBody>
                    <a:bodyPr/>
                    <a:lstStyle/>
                    <a:p>
                      <a:r>
                        <a:rPr lang="es-ES" sz="1600" dirty="0" smtClean="0"/>
                        <a:t>297</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t>245        (90.0 %)</a:t>
                      </a:r>
                      <a:endParaRPr lang="en-US" sz="1600" dirty="0" smtClean="0"/>
                    </a:p>
                    <a:p>
                      <a:endParaRPr lang="en-US" sz="1600" dirty="0"/>
                    </a:p>
                  </a:txBody>
                  <a:tcPr/>
                </a:tc>
                <a:tc>
                  <a:txBody>
                    <a:bodyPr/>
                    <a:lstStyle/>
                    <a:p>
                      <a:pPr marL="342900" indent="-342900">
                        <a:buFont typeface="+mj-lt"/>
                        <a:buAutoNum type="arabicPeriod"/>
                      </a:pPr>
                      <a:r>
                        <a:rPr lang="es-ES" sz="1600" b="1" dirty="0" smtClean="0"/>
                        <a:t>Electrónica Analógica</a:t>
                      </a:r>
                      <a:r>
                        <a:rPr lang="es-ES" sz="1600" b="1" baseline="0" dirty="0" smtClean="0"/>
                        <a:t> I</a:t>
                      </a:r>
                    </a:p>
                    <a:p>
                      <a:pPr marL="342900" indent="-342900">
                        <a:buFont typeface="+mj-lt"/>
                        <a:buAutoNum type="arabicPeriod"/>
                      </a:pPr>
                      <a:r>
                        <a:rPr lang="es-ES" sz="1600" b="1" baseline="0" dirty="0" smtClean="0"/>
                        <a:t>Electrónica Digital I</a:t>
                      </a:r>
                    </a:p>
                    <a:p>
                      <a:pPr marL="285750" indent="-285750">
                        <a:buFont typeface="Arial" panose="020B0604020202020204" pitchFamily="34" charset="0"/>
                        <a:buChar char="•"/>
                      </a:pPr>
                      <a:r>
                        <a:rPr lang="es-ES" sz="1600" baseline="0" dirty="0" smtClean="0"/>
                        <a:t>Circuitos Eléctricos II se evaluará con una Tarea </a:t>
                      </a:r>
                      <a:r>
                        <a:rPr lang="es-ES" sz="1600" baseline="0" dirty="0" err="1" smtClean="0"/>
                        <a:t>Extraclase</a:t>
                      </a:r>
                      <a:endParaRPr lang="es-ES" sz="1600" baseline="0" dirty="0" smtClean="0"/>
                    </a:p>
                    <a:p>
                      <a:pPr marL="285750" indent="-285750">
                        <a:buFont typeface="Arial" panose="020B0604020202020204" pitchFamily="34" charset="0"/>
                        <a:buChar char="•"/>
                      </a:pPr>
                      <a:r>
                        <a:rPr lang="es-ES" sz="1600" baseline="0" dirty="0" smtClean="0"/>
                        <a:t>PITE II termina en la semana 12 con evaluación de la PLI</a:t>
                      </a:r>
                    </a:p>
                  </a:txBody>
                  <a:tcPr/>
                </a:tc>
                <a:extLst>
                  <a:ext uri="{0D108BD9-81ED-4DB2-BD59-A6C34878D82A}">
                    <a16:rowId xmlns:a16="http://schemas.microsoft.com/office/drawing/2014/main" val="3986492765"/>
                  </a:ext>
                </a:extLst>
              </a:tr>
              <a:tr h="628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t>3</a:t>
                      </a:r>
                      <a:endParaRPr lang="en-US" sz="1600" dirty="0" smtClean="0"/>
                    </a:p>
                    <a:p>
                      <a:endParaRPr lang="en-US" sz="1600" dirty="0"/>
                    </a:p>
                  </a:txBody>
                  <a:tcPr/>
                </a:tc>
                <a:tc>
                  <a:txBody>
                    <a:bodyPr/>
                    <a:lstStyle/>
                    <a:p>
                      <a:r>
                        <a:rPr lang="es-ES" sz="1600" dirty="0" smtClean="0"/>
                        <a:t>520</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100" dirty="0" smtClean="0"/>
                        <a:t>7 asignaturas</a:t>
                      </a:r>
                      <a:endParaRPr lang="en-US" sz="1100" dirty="0" smtClean="0"/>
                    </a:p>
                    <a:p>
                      <a:endParaRPr lang="en-US" sz="1600" dirty="0"/>
                    </a:p>
                  </a:txBody>
                  <a:tcPr/>
                </a:tc>
                <a:tc>
                  <a:txBody>
                    <a:bodyPr/>
                    <a:lstStyle/>
                    <a:p>
                      <a:r>
                        <a:rPr lang="es-ES" sz="1600" dirty="0" smtClean="0"/>
                        <a:t>318</a:t>
                      </a:r>
                      <a:endParaRPr lang="en-US" sz="1600" dirty="0"/>
                    </a:p>
                  </a:txBody>
                  <a:tcPr/>
                </a:tc>
                <a:tc>
                  <a:txBody>
                    <a:bodyPr/>
                    <a:lstStyle/>
                    <a:p>
                      <a:r>
                        <a:rPr lang="es-ES" sz="1600" dirty="0" smtClean="0"/>
                        <a:t>212</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t>(79.6 %)</a:t>
                      </a:r>
                      <a:endParaRPr lang="en-US" sz="1600" dirty="0" smtClean="0"/>
                    </a:p>
                    <a:p>
                      <a:endParaRPr lang="en-US" sz="1600" dirty="0"/>
                    </a:p>
                  </a:txBody>
                  <a:tcPr/>
                </a:tc>
                <a:tc>
                  <a:txBody>
                    <a:bodyPr/>
                    <a:lstStyle/>
                    <a:p>
                      <a:pPr marL="342900" indent="-342900">
                        <a:buFont typeface="+mj-lt"/>
                        <a:buAutoNum type="arabicPeriod"/>
                      </a:pPr>
                      <a:r>
                        <a:rPr lang="es-ES" sz="1600" b="1" dirty="0" smtClean="0"/>
                        <a:t>Fundamentos</a:t>
                      </a:r>
                      <a:r>
                        <a:rPr lang="es-ES" sz="1600" b="1" baseline="0" dirty="0" smtClean="0"/>
                        <a:t> de las Comunicaciones II</a:t>
                      </a:r>
                    </a:p>
                    <a:p>
                      <a:pPr marL="342900" indent="-342900">
                        <a:buFont typeface="+mj-lt"/>
                        <a:buAutoNum type="arabicPeriod"/>
                      </a:pPr>
                      <a:r>
                        <a:rPr lang="es-ES" sz="1600" b="1" baseline="0" dirty="0" smtClean="0"/>
                        <a:t>Líneas de Transmisión y Antenas</a:t>
                      </a:r>
                    </a:p>
                    <a:p>
                      <a:pPr marL="285750" indent="-285750">
                        <a:buFont typeface="Arial" panose="020B0604020202020204" pitchFamily="34" charset="0"/>
                        <a:buChar char="•"/>
                      </a:pPr>
                      <a:r>
                        <a:rPr lang="es-ES" sz="1600" baseline="0" dirty="0" smtClean="0"/>
                        <a:t>Microcontroladores y Redes de Telecomunicaciones 1 TC y 1 TCE.</a:t>
                      </a:r>
                    </a:p>
                    <a:p>
                      <a:pPr marL="285750" indent="-285750">
                        <a:buFont typeface="Arial" panose="020B0604020202020204" pitchFamily="34" charset="0"/>
                        <a:buChar char="•"/>
                      </a:pPr>
                      <a:r>
                        <a:rPr lang="es-ES" sz="1600" baseline="0" dirty="0" smtClean="0"/>
                        <a:t>PDS evaluación en CP y laboratorios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600" baseline="0" dirty="0" smtClean="0"/>
                        <a:t>PITE III termina en la semana 12 con evaluación de la PLI</a:t>
                      </a:r>
                    </a:p>
                  </a:txBody>
                  <a:tcPr/>
                </a:tc>
                <a:extLst>
                  <a:ext uri="{0D108BD9-81ED-4DB2-BD59-A6C34878D82A}">
                    <a16:rowId xmlns:a16="http://schemas.microsoft.com/office/drawing/2014/main" val="3595389167"/>
                  </a:ext>
                </a:extLst>
              </a:tr>
              <a:tr h="628841">
                <a:tc>
                  <a:txBody>
                    <a:bodyPr/>
                    <a:lstStyle/>
                    <a:p>
                      <a:r>
                        <a:rPr lang="es-ES" sz="1600" dirty="0" smtClean="0"/>
                        <a:t>4</a:t>
                      </a:r>
                      <a:endParaRPr lang="en-US" sz="1600" dirty="0"/>
                    </a:p>
                  </a:txBody>
                  <a:tcPr/>
                </a:tc>
                <a:tc>
                  <a:txBody>
                    <a:bodyPr/>
                    <a:lstStyle/>
                    <a:p>
                      <a:r>
                        <a:rPr lang="es-ES" sz="1600" dirty="0" smtClean="0"/>
                        <a:t>588</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100" kern="1200" dirty="0" smtClean="0">
                          <a:solidFill>
                            <a:schemeClr val="dk1"/>
                          </a:solidFill>
                          <a:latin typeface="+mn-lt"/>
                          <a:ea typeface="+mn-ea"/>
                          <a:cs typeface="+mn-cs"/>
                        </a:rPr>
                        <a:t>11 asignaturas</a:t>
                      </a:r>
                      <a:endParaRPr lang="en-US" sz="1100" kern="1200" dirty="0" smtClean="0">
                        <a:solidFill>
                          <a:schemeClr val="dk1"/>
                        </a:solidFill>
                        <a:latin typeface="+mn-lt"/>
                        <a:ea typeface="+mn-ea"/>
                        <a:cs typeface="+mn-cs"/>
                      </a:endParaRPr>
                    </a:p>
                    <a:p>
                      <a:endParaRPr lang="en-US" sz="1600" dirty="0"/>
                    </a:p>
                  </a:txBody>
                  <a:tcPr/>
                </a:tc>
                <a:tc>
                  <a:txBody>
                    <a:bodyPr/>
                    <a:lstStyle/>
                    <a:p>
                      <a:r>
                        <a:rPr lang="es-ES" sz="1600" dirty="0" smtClean="0"/>
                        <a:t>352</a:t>
                      </a:r>
                      <a:endParaRPr lang="en-US" sz="1600" dirty="0"/>
                    </a:p>
                  </a:txBody>
                  <a:tcPr/>
                </a:tc>
                <a:tc>
                  <a:txBody>
                    <a:bodyPr/>
                    <a:lstStyle/>
                    <a:p>
                      <a:r>
                        <a:rPr lang="es-ES" sz="1600" dirty="0" smtClean="0"/>
                        <a:t>196</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t>(73.5</a:t>
                      </a:r>
                      <a:r>
                        <a:rPr lang="es-ES" sz="1600" baseline="0" dirty="0" smtClean="0"/>
                        <a:t> </a:t>
                      </a:r>
                      <a:r>
                        <a:rPr lang="es-ES" sz="1600" dirty="0" smtClean="0"/>
                        <a:t>%)</a:t>
                      </a:r>
                      <a:endParaRPr lang="en-US" sz="1600" dirty="0" smtClean="0"/>
                    </a:p>
                    <a:p>
                      <a:r>
                        <a:rPr lang="es-ES" sz="1600" dirty="0" smtClean="0"/>
                        <a:t>              </a:t>
                      </a:r>
                      <a:endParaRPr lang="en-US" sz="1600" dirty="0"/>
                    </a:p>
                  </a:txBody>
                  <a:tcPr/>
                </a:tc>
                <a:tc>
                  <a:txBody>
                    <a:bodyPr/>
                    <a:lstStyle/>
                    <a:p>
                      <a:pPr marL="342900" indent="-342900">
                        <a:buAutoNum type="arabicPeriod"/>
                      </a:pPr>
                      <a:r>
                        <a:rPr lang="es-ES" sz="1600" b="1" dirty="0" smtClean="0"/>
                        <a:t>Radioelectrónica II</a:t>
                      </a:r>
                    </a:p>
                    <a:p>
                      <a:pPr marL="342900" indent="-342900">
                        <a:buAutoNum type="arabicPeriod"/>
                      </a:pPr>
                      <a:r>
                        <a:rPr lang="es-ES" sz="1600" b="1" dirty="0" smtClean="0"/>
                        <a:t>Conmutación Telefónica</a:t>
                      </a:r>
                    </a:p>
                    <a:p>
                      <a:pPr marL="285750" indent="-285750">
                        <a:buFont typeface="Arial" panose="020B0604020202020204" pitchFamily="34" charset="0"/>
                        <a:buChar char="•"/>
                      </a:pPr>
                      <a:r>
                        <a:rPr lang="es-ES" sz="1600" dirty="0" smtClean="0"/>
                        <a:t>Gestión Econ. Financiera,</a:t>
                      </a:r>
                      <a:r>
                        <a:rPr lang="es-ES" sz="1600" baseline="0" dirty="0" smtClean="0"/>
                        <a:t> termina semana 2 con seminario ʃ</a:t>
                      </a:r>
                    </a:p>
                    <a:p>
                      <a:pPr marL="285750" indent="-285750">
                        <a:buFont typeface="Arial" panose="020B0604020202020204" pitchFamily="34" charset="0"/>
                        <a:buChar char="•"/>
                      </a:pPr>
                      <a:r>
                        <a:rPr lang="es-ES" sz="1600" dirty="0" smtClean="0"/>
                        <a:t>Antenas, TC3</a:t>
                      </a:r>
                      <a:r>
                        <a:rPr lang="es-ES" sz="1600" baseline="0" dirty="0" smtClean="0"/>
                        <a:t> en la semana 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600" baseline="0" dirty="0" smtClean="0"/>
                        <a:t>PITE IV termina en la semana 12 con evaluación de la PLI</a:t>
                      </a:r>
                    </a:p>
                    <a:p>
                      <a:pPr marL="0" indent="0">
                        <a:buNone/>
                      </a:pPr>
                      <a:endParaRPr lang="en-US" sz="1600" dirty="0"/>
                    </a:p>
                  </a:txBody>
                  <a:tcPr/>
                </a:tc>
                <a:extLst>
                  <a:ext uri="{0D108BD9-81ED-4DB2-BD59-A6C34878D82A}">
                    <a16:rowId xmlns:a16="http://schemas.microsoft.com/office/drawing/2014/main" val="621118435"/>
                  </a:ext>
                </a:extLst>
              </a:tr>
            </a:tbl>
          </a:graphicData>
        </a:graphic>
      </p:graphicFrame>
    </p:spTree>
    <p:extLst>
      <p:ext uri="{BB962C8B-B14F-4D97-AF65-F5344CB8AC3E}">
        <p14:creationId xmlns:p14="http://schemas.microsoft.com/office/powerpoint/2010/main" val="2432797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o"/>
          <p:cNvGrpSpPr/>
          <p:nvPr/>
        </p:nvGrpSpPr>
        <p:grpSpPr bwMode="auto">
          <a:xfrm>
            <a:off x="0" y="0"/>
            <a:ext cx="9144000" cy="1052513"/>
            <a:chOff x="0" y="0"/>
            <a:chExt cx="9144000" cy="1052513"/>
          </a:xfrm>
        </p:grpSpPr>
        <p:pic>
          <p:nvPicPr>
            <p:cNvPr id="3" name="Picture 3"/>
            <p:cNvPicPr>
              <a:picLocks noChangeAspect="1" noChangeArrowheads="1"/>
            </p:cNvPicPr>
            <p:nvPr/>
          </p:nvPicPr>
          <p:blipFill>
            <a:blip r:embed="rId2"/>
            <a:srcRect/>
            <a:stretch>
              <a:fillRect/>
            </a:stretch>
          </p:blipFill>
          <p:spPr bwMode="auto">
            <a:xfrm>
              <a:off x="2713902" y="0"/>
              <a:ext cx="6430098" cy="1052513"/>
            </a:xfrm>
            <a:prstGeom prst="rect">
              <a:avLst/>
            </a:prstGeom>
            <a:noFill/>
            <a:ln>
              <a:noFill/>
            </a:ln>
          </p:spPr>
        </p:pic>
        <p:pic>
          <p:nvPicPr>
            <p:cNvPr id="4" name="Picture 6" descr="D:\Diseño\power point\Sin título-1.png"/>
            <p:cNvPicPr>
              <a:picLocks noChangeAspect="1" noChangeArrowheads="1"/>
            </p:cNvPicPr>
            <p:nvPr/>
          </p:nvPicPr>
          <p:blipFill>
            <a:blip r:embed="rId3"/>
            <a:srcRect/>
            <a:stretch>
              <a:fillRect/>
            </a:stretch>
          </p:blipFill>
          <p:spPr bwMode="auto">
            <a:xfrm>
              <a:off x="0" y="59960"/>
              <a:ext cx="2672057" cy="863601"/>
            </a:xfrm>
            <a:prstGeom prst="rect">
              <a:avLst/>
            </a:prstGeom>
            <a:noFill/>
            <a:ln>
              <a:noFill/>
            </a:ln>
          </p:spPr>
        </p:pic>
      </p:grpSp>
      <p:sp>
        <p:nvSpPr>
          <p:cNvPr id="5" name="6 Rectángulo"/>
          <p:cNvSpPr/>
          <p:nvPr/>
        </p:nvSpPr>
        <p:spPr>
          <a:xfrm>
            <a:off x="2859179" y="62930"/>
            <a:ext cx="6139543" cy="1477328"/>
          </a:xfrm>
          <a:prstGeom prst="rect">
            <a:avLst/>
          </a:prstGeom>
        </p:spPr>
        <p:txBody>
          <a:bodyPr wrap="square">
            <a:spAutoFit/>
          </a:bodyPr>
          <a:lstStyle/>
          <a:p>
            <a:pPr algn="ctr"/>
            <a:r>
              <a:rPr lang="pt-BR" sz="2400" b="1" dirty="0" smtClean="0">
                <a:solidFill>
                  <a:schemeClr val="bg1"/>
                </a:solidFill>
                <a:latin typeface="Arial" pitchFamily="34" charset="0"/>
                <a:cs typeface="Arial" pitchFamily="34" charset="0"/>
              </a:rPr>
              <a:t>Curso Diurno</a:t>
            </a:r>
          </a:p>
          <a:p>
            <a:pPr algn="ctr"/>
            <a:r>
              <a:rPr lang="es-MX" b="1" dirty="0">
                <a:solidFill>
                  <a:schemeClr val="bg1"/>
                </a:solidFill>
                <a:latin typeface="Arial" pitchFamily="34" charset="0"/>
                <a:cs typeface="Arial" pitchFamily="34" charset="0"/>
              </a:rPr>
              <a:t>Ingeniería I</a:t>
            </a:r>
            <a:r>
              <a:rPr lang="es-MX" b="1" dirty="0" smtClean="0">
                <a:solidFill>
                  <a:schemeClr val="bg1"/>
                </a:solidFill>
                <a:latin typeface="Arial" pitchFamily="34" charset="0"/>
                <a:cs typeface="Arial" pitchFamily="34" charset="0"/>
              </a:rPr>
              <a:t>NFORMÁTICA (INF). Plan E 1ro y 2do</a:t>
            </a:r>
            <a:endParaRPr lang="es-MX" b="1" dirty="0">
              <a:solidFill>
                <a:schemeClr val="bg1"/>
              </a:solidFill>
              <a:latin typeface="Arial" pitchFamily="34" charset="0"/>
              <a:cs typeface="Arial" pitchFamily="34" charset="0"/>
            </a:endParaRPr>
          </a:p>
          <a:p>
            <a:pPr algn="ctr"/>
            <a:endParaRPr lang="pt-BR" sz="2400" b="1" dirty="0" smtClean="0">
              <a:solidFill>
                <a:schemeClr val="bg1"/>
              </a:solidFill>
              <a:latin typeface="Arial" pitchFamily="34" charset="0"/>
              <a:cs typeface="Arial" pitchFamily="34" charset="0"/>
            </a:endParaRPr>
          </a:p>
          <a:p>
            <a:pPr algn="ctr"/>
            <a:r>
              <a:rPr lang="pt-BR" sz="2400" b="1" dirty="0" smtClean="0">
                <a:solidFill>
                  <a:schemeClr val="bg1"/>
                </a:solidFill>
                <a:latin typeface="Arial" pitchFamily="34" charset="0"/>
                <a:cs typeface="Arial" pitchFamily="34" charset="0"/>
              </a:rPr>
              <a:t> </a:t>
            </a:r>
          </a:p>
        </p:txBody>
      </p:sp>
      <p:graphicFrame>
        <p:nvGraphicFramePr>
          <p:cNvPr id="7" name="Tabla 6"/>
          <p:cNvGraphicFramePr>
            <a:graphicFrameLocks noGrp="1"/>
          </p:cNvGraphicFramePr>
          <p:nvPr>
            <p:extLst>
              <p:ext uri="{D42A27DB-BD31-4B8C-83A1-F6EECF244321}">
                <p14:modId xmlns:p14="http://schemas.microsoft.com/office/powerpoint/2010/main" val="3362490678"/>
              </p:ext>
            </p:extLst>
          </p:nvPr>
        </p:nvGraphicFramePr>
        <p:xfrm>
          <a:off x="126490" y="1398178"/>
          <a:ext cx="8872232" cy="4602480"/>
        </p:xfrm>
        <a:graphic>
          <a:graphicData uri="http://schemas.openxmlformats.org/drawingml/2006/table">
            <a:tbl>
              <a:tblPr firstRow="1" bandRow="1">
                <a:tableStyleId>{5C22544A-7EE6-4342-B048-85BDC9FD1C3A}</a:tableStyleId>
              </a:tblPr>
              <a:tblGrid>
                <a:gridCol w="571818">
                  <a:extLst>
                    <a:ext uri="{9D8B030D-6E8A-4147-A177-3AD203B41FA5}">
                      <a16:colId xmlns:a16="http://schemas.microsoft.com/office/drawing/2014/main" val="881316035"/>
                    </a:ext>
                  </a:extLst>
                </a:gridCol>
                <a:gridCol w="831590">
                  <a:extLst>
                    <a:ext uri="{9D8B030D-6E8A-4147-A177-3AD203B41FA5}">
                      <a16:colId xmlns:a16="http://schemas.microsoft.com/office/drawing/2014/main" val="4292137018"/>
                    </a:ext>
                  </a:extLst>
                </a:gridCol>
                <a:gridCol w="834190">
                  <a:extLst>
                    <a:ext uri="{9D8B030D-6E8A-4147-A177-3AD203B41FA5}">
                      <a16:colId xmlns:a16="http://schemas.microsoft.com/office/drawing/2014/main" val="1643292333"/>
                    </a:ext>
                  </a:extLst>
                </a:gridCol>
                <a:gridCol w="978568">
                  <a:extLst>
                    <a:ext uri="{9D8B030D-6E8A-4147-A177-3AD203B41FA5}">
                      <a16:colId xmlns:a16="http://schemas.microsoft.com/office/drawing/2014/main" val="786189433"/>
                    </a:ext>
                  </a:extLst>
                </a:gridCol>
                <a:gridCol w="5656066">
                  <a:extLst>
                    <a:ext uri="{9D8B030D-6E8A-4147-A177-3AD203B41FA5}">
                      <a16:colId xmlns:a16="http://schemas.microsoft.com/office/drawing/2014/main" val="131835224"/>
                    </a:ext>
                  </a:extLst>
                </a:gridCol>
              </a:tblGrid>
              <a:tr h="628841">
                <a:tc>
                  <a:txBody>
                    <a:bodyPr/>
                    <a:lstStyle/>
                    <a:p>
                      <a:r>
                        <a:rPr lang="es-ES" sz="1200" dirty="0" smtClean="0"/>
                        <a:t>Año</a:t>
                      </a:r>
                      <a:endParaRPr lang="en-US" sz="1200" dirty="0"/>
                    </a:p>
                  </a:txBody>
                  <a:tcPr/>
                </a:tc>
                <a:tc>
                  <a:txBody>
                    <a:bodyPr/>
                    <a:lstStyle/>
                    <a:p>
                      <a:r>
                        <a:rPr lang="es-ES" sz="1200" dirty="0" smtClean="0"/>
                        <a:t>Horas totales</a:t>
                      </a:r>
                      <a:endParaRPr lang="en-US" sz="1200" dirty="0"/>
                    </a:p>
                  </a:txBody>
                  <a:tcPr/>
                </a:tc>
                <a:tc>
                  <a:txBody>
                    <a:bodyPr/>
                    <a:lstStyle/>
                    <a:p>
                      <a:r>
                        <a:rPr lang="es-ES" sz="1200" dirty="0" smtClean="0"/>
                        <a:t>Horas  no</a:t>
                      </a:r>
                    </a:p>
                    <a:p>
                      <a:r>
                        <a:rPr lang="es-ES" sz="1200" dirty="0" smtClean="0"/>
                        <a:t>Imp.</a:t>
                      </a:r>
                      <a:endParaRPr lang="en-US" sz="1200" dirty="0"/>
                    </a:p>
                  </a:txBody>
                  <a:tcPr/>
                </a:tc>
                <a:tc>
                  <a:txBody>
                    <a:bodyPr/>
                    <a:lstStyle/>
                    <a:p>
                      <a:r>
                        <a:rPr lang="es-ES" sz="1200" dirty="0" smtClean="0"/>
                        <a:t>Horas de clases en</a:t>
                      </a:r>
                      <a:r>
                        <a:rPr lang="es-ES" sz="1200" baseline="0" dirty="0" smtClean="0"/>
                        <a:t> la etapa 1</a:t>
                      </a:r>
                      <a:endParaRPr lang="en-US" sz="1200" dirty="0"/>
                    </a:p>
                  </a:txBody>
                  <a:tcPr/>
                </a:tc>
                <a:tc>
                  <a:txBody>
                    <a:bodyPr/>
                    <a:lstStyle/>
                    <a:p>
                      <a:r>
                        <a:rPr lang="es-ES" sz="1200" dirty="0" smtClean="0"/>
                        <a:t>Exámenes</a:t>
                      </a:r>
                      <a:r>
                        <a:rPr lang="es-ES" sz="1200" baseline="0" dirty="0" smtClean="0"/>
                        <a:t> finales  (numerados) y modificaciones principales en las evaluaciones parciales de las que no lo tienen</a:t>
                      </a:r>
                      <a:endParaRPr lang="en-US" sz="1200" dirty="0"/>
                    </a:p>
                  </a:txBody>
                  <a:tcPr/>
                </a:tc>
                <a:extLst>
                  <a:ext uri="{0D108BD9-81ED-4DB2-BD59-A6C34878D82A}">
                    <a16:rowId xmlns:a16="http://schemas.microsoft.com/office/drawing/2014/main" val="367284214"/>
                  </a:ext>
                </a:extLst>
              </a:tr>
              <a:tr h="628841">
                <a:tc>
                  <a:txBody>
                    <a:bodyPr/>
                    <a:lstStyle/>
                    <a:p>
                      <a:r>
                        <a:rPr lang="es-ES" sz="1600" dirty="0" smtClean="0">
                          <a:solidFill>
                            <a:schemeClr val="tx1"/>
                          </a:solidFill>
                        </a:rPr>
                        <a:t>1</a:t>
                      </a:r>
                      <a:endParaRPr lang="en-US" sz="1600" dirty="0">
                        <a:solidFill>
                          <a:schemeClr val="tx1"/>
                        </a:solidFill>
                      </a:endParaRPr>
                    </a:p>
                  </a:txBody>
                  <a:tcPr/>
                </a:tc>
                <a:tc>
                  <a:txBody>
                    <a:bodyPr/>
                    <a:lstStyle/>
                    <a:p>
                      <a:r>
                        <a:rPr lang="es-ES" sz="1600" dirty="0" smtClean="0">
                          <a:solidFill>
                            <a:schemeClr val="tx1"/>
                          </a:solidFill>
                        </a:rPr>
                        <a:t>440</a:t>
                      </a:r>
                    </a:p>
                    <a:p>
                      <a:r>
                        <a:rPr lang="es-ES" sz="1100" dirty="0" smtClean="0">
                          <a:solidFill>
                            <a:schemeClr val="tx1"/>
                          </a:solidFill>
                        </a:rPr>
                        <a:t>7 asignaturas</a:t>
                      </a:r>
                      <a:endParaRPr lang="en-US" sz="1100" dirty="0">
                        <a:solidFill>
                          <a:schemeClr val="tx1"/>
                        </a:solidFill>
                      </a:endParaRPr>
                    </a:p>
                  </a:txBody>
                  <a:tcPr/>
                </a:tc>
                <a:tc>
                  <a:txBody>
                    <a:bodyPr/>
                    <a:lstStyle/>
                    <a:p>
                      <a:r>
                        <a:rPr lang="es-ES" sz="1600" dirty="0" smtClean="0">
                          <a:solidFill>
                            <a:schemeClr val="tx1"/>
                          </a:solidFill>
                        </a:rPr>
                        <a:t>272</a:t>
                      </a:r>
                      <a:endParaRPr lang="en-US" sz="1600" dirty="0">
                        <a:solidFill>
                          <a:schemeClr val="tx1"/>
                        </a:solidFill>
                      </a:endParaRPr>
                    </a:p>
                  </a:txBody>
                  <a:tcPr>
                    <a:solidFill>
                      <a:srgbClr val="D2DEEF"/>
                    </a:solidFill>
                  </a:tcPr>
                </a:tc>
                <a:tc>
                  <a:txBody>
                    <a:bodyPr/>
                    <a:lstStyle/>
                    <a:p>
                      <a:r>
                        <a:rPr lang="es-ES" sz="1600" dirty="0" smtClean="0">
                          <a:solidFill>
                            <a:schemeClr val="tx1"/>
                          </a:solidFill>
                        </a:rPr>
                        <a:t>230        (90.5 %)</a:t>
                      </a:r>
                      <a:endParaRPr lang="en-US" sz="1600" dirty="0">
                        <a:solidFill>
                          <a:schemeClr val="tx1"/>
                        </a:solidFill>
                      </a:endParaRPr>
                    </a:p>
                  </a:txBody>
                  <a:tcPr/>
                </a:tc>
                <a:tc>
                  <a:txBody>
                    <a:bodyPr/>
                    <a:lstStyle/>
                    <a:p>
                      <a:pPr marL="342900" indent="-342900">
                        <a:buFont typeface="+mj-lt"/>
                        <a:buAutoNum type="arabicPeriod"/>
                      </a:pPr>
                      <a:r>
                        <a:rPr lang="es-ES" sz="1600" b="1" dirty="0" smtClean="0"/>
                        <a:t>Matemática II</a:t>
                      </a:r>
                    </a:p>
                    <a:p>
                      <a:pPr marL="342900" indent="-342900">
                        <a:buFont typeface="+mj-lt"/>
                        <a:buAutoNum type="arabicPeriod"/>
                      </a:pPr>
                      <a:r>
                        <a:rPr lang="es-ES" sz="1600" b="1" dirty="0" smtClean="0"/>
                        <a:t>Matemática Discreta</a:t>
                      </a:r>
                      <a:endParaRPr lang="en-US" sz="1600" b="1" dirty="0" smtClean="0"/>
                    </a:p>
                    <a:p>
                      <a:pPr marL="285750" indent="-285750">
                        <a:buFont typeface="Arial" panose="020B0604020202020204" pitchFamily="34" charset="0"/>
                        <a:buChar char="•"/>
                      </a:pPr>
                      <a:r>
                        <a:rPr lang="es-ES" sz="1600" dirty="0" smtClean="0"/>
                        <a:t>Matemática</a:t>
                      </a:r>
                      <a:r>
                        <a:rPr lang="es-ES" sz="1600" baseline="0" dirty="0" smtClean="0"/>
                        <a:t> II, Matemática Discreta y Fundamentos de Física realizarán 1 TC, en el caso de Física TE</a:t>
                      </a:r>
                    </a:p>
                    <a:p>
                      <a:pPr marL="285750" indent="-285750">
                        <a:buFont typeface="Arial" panose="020B0604020202020204" pitchFamily="34" charset="0"/>
                        <a:buChar char="•"/>
                      </a:pPr>
                      <a:r>
                        <a:rPr lang="es-ES" sz="1600" baseline="0" dirty="0" smtClean="0"/>
                        <a:t>Programación Orientada a objetos 2TC</a:t>
                      </a:r>
                    </a:p>
                  </a:txBody>
                  <a:tcPr/>
                </a:tc>
                <a:extLst>
                  <a:ext uri="{0D108BD9-81ED-4DB2-BD59-A6C34878D82A}">
                    <a16:rowId xmlns:a16="http://schemas.microsoft.com/office/drawing/2014/main" val="1975740648"/>
                  </a:ext>
                </a:extLst>
              </a:tr>
              <a:tr h="628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solidFill>
                            <a:schemeClr val="tx1"/>
                          </a:solidFill>
                        </a:rPr>
                        <a:t>2</a:t>
                      </a:r>
                      <a:endParaRPr lang="en-US" sz="1600" dirty="0" smtClean="0">
                        <a:solidFill>
                          <a:schemeClr val="tx1"/>
                        </a:solidFill>
                      </a:endParaRPr>
                    </a:p>
                    <a:p>
                      <a:endParaRPr lang="en-US" sz="1600" dirty="0">
                        <a:solidFill>
                          <a:schemeClr val="tx1"/>
                        </a:solidFill>
                      </a:endParaRPr>
                    </a:p>
                  </a:txBody>
                  <a:tcPr/>
                </a:tc>
                <a:tc>
                  <a:txBody>
                    <a:bodyPr/>
                    <a:lstStyle/>
                    <a:p>
                      <a:r>
                        <a:rPr lang="es-ES" sz="1600" dirty="0" smtClean="0">
                          <a:solidFill>
                            <a:schemeClr val="tx1"/>
                          </a:solidFill>
                        </a:rPr>
                        <a:t>564</a:t>
                      </a:r>
                    </a:p>
                    <a:p>
                      <a:r>
                        <a:rPr lang="es-ES" sz="1100" dirty="0" smtClean="0">
                          <a:solidFill>
                            <a:schemeClr val="tx1"/>
                          </a:solidFill>
                        </a:rPr>
                        <a:t>7 asignaturas</a:t>
                      </a:r>
                      <a:endParaRPr lang="en-US" sz="1100" dirty="0">
                        <a:solidFill>
                          <a:schemeClr val="tx1"/>
                        </a:solidFill>
                      </a:endParaRPr>
                    </a:p>
                  </a:txBody>
                  <a:tcPr/>
                </a:tc>
                <a:tc>
                  <a:txBody>
                    <a:bodyPr/>
                    <a:lstStyle/>
                    <a:p>
                      <a:r>
                        <a:rPr lang="es-ES" sz="1600" dirty="0" smtClean="0">
                          <a:solidFill>
                            <a:schemeClr val="tx1"/>
                          </a:solidFill>
                        </a:rPr>
                        <a:t>158</a:t>
                      </a:r>
                      <a:endParaRPr 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solidFill>
                            <a:schemeClr val="tx1"/>
                          </a:solidFill>
                        </a:rPr>
                        <a:t>188        (105.3 %)</a:t>
                      </a:r>
                      <a:endParaRPr lang="en-US" sz="1600" dirty="0" smtClean="0">
                        <a:solidFill>
                          <a:schemeClr val="tx1"/>
                        </a:solidFill>
                      </a:endParaRPr>
                    </a:p>
                    <a:p>
                      <a:endParaRPr lang="en-US" sz="1600" dirty="0">
                        <a:solidFill>
                          <a:schemeClr val="tx1"/>
                        </a:solidFill>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ES" sz="1600" b="1" baseline="0" dirty="0" smtClean="0"/>
                        <a:t>Ingeniería de Software  (proyecto)</a:t>
                      </a:r>
                    </a:p>
                    <a:p>
                      <a:pPr marL="342900" indent="-342900">
                        <a:buFont typeface="+mj-lt"/>
                        <a:buAutoNum type="arabicPeriod"/>
                      </a:pPr>
                      <a:r>
                        <a:rPr lang="es-ES" sz="1600" b="1" baseline="0" dirty="0" smtClean="0"/>
                        <a:t>Inteligencia Artificial</a:t>
                      </a:r>
                    </a:p>
                  </a:txBody>
                  <a:tcPr/>
                </a:tc>
                <a:extLst>
                  <a:ext uri="{0D108BD9-81ED-4DB2-BD59-A6C34878D82A}">
                    <a16:rowId xmlns:a16="http://schemas.microsoft.com/office/drawing/2014/main" val="3986492765"/>
                  </a:ext>
                </a:extLst>
              </a:tr>
              <a:tr h="628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solidFill>
                            <a:schemeClr val="tx1"/>
                          </a:solidFill>
                        </a:rPr>
                        <a:t>3</a:t>
                      </a:r>
                      <a:endParaRPr lang="en-US" sz="1600" dirty="0" smtClean="0">
                        <a:solidFill>
                          <a:schemeClr val="tx1"/>
                        </a:solidFill>
                      </a:endParaRPr>
                    </a:p>
                    <a:p>
                      <a:endParaRPr lang="en-US" sz="1600" dirty="0">
                        <a:solidFill>
                          <a:schemeClr val="tx1"/>
                        </a:solidFill>
                      </a:endParaRPr>
                    </a:p>
                  </a:txBody>
                  <a:tcPr/>
                </a:tc>
                <a:tc>
                  <a:txBody>
                    <a:bodyPr/>
                    <a:lstStyle/>
                    <a:p>
                      <a:r>
                        <a:rPr lang="es-ES" sz="1600" dirty="0" smtClean="0">
                          <a:solidFill>
                            <a:schemeClr val="tx1"/>
                          </a:solidFill>
                        </a:rPr>
                        <a:t>654</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100" dirty="0" smtClean="0">
                          <a:solidFill>
                            <a:schemeClr val="tx1"/>
                          </a:solidFill>
                        </a:rPr>
                        <a:t>7 asignaturas</a:t>
                      </a:r>
                      <a:endParaRPr lang="en-US" sz="1100" dirty="0" smtClean="0">
                        <a:solidFill>
                          <a:schemeClr val="tx1"/>
                        </a:solidFill>
                      </a:endParaRPr>
                    </a:p>
                    <a:p>
                      <a:endParaRPr lang="en-US" sz="1600" dirty="0">
                        <a:solidFill>
                          <a:schemeClr val="tx1"/>
                        </a:solidFill>
                      </a:endParaRPr>
                    </a:p>
                  </a:txBody>
                  <a:tcPr/>
                </a:tc>
                <a:tc>
                  <a:txBody>
                    <a:bodyPr/>
                    <a:lstStyle/>
                    <a:p>
                      <a:r>
                        <a:rPr lang="es-ES" sz="1600" dirty="0" smtClean="0">
                          <a:solidFill>
                            <a:schemeClr val="tx1"/>
                          </a:solidFill>
                        </a:rPr>
                        <a:t>230</a:t>
                      </a:r>
                      <a:endParaRPr lang="en-US" sz="1600" dirty="0">
                        <a:solidFill>
                          <a:schemeClr val="tx1"/>
                        </a:solidFill>
                      </a:endParaRPr>
                    </a:p>
                  </a:txBody>
                  <a:tcPr/>
                </a:tc>
                <a:tc>
                  <a:txBody>
                    <a:bodyPr/>
                    <a:lstStyle/>
                    <a:p>
                      <a:r>
                        <a:rPr lang="es-ES" sz="1600" dirty="0" smtClean="0">
                          <a:solidFill>
                            <a:schemeClr val="tx1"/>
                          </a:solidFill>
                        </a:rPr>
                        <a:t>198</a:t>
                      </a:r>
                    </a:p>
                    <a:p>
                      <a:r>
                        <a:rPr lang="es-ES" sz="1600" dirty="0" smtClean="0">
                          <a:solidFill>
                            <a:schemeClr val="tx1"/>
                          </a:solidFill>
                        </a:rPr>
                        <a:t>(95.1</a:t>
                      </a:r>
                      <a:r>
                        <a:rPr lang="es-ES" sz="1600" baseline="0" dirty="0" smtClean="0">
                          <a:solidFill>
                            <a:schemeClr val="tx1"/>
                          </a:solidFill>
                        </a:rPr>
                        <a:t> </a:t>
                      </a:r>
                      <a:r>
                        <a:rPr lang="es-ES" sz="1600" dirty="0" smtClean="0">
                          <a:solidFill>
                            <a:schemeClr val="tx1"/>
                          </a:solidFill>
                        </a:rPr>
                        <a:t>%)</a:t>
                      </a:r>
                    </a:p>
                    <a:p>
                      <a:endParaRPr lang="en-US" sz="1600" dirty="0">
                        <a:solidFill>
                          <a:schemeClr val="tx1"/>
                        </a:solidFill>
                      </a:endParaRPr>
                    </a:p>
                  </a:txBody>
                  <a:tcPr/>
                </a:tc>
                <a:tc>
                  <a:txBody>
                    <a:bodyPr/>
                    <a:lstStyle/>
                    <a:p>
                      <a:pPr marL="342900" indent="-342900">
                        <a:buFont typeface="+mj-lt"/>
                        <a:buAutoNum type="arabicPeriod"/>
                      </a:pPr>
                      <a:r>
                        <a:rPr lang="es-ES" sz="1600" b="1" baseline="0" dirty="0" smtClean="0"/>
                        <a:t>Gestión Organizacional</a:t>
                      </a:r>
                    </a:p>
                    <a:p>
                      <a:pPr marL="342900" indent="-342900">
                        <a:buFont typeface="+mj-lt"/>
                        <a:buAutoNum type="arabicPeriod"/>
                      </a:pPr>
                      <a:r>
                        <a:rPr lang="es-ES" sz="1600" b="1" baseline="0" dirty="0" smtClean="0"/>
                        <a:t>Probabilidades y estadística</a:t>
                      </a:r>
                    </a:p>
                    <a:p>
                      <a:pPr marL="0" indent="0">
                        <a:buFont typeface="+mj-lt"/>
                        <a:buNone/>
                      </a:pPr>
                      <a:r>
                        <a:rPr lang="es-ES" sz="1600" baseline="0" dirty="0" smtClean="0"/>
                        <a:t>Ingeniería de Software proyecto de Curso</a:t>
                      </a:r>
                    </a:p>
                  </a:txBody>
                  <a:tcPr/>
                </a:tc>
                <a:extLst>
                  <a:ext uri="{0D108BD9-81ED-4DB2-BD59-A6C34878D82A}">
                    <a16:rowId xmlns:a16="http://schemas.microsoft.com/office/drawing/2014/main" val="3595389167"/>
                  </a:ext>
                </a:extLst>
              </a:tr>
              <a:tr h="628841">
                <a:tc>
                  <a:txBody>
                    <a:bodyPr/>
                    <a:lstStyle/>
                    <a:p>
                      <a:r>
                        <a:rPr lang="es-ES" sz="1600" dirty="0" smtClean="0">
                          <a:solidFill>
                            <a:schemeClr val="tx1"/>
                          </a:solidFill>
                        </a:rPr>
                        <a:t>4</a:t>
                      </a:r>
                      <a:endParaRPr lang="en-US" sz="1600" dirty="0">
                        <a:solidFill>
                          <a:schemeClr val="tx1"/>
                        </a:solidFill>
                      </a:endParaRPr>
                    </a:p>
                  </a:txBody>
                  <a:tcPr/>
                </a:tc>
                <a:tc>
                  <a:txBody>
                    <a:bodyPr/>
                    <a:lstStyle/>
                    <a:p>
                      <a:r>
                        <a:rPr lang="es-ES" sz="1600" dirty="0" smtClean="0">
                          <a:solidFill>
                            <a:schemeClr val="tx1"/>
                          </a:solidFill>
                        </a:rPr>
                        <a:t>710</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100" kern="1200" dirty="0" smtClean="0">
                          <a:solidFill>
                            <a:schemeClr val="tx1"/>
                          </a:solidFill>
                          <a:latin typeface="+mn-lt"/>
                          <a:ea typeface="+mn-ea"/>
                          <a:cs typeface="+mn-cs"/>
                        </a:rPr>
                        <a:t>7 asignaturas</a:t>
                      </a:r>
                      <a:endParaRPr lang="en-US" sz="1100" kern="1200" dirty="0" smtClean="0">
                        <a:solidFill>
                          <a:schemeClr val="tx1"/>
                        </a:solidFill>
                        <a:latin typeface="+mn-lt"/>
                        <a:ea typeface="+mn-ea"/>
                        <a:cs typeface="+mn-cs"/>
                      </a:endParaRPr>
                    </a:p>
                    <a:p>
                      <a:endParaRPr lang="en-US" sz="1600" dirty="0">
                        <a:solidFill>
                          <a:schemeClr val="tx1"/>
                        </a:solidFill>
                      </a:endParaRPr>
                    </a:p>
                  </a:txBody>
                  <a:tcPr/>
                </a:tc>
                <a:tc>
                  <a:txBody>
                    <a:bodyPr/>
                    <a:lstStyle/>
                    <a:p>
                      <a:r>
                        <a:rPr lang="es-ES" sz="1600" dirty="0" smtClean="0">
                          <a:solidFill>
                            <a:schemeClr val="tx1"/>
                          </a:solidFill>
                        </a:rPr>
                        <a:t>134</a:t>
                      </a:r>
                      <a:endParaRPr lang="en-US" sz="1600" dirty="0">
                        <a:solidFill>
                          <a:schemeClr val="tx1"/>
                        </a:solidFill>
                      </a:endParaRPr>
                    </a:p>
                  </a:txBody>
                  <a:tcPr/>
                </a:tc>
                <a:tc>
                  <a:txBody>
                    <a:bodyPr/>
                    <a:lstStyle/>
                    <a:p>
                      <a:r>
                        <a:rPr lang="es-ES" sz="1600" dirty="0" smtClean="0">
                          <a:solidFill>
                            <a:schemeClr val="tx1"/>
                          </a:solidFill>
                        </a:rPr>
                        <a:t>204</a:t>
                      </a:r>
                    </a:p>
                    <a:p>
                      <a:r>
                        <a:rPr lang="es-ES" sz="1600" dirty="0" smtClean="0">
                          <a:solidFill>
                            <a:schemeClr val="tx1"/>
                          </a:solidFill>
                        </a:rPr>
                        <a:t>(110.3</a:t>
                      </a:r>
                      <a:r>
                        <a:rPr lang="es-ES" sz="1600" baseline="0" dirty="0" smtClean="0">
                          <a:solidFill>
                            <a:schemeClr val="tx1"/>
                          </a:solidFill>
                        </a:rPr>
                        <a:t> </a:t>
                      </a:r>
                      <a:r>
                        <a:rPr lang="es-ES" sz="1600" dirty="0" smtClean="0">
                          <a:solidFill>
                            <a:schemeClr val="tx1"/>
                          </a:solidFill>
                        </a:rPr>
                        <a:t>%)</a:t>
                      </a:r>
                      <a:endParaRPr lang="en-US" sz="1600" dirty="0">
                        <a:solidFill>
                          <a:schemeClr val="tx1"/>
                        </a:solidFill>
                      </a:endParaRPr>
                    </a:p>
                  </a:txBody>
                  <a:tcPr/>
                </a:tc>
                <a:tc>
                  <a:txBody>
                    <a:bodyPr/>
                    <a:lstStyle/>
                    <a:p>
                      <a:pPr marL="342900" indent="-342900">
                        <a:buAutoNum type="arabicPeriod"/>
                      </a:pPr>
                      <a:r>
                        <a:rPr lang="es-ES" sz="1600" b="1" dirty="0" smtClean="0"/>
                        <a:t>Simulación</a:t>
                      </a:r>
                    </a:p>
                    <a:p>
                      <a:pPr marL="342900" indent="-342900">
                        <a:buAutoNum type="arabicPeriod"/>
                      </a:pPr>
                      <a:r>
                        <a:rPr lang="es-ES" sz="1600" b="1" dirty="0" smtClean="0"/>
                        <a:t>Ingeniería de Software</a:t>
                      </a:r>
                      <a:endParaRPr lang="en-US" sz="1600" b="1" dirty="0"/>
                    </a:p>
                  </a:txBody>
                  <a:tcPr/>
                </a:tc>
                <a:extLst>
                  <a:ext uri="{0D108BD9-81ED-4DB2-BD59-A6C34878D82A}">
                    <a16:rowId xmlns:a16="http://schemas.microsoft.com/office/drawing/2014/main" val="621118435"/>
                  </a:ext>
                </a:extLst>
              </a:tr>
            </a:tbl>
          </a:graphicData>
        </a:graphic>
      </p:graphicFrame>
    </p:spTree>
    <p:extLst>
      <p:ext uri="{BB962C8B-B14F-4D97-AF65-F5344CB8AC3E}">
        <p14:creationId xmlns:p14="http://schemas.microsoft.com/office/powerpoint/2010/main" val="1872878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7 Grupo"/>
          <p:cNvGrpSpPr>
            <a:grpSpLocks/>
          </p:cNvGrpSpPr>
          <p:nvPr/>
        </p:nvGrpSpPr>
        <p:grpSpPr bwMode="auto">
          <a:xfrm>
            <a:off x="0" y="0"/>
            <a:ext cx="9144000" cy="1052513"/>
            <a:chOff x="0" y="0"/>
            <a:chExt cx="9144000" cy="1052513"/>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3902" y="0"/>
              <a:ext cx="6430098"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D:\Diseño\power point\Sin títul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960"/>
              <a:ext cx="2672057" cy="86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CaixaDeTexto 14"/>
          <p:cNvSpPr txBox="1"/>
          <p:nvPr/>
        </p:nvSpPr>
        <p:spPr>
          <a:xfrm>
            <a:off x="2713902" y="215675"/>
            <a:ext cx="6429388" cy="707886"/>
          </a:xfrm>
          <a:prstGeom prst="rect">
            <a:avLst/>
          </a:prstGeom>
          <a:noFill/>
        </p:spPr>
        <p:txBody>
          <a:bodyPr wrap="square" rtlCol="0">
            <a:spAutoFit/>
          </a:bodyPr>
          <a:lstStyle/>
          <a:p>
            <a:pPr algn="ctr"/>
            <a:r>
              <a:rPr lang="es-ES" sz="2000" b="1" dirty="0" smtClean="0">
                <a:solidFill>
                  <a:schemeClr val="bg1"/>
                </a:solidFill>
                <a:latin typeface="Arial" pitchFamily="34" charset="0"/>
                <a:cs typeface="Arial" pitchFamily="34" charset="0"/>
              </a:rPr>
              <a:t>Facultad de Ingeniería en Telecomunicaciones, Informática y Biomédica</a:t>
            </a:r>
            <a:endParaRPr lang="es-ES" sz="2000" b="1" dirty="0">
              <a:solidFill>
                <a:schemeClr val="bg1"/>
              </a:solidFill>
              <a:latin typeface="Arial" pitchFamily="34" charset="0"/>
              <a:cs typeface="Arial" pitchFamily="34" charset="0"/>
            </a:endParaRPr>
          </a:p>
        </p:txBody>
      </p:sp>
      <p:graphicFrame>
        <p:nvGraphicFramePr>
          <p:cNvPr id="11" name="Diagrama 10"/>
          <p:cNvGraphicFramePr/>
          <p:nvPr>
            <p:extLst>
              <p:ext uri="{D42A27DB-BD31-4B8C-83A1-F6EECF244321}">
                <p14:modId xmlns:p14="http://schemas.microsoft.com/office/powerpoint/2010/main" val="607723841"/>
              </p:ext>
            </p:extLst>
          </p:nvPr>
        </p:nvGraphicFramePr>
        <p:xfrm>
          <a:off x="266700" y="923561"/>
          <a:ext cx="8722554" cy="36975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ángulo redondeado 11"/>
          <p:cNvSpPr/>
          <p:nvPr/>
        </p:nvSpPr>
        <p:spPr>
          <a:xfrm>
            <a:off x="6666399" y="4359747"/>
            <a:ext cx="1912208" cy="169311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adroTexto 12"/>
          <p:cNvSpPr txBox="1"/>
          <p:nvPr/>
        </p:nvSpPr>
        <p:spPr>
          <a:xfrm>
            <a:off x="6926263" y="4604500"/>
            <a:ext cx="1426673" cy="1077218"/>
          </a:xfrm>
          <a:prstGeom prst="rect">
            <a:avLst/>
          </a:prstGeom>
          <a:noFill/>
        </p:spPr>
        <p:txBody>
          <a:bodyPr wrap="none" rtlCol="0">
            <a:spAutoFit/>
          </a:bodyPr>
          <a:lstStyle/>
          <a:p>
            <a:r>
              <a:rPr lang="es-ES" sz="1600" b="1" dirty="0" smtClean="0"/>
              <a:t>Estudiantes de</a:t>
            </a:r>
          </a:p>
          <a:p>
            <a:endParaRPr lang="es-ES" sz="1600" b="1" dirty="0"/>
          </a:p>
          <a:p>
            <a:r>
              <a:rPr lang="es-ES" sz="1600" dirty="0" smtClean="0"/>
              <a:t>8 provincias y </a:t>
            </a:r>
          </a:p>
          <a:p>
            <a:r>
              <a:rPr lang="es-ES" sz="1600" dirty="0" smtClean="0"/>
              <a:t>62 municipios</a:t>
            </a:r>
          </a:p>
        </p:txBody>
      </p:sp>
      <p:grpSp>
        <p:nvGrpSpPr>
          <p:cNvPr id="3" name="Grupo 2"/>
          <p:cNvGrpSpPr/>
          <p:nvPr/>
        </p:nvGrpSpPr>
        <p:grpSpPr>
          <a:xfrm>
            <a:off x="1071899" y="3990007"/>
            <a:ext cx="5257800" cy="2678043"/>
            <a:chOff x="1999077" y="4114800"/>
            <a:chExt cx="5257800" cy="2678043"/>
          </a:xfrm>
        </p:grpSpPr>
        <p:pic>
          <p:nvPicPr>
            <p:cNvPr id="6" name="Imagen 5"/>
            <p:cNvPicPr>
              <a:picLocks noChangeAspect="1"/>
            </p:cNvPicPr>
            <p:nvPr/>
          </p:nvPicPr>
          <p:blipFill rotWithShape="1">
            <a:blip r:embed="rId9" cstate="print">
              <a:extLst>
                <a:ext uri="{28A0092B-C50C-407E-A947-70E740481C1C}">
                  <a14:useLocalDpi xmlns:a14="http://schemas.microsoft.com/office/drawing/2010/main" val="0"/>
                </a:ext>
              </a:extLst>
            </a:blip>
            <a:srcRect t="9449"/>
            <a:stretch/>
          </p:blipFill>
          <p:spPr>
            <a:xfrm>
              <a:off x="1999077" y="4114800"/>
              <a:ext cx="5257800" cy="2678043"/>
            </a:xfrm>
            <a:prstGeom prst="rect">
              <a:avLst/>
            </a:prstGeom>
            <a:ln>
              <a:noFill/>
            </a:ln>
            <a:effectLst>
              <a:softEdge rad="112500"/>
            </a:effectLst>
          </p:spPr>
        </p:pic>
        <p:pic>
          <p:nvPicPr>
            <p:cNvPr id="14" name="Imagen 13"/>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4825" b="88596" l="19005" r="73756"/>
                      </a14:imgEffect>
                    </a14:imgLayer>
                  </a14:imgProps>
                </a:ext>
                <a:ext uri="{28A0092B-C50C-407E-A947-70E740481C1C}">
                  <a14:useLocalDpi xmlns:a14="http://schemas.microsoft.com/office/drawing/2010/main" val="0"/>
                </a:ext>
              </a:extLst>
            </a:blip>
            <a:srcRect l="16347" r="19450"/>
            <a:stretch/>
          </p:blipFill>
          <p:spPr>
            <a:xfrm flipH="1">
              <a:off x="6321847" y="5746610"/>
              <a:ext cx="177469" cy="285171"/>
            </a:xfrm>
            <a:prstGeom prst="rect">
              <a:avLst/>
            </a:prstGeom>
          </p:spPr>
        </p:pic>
        <p:pic>
          <p:nvPicPr>
            <p:cNvPr id="16" name="Imagen 15"/>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4825" b="88596" l="19005" r="73756"/>
                      </a14:imgEffect>
                    </a14:imgLayer>
                  </a14:imgProps>
                </a:ext>
                <a:ext uri="{28A0092B-C50C-407E-A947-70E740481C1C}">
                  <a14:useLocalDpi xmlns:a14="http://schemas.microsoft.com/office/drawing/2010/main" val="0"/>
                </a:ext>
              </a:extLst>
            </a:blip>
            <a:srcRect l="16347" r="19450"/>
            <a:stretch/>
          </p:blipFill>
          <p:spPr>
            <a:xfrm flipH="1">
              <a:off x="6576645" y="5789867"/>
              <a:ext cx="177469" cy="285171"/>
            </a:xfrm>
            <a:prstGeom prst="rect">
              <a:avLst/>
            </a:prstGeom>
          </p:spPr>
        </p:pic>
        <p:pic>
          <p:nvPicPr>
            <p:cNvPr id="17" name="Imagen 16"/>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4825" b="88596" l="19005" r="73756"/>
                      </a14:imgEffect>
                    </a14:imgLayer>
                  </a14:imgProps>
                </a:ext>
                <a:ext uri="{28A0092B-C50C-407E-A947-70E740481C1C}">
                  <a14:useLocalDpi xmlns:a14="http://schemas.microsoft.com/office/drawing/2010/main" val="0"/>
                </a:ext>
              </a:extLst>
            </a:blip>
            <a:srcRect l="16347" r="19450"/>
            <a:stretch/>
          </p:blipFill>
          <p:spPr>
            <a:xfrm flipH="1">
              <a:off x="5807678" y="5658139"/>
              <a:ext cx="177469" cy="285171"/>
            </a:xfrm>
            <a:prstGeom prst="rect">
              <a:avLst/>
            </a:prstGeom>
          </p:spPr>
        </p:pic>
        <p:pic>
          <p:nvPicPr>
            <p:cNvPr id="18" name="Imagen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4825" b="88596" l="19005" r="73756"/>
                      </a14:imgEffect>
                    </a14:imgLayer>
                  </a14:imgProps>
                </a:ext>
                <a:ext uri="{28A0092B-C50C-407E-A947-70E740481C1C}">
                  <a14:useLocalDpi xmlns:a14="http://schemas.microsoft.com/office/drawing/2010/main" val="0"/>
                </a:ext>
              </a:extLst>
            </a:blip>
            <a:srcRect l="16347" r="19450"/>
            <a:stretch/>
          </p:blipFill>
          <p:spPr>
            <a:xfrm flipH="1">
              <a:off x="6163632" y="5473686"/>
              <a:ext cx="177469" cy="285171"/>
            </a:xfrm>
            <a:prstGeom prst="rect">
              <a:avLst/>
            </a:prstGeom>
          </p:spPr>
        </p:pic>
        <p:pic>
          <p:nvPicPr>
            <p:cNvPr id="19" name="Imagen 1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4825" b="88596" l="19005" r="73756"/>
                      </a14:imgEffect>
                    </a14:imgLayer>
                  </a14:imgProps>
                </a:ext>
                <a:ext uri="{28A0092B-C50C-407E-A947-70E740481C1C}">
                  <a14:useLocalDpi xmlns:a14="http://schemas.microsoft.com/office/drawing/2010/main" val="0"/>
                </a:ext>
              </a:extLst>
            </a:blip>
            <a:srcRect l="16347" r="19450"/>
            <a:stretch/>
          </p:blipFill>
          <p:spPr>
            <a:xfrm flipH="1">
              <a:off x="5744309" y="5331100"/>
              <a:ext cx="177469" cy="285171"/>
            </a:xfrm>
            <a:prstGeom prst="rect">
              <a:avLst/>
            </a:prstGeom>
          </p:spPr>
        </p:pic>
        <p:pic>
          <p:nvPicPr>
            <p:cNvPr id="20" name="Imagen 1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4825" b="88596" l="19005" r="73756"/>
                      </a14:imgEffect>
                    </a14:imgLayer>
                  </a14:imgProps>
                </a:ext>
                <a:ext uri="{28A0092B-C50C-407E-A947-70E740481C1C}">
                  <a14:useLocalDpi xmlns:a14="http://schemas.microsoft.com/office/drawing/2010/main" val="0"/>
                </a:ext>
              </a:extLst>
            </a:blip>
            <a:srcRect l="16347" r="19450"/>
            <a:stretch/>
          </p:blipFill>
          <p:spPr>
            <a:xfrm flipH="1">
              <a:off x="5273761" y="5130026"/>
              <a:ext cx="177469" cy="285171"/>
            </a:xfrm>
            <a:prstGeom prst="rect">
              <a:avLst/>
            </a:prstGeom>
          </p:spPr>
        </p:pic>
        <p:pic>
          <p:nvPicPr>
            <p:cNvPr id="21" name="Imagen 20"/>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4825" b="88596" l="19005" r="73756"/>
                      </a14:imgEffect>
                    </a14:imgLayer>
                  </a14:imgProps>
                </a:ext>
                <a:ext uri="{28A0092B-C50C-407E-A947-70E740481C1C}">
                  <a14:useLocalDpi xmlns:a14="http://schemas.microsoft.com/office/drawing/2010/main" val="0"/>
                </a:ext>
              </a:extLst>
            </a:blip>
            <a:srcRect l="16347" r="19450"/>
            <a:stretch/>
          </p:blipFill>
          <p:spPr>
            <a:xfrm flipH="1">
              <a:off x="4922068" y="4833536"/>
              <a:ext cx="177469" cy="285171"/>
            </a:xfrm>
            <a:prstGeom prst="rect">
              <a:avLst/>
            </a:prstGeom>
          </p:spPr>
        </p:pic>
        <p:pic>
          <p:nvPicPr>
            <p:cNvPr id="22" name="Imagen 21"/>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4825" b="88596" l="19005" r="73756"/>
                      </a14:imgEffect>
                    </a14:imgLayer>
                  </a14:imgProps>
                </a:ext>
                <a:ext uri="{28A0092B-C50C-407E-A947-70E740481C1C}">
                  <a14:useLocalDpi xmlns:a14="http://schemas.microsoft.com/office/drawing/2010/main" val="0"/>
                </a:ext>
              </a:extLst>
            </a:blip>
            <a:srcRect l="16347" r="19450"/>
            <a:stretch/>
          </p:blipFill>
          <p:spPr>
            <a:xfrm flipH="1">
              <a:off x="3299260" y="4230698"/>
              <a:ext cx="177469" cy="285171"/>
            </a:xfrm>
            <a:prstGeom prst="rect">
              <a:avLst/>
            </a:prstGeom>
          </p:spPr>
        </p:pic>
      </p:grpSp>
    </p:spTree>
    <p:extLst>
      <p:ext uri="{BB962C8B-B14F-4D97-AF65-F5344CB8AC3E}">
        <p14:creationId xmlns:p14="http://schemas.microsoft.com/office/powerpoint/2010/main" val="2934675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o"/>
          <p:cNvGrpSpPr/>
          <p:nvPr/>
        </p:nvGrpSpPr>
        <p:grpSpPr bwMode="auto">
          <a:xfrm>
            <a:off x="0" y="0"/>
            <a:ext cx="9144000" cy="1052513"/>
            <a:chOff x="0" y="0"/>
            <a:chExt cx="9144000" cy="1052513"/>
          </a:xfrm>
        </p:grpSpPr>
        <p:pic>
          <p:nvPicPr>
            <p:cNvPr id="3" name="Picture 3"/>
            <p:cNvPicPr>
              <a:picLocks noChangeAspect="1" noChangeArrowheads="1"/>
            </p:cNvPicPr>
            <p:nvPr/>
          </p:nvPicPr>
          <p:blipFill>
            <a:blip r:embed="rId2"/>
            <a:srcRect/>
            <a:stretch>
              <a:fillRect/>
            </a:stretch>
          </p:blipFill>
          <p:spPr bwMode="auto">
            <a:xfrm>
              <a:off x="2713902" y="0"/>
              <a:ext cx="6430098" cy="1052513"/>
            </a:xfrm>
            <a:prstGeom prst="rect">
              <a:avLst/>
            </a:prstGeom>
            <a:noFill/>
            <a:ln>
              <a:noFill/>
            </a:ln>
          </p:spPr>
        </p:pic>
        <p:pic>
          <p:nvPicPr>
            <p:cNvPr id="4" name="Picture 6" descr="D:\Diseño\power point\Sin título-1.png"/>
            <p:cNvPicPr>
              <a:picLocks noChangeAspect="1" noChangeArrowheads="1"/>
            </p:cNvPicPr>
            <p:nvPr/>
          </p:nvPicPr>
          <p:blipFill>
            <a:blip r:embed="rId3"/>
            <a:srcRect/>
            <a:stretch>
              <a:fillRect/>
            </a:stretch>
          </p:blipFill>
          <p:spPr bwMode="auto">
            <a:xfrm>
              <a:off x="0" y="59960"/>
              <a:ext cx="2672057" cy="863601"/>
            </a:xfrm>
            <a:prstGeom prst="rect">
              <a:avLst/>
            </a:prstGeom>
            <a:noFill/>
            <a:ln>
              <a:noFill/>
            </a:ln>
          </p:spPr>
        </p:pic>
      </p:grpSp>
      <p:sp>
        <p:nvSpPr>
          <p:cNvPr id="5" name="6 Rectángulo"/>
          <p:cNvSpPr/>
          <p:nvPr/>
        </p:nvSpPr>
        <p:spPr>
          <a:xfrm>
            <a:off x="2859179" y="62930"/>
            <a:ext cx="6139543" cy="1477328"/>
          </a:xfrm>
          <a:prstGeom prst="rect">
            <a:avLst/>
          </a:prstGeom>
        </p:spPr>
        <p:txBody>
          <a:bodyPr wrap="square">
            <a:spAutoFit/>
          </a:bodyPr>
          <a:lstStyle/>
          <a:p>
            <a:pPr algn="ctr"/>
            <a:r>
              <a:rPr lang="pt-BR" sz="2400" b="1" dirty="0" smtClean="0">
                <a:solidFill>
                  <a:schemeClr val="bg1"/>
                </a:solidFill>
                <a:latin typeface="Arial" pitchFamily="34" charset="0"/>
                <a:cs typeface="Arial" pitchFamily="34" charset="0"/>
              </a:rPr>
              <a:t>Curso Diurno</a:t>
            </a:r>
          </a:p>
          <a:p>
            <a:pPr algn="ctr"/>
            <a:r>
              <a:rPr lang="es-MX" b="1" dirty="0">
                <a:solidFill>
                  <a:schemeClr val="bg1"/>
                </a:solidFill>
                <a:latin typeface="Arial" pitchFamily="34" charset="0"/>
                <a:cs typeface="Arial" pitchFamily="34" charset="0"/>
              </a:rPr>
              <a:t>Ingeniería </a:t>
            </a:r>
            <a:r>
              <a:rPr lang="es-MX" b="1" dirty="0" smtClean="0">
                <a:solidFill>
                  <a:schemeClr val="bg1"/>
                </a:solidFill>
                <a:latin typeface="Arial" pitchFamily="34" charset="0"/>
                <a:cs typeface="Arial" pitchFamily="34" charset="0"/>
              </a:rPr>
              <a:t>Biomédica (BIO). Plan E 1ro a 3ro</a:t>
            </a:r>
            <a:endParaRPr lang="es-MX" b="1" dirty="0">
              <a:solidFill>
                <a:schemeClr val="bg1"/>
              </a:solidFill>
              <a:latin typeface="Arial" pitchFamily="34" charset="0"/>
              <a:cs typeface="Arial" pitchFamily="34" charset="0"/>
            </a:endParaRPr>
          </a:p>
          <a:p>
            <a:pPr algn="ctr"/>
            <a:endParaRPr lang="pt-BR" sz="2400" b="1" dirty="0" smtClean="0">
              <a:solidFill>
                <a:schemeClr val="bg1"/>
              </a:solidFill>
              <a:latin typeface="Arial" pitchFamily="34" charset="0"/>
              <a:cs typeface="Arial" pitchFamily="34" charset="0"/>
            </a:endParaRPr>
          </a:p>
          <a:p>
            <a:pPr algn="ctr"/>
            <a:r>
              <a:rPr lang="pt-BR" sz="2400" b="1" dirty="0" smtClean="0">
                <a:solidFill>
                  <a:schemeClr val="bg1"/>
                </a:solidFill>
                <a:latin typeface="Arial" pitchFamily="34" charset="0"/>
                <a:cs typeface="Arial" pitchFamily="34" charset="0"/>
              </a:rPr>
              <a:t> </a:t>
            </a:r>
          </a:p>
        </p:txBody>
      </p:sp>
      <p:graphicFrame>
        <p:nvGraphicFramePr>
          <p:cNvPr id="7" name="Tabla 6"/>
          <p:cNvGraphicFramePr>
            <a:graphicFrameLocks noGrp="1"/>
          </p:cNvGraphicFramePr>
          <p:nvPr>
            <p:extLst>
              <p:ext uri="{D42A27DB-BD31-4B8C-83A1-F6EECF244321}">
                <p14:modId xmlns:p14="http://schemas.microsoft.com/office/powerpoint/2010/main" val="4119035124"/>
              </p:ext>
            </p:extLst>
          </p:nvPr>
        </p:nvGraphicFramePr>
        <p:xfrm>
          <a:off x="126490" y="1501908"/>
          <a:ext cx="8872232" cy="4114800"/>
        </p:xfrm>
        <a:graphic>
          <a:graphicData uri="http://schemas.openxmlformats.org/drawingml/2006/table">
            <a:tbl>
              <a:tblPr firstRow="1" bandRow="1">
                <a:tableStyleId>{5C22544A-7EE6-4342-B048-85BDC9FD1C3A}</a:tableStyleId>
              </a:tblPr>
              <a:tblGrid>
                <a:gridCol w="571818">
                  <a:extLst>
                    <a:ext uri="{9D8B030D-6E8A-4147-A177-3AD203B41FA5}">
                      <a16:colId xmlns:a16="http://schemas.microsoft.com/office/drawing/2014/main" val="881316035"/>
                    </a:ext>
                  </a:extLst>
                </a:gridCol>
                <a:gridCol w="831590">
                  <a:extLst>
                    <a:ext uri="{9D8B030D-6E8A-4147-A177-3AD203B41FA5}">
                      <a16:colId xmlns:a16="http://schemas.microsoft.com/office/drawing/2014/main" val="4292137018"/>
                    </a:ext>
                  </a:extLst>
                </a:gridCol>
                <a:gridCol w="834190">
                  <a:extLst>
                    <a:ext uri="{9D8B030D-6E8A-4147-A177-3AD203B41FA5}">
                      <a16:colId xmlns:a16="http://schemas.microsoft.com/office/drawing/2014/main" val="1643292333"/>
                    </a:ext>
                  </a:extLst>
                </a:gridCol>
                <a:gridCol w="978568">
                  <a:extLst>
                    <a:ext uri="{9D8B030D-6E8A-4147-A177-3AD203B41FA5}">
                      <a16:colId xmlns:a16="http://schemas.microsoft.com/office/drawing/2014/main" val="786189433"/>
                    </a:ext>
                  </a:extLst>
                </a:gridCol>
                <a:gridCol w="5656066">
                  <a:extLst>
                    <a:ext uri="{9D8B030D-6E8A-4147-A177-3AD203B41FA5}">
                      <a16:colId xmlns:a16="http://schemas.microsoft.com/office/drawing/2014/main" val="131835224"/>
                    </a:ext>
                  </a:extLst>
                </a:gridCol>
              </a:tblGrid>
              <a:tr h="628841">
                <a:tc>
                  <a:txBody>
                    <a:bodyPr/>
                    <a:lstStyle/>
                    <a:p>
                      <a:r>
                        <a:rPr lang="es-ES" sz="1200" dirty="0" smtClean="0"/>
                        <a:t>Año</a:t>
                      </a:r>
                      <a:endParaRPr lang="en-US" sz="1200" dirty="0"/>
                    </a:p>
                  </a:txBody>
                  <a:tcPr/>
                </a:tc>
                <a:tc>
                  <a:txBody>
                    <a:bodyPr/>
                    <a:lstStyle/>
                    <a:p>
                      <a:r>
                        <a:rPr lang="es-ES" sz="1200" dirty="0" smtClean="0"/>
                        <a:t>Horas totales</a:t>
                      </a:r>
                      <a:endParaRPr lang="en-US" sz="1200" dirty="0"/>
                    </a:p>
                  </a:txBody>
                  <a:tcPr/>
                </a:tc>
                <a:tc>
                  <a:txBody>
                    <a:bodyPr/>
                    <a:lstStyle/>
                    <a:p>
                      <a:r>
                        <a:rPr lang="es-ES" sz="1200" dirty="0" smtClean="0"/>
                        <a:t>Horas  no</a:t>
                      </a:r>
                    </a:p>
                    <a:p>
                      <a:r>
                        <a:rPr lang="es-ES" sz="1200" dirty="0" smtClean="0"/>
                        <a:t>Imp.</a:t>
                      </a:r>
                      <a:endParaRPr lang="en-US" sz="1200" dirty="0"/>
                    </a:p>
                  </a:txBody>
                  <a:tcPr/>
                </a:tc>
                <a:tc>
                  <a:txBody>
                    <a:bodyPr/>
                    <a:lstStyle/>
                    <a:p>
                      <a:r>
                        <a:rPr lang="es-ES" sz="1200" dirty="0" smtClean="0"/>
                        <a:t>Horas de clases en</a:t>
                      </a:r>
                      <a:r>
                        <a:rPr lang="es-ES" sz="1200" baseline="0" dirty="0" smtClean="0"/>
                        <a:t> la etapa 1</a:t>
                      </a:r>
                      <a:endParaRPr lang="en-US" sz="1200" dirty="0"/>
                    </a:p>
                  </a:txBody>
                  <a:tcPr/>
                </a:tc>
                <a:tc>
                  <a:txBody>
                    <a:bodyPr/>
                    <a:lstStyle/>
                    <a:p>
                      <a:r>
                        <a:rPr lang="es-ES" sz="1200" dirty="0" smtClean="0"/>
                        <a:t>Exámenes</a:t>
                      </a:r>
                      <a:r>
                        <a:rPr lang="es-ES" sz="1200" baseline="0" dirty="0" smtClean="0"/>
                        <a:t> finales  (numerados) y modificaciones principales en las evaluaciones parciales de las que no lo tienen</a:t>
                      </a:r>
                      <a:endParaRPr lang="en-US" sz="1200" dirty="0"/>
                    </a:p>
                  </a:txBody>
                  <a:tcPr/>
                </a:tc>
                <a:extLst>
                  <a:ext uri="{0D108BD9-81ED-4DB2-BD59-A6C34878D82A}">
                    <a16:rowId xmlns:a16="http://schemas.microsoft.com/office/drawing/2014/main" val="367284214"/>
                  </a:ext>
                </a:extLst>
              </a:tr>
              <a:tr h="628841">
                <a:tc>
                  <a:txBody>
                    <a:bodyPr/>
                    <a:lstStyle/>
                    <a:p>
                      <a:r>
                        <a:rPr lang="es-ES" sz="1600" dirty="0" smtClean="0"/>
                        <a:t>1</a:t>
                      </a:r>
                      <a:endParaRPr lang="en-US" sz="1600" dirty="0"/>
                    </a:p>
                  </a:txBody>
                  <a:tcPr/>
                </a:tc>
                <a:tc>
                  <a:txBody>
                    <a:bodyPr/>
                    <a:lstStyle/>
                    <a:p>
                      <a:r>
                        <a:rPr lang="es-ES" sz="1600" dirty="0" smtClean="0">
                          <a:solidFill>
                            <a:schemeClr val="tx1"/>
                          </a:solidFill>
                        </a:rPr>
                        <a:t>372</a:t>
                      </a:r>
                    </a:p>
                    <a:p>
                      <a:r>
                        <a:rPr lang="es-ES" sz="1100" dirty="0" smtClean="0">
                          <a:solidFill>
                            <a:schemeClr val="tx1"/>
                          </a:solidFill>
                        </a:rPr>
                        <a:t>6 asignaturas</a:t>
                      </a:r>
                      <a:endParaRPr lang="en-US" sz="1100" dirty="0">
                        <a:solidFill>
                          <a:schemeClr val="tx1"/>
                        </a:solidFill>
                      </a:endParaRPr>
                    </a:p>
                  </a:txBody>
                  <a:tcPr/>
                </a:tc>
                <a:tc>
                  <a:txBody>
                    <a:bodyPr/>
                    <a:lstStyle/>
                    <a:p>
                      <a:r>
                        <a:rPr lang="es-ES" sz="1600" dirty="0" smtClean="0"/>
                        <a:t>202</a:t>
                      </a:r>
                      <a:endParaRPr lang="en-US" sz="1600" dirty="0"/>
                    </a:p>
                  </a:txBody>
                  <a:tcPr/>
                </a:tc>
                <a:tc>
                  <a:txBody>
                    <a:bodyPr/>
                    <a:lstStyle/>
                    <a:p>
                      <a:r>
                        <a:rPr lang="es-ES" sz="1600" dirty="0" smtClean="0"/>
                        <a:t>192        (97.3</a:t>
                      </a:r>
                      <a:r>
                        <a:rPr lang="es-ES" sz="1600" baseline="0" dirty="0" smtClean="0"/>
                        <a:t> </a:t>
                      </a:r>
                      <a:r>
                        <a:rPr lang="es-ES" sz="1600" dirty="0" smtClean="0"/>
                        <a:t>%)</a:t>
                      </a:r>
                      <a:endParaRPr lang="en-US" sz="1600" dirty="0"/>
                    </a:p>
                  </a:txBody>
                  <a:tcPr/>
                </a:tc>
                <a:tc>
                  <a:txBody>
                    <a:bodyPr/>
                    <a:lstStyle/>
                    <a:p>
                      <a:pPr marL="342900" indent="-342900">
                        <a:buFont typeface="+mj-lt"/>
                        <a:buAutoNum type="arabicPeriod"/>
                      </a:pPr>
                      <a:r>
                        <a:rPr lang="es-ES" sz="1600" b="1" dirty="0" smtClean="0"/>
                        <a:t>Matemática II</a:t>
                      </a:r>
                    </a:p>
                    <a:p>
                      <a:pPr marL="342900" indent="-342900">
                        <a:buFont typeface="+mj-lt"/>
                        <a:buAutoNum type="arabicPeriod"/>
                      </a:pPr>
                      <a:r>
                        <a:rPr lang="es-ES" sz="1600" b="1" dirty="0" smtClean="0"/>
                        <a:t>Física</a:t>
                      </a:r>
                      <a:r>
                        <a:rPr lang="es-ES" sz="1600" b="1" baseline="0" dirty="0" smtClean="0"/>
                        <a:t> I</a:t>
                      </a:r>
                      <a:endParaRPr lang="es-ES" sz="1600" b="1" dirty="0" smtClean="0"/>
                    </a:p>
                    <a:p>
                      <a:pPr marL="0" indent="0">
                        <a:buFont typeface="+mj-lt"/>
                        <a:buNone/>
                      </a:pPr>
                      <a:r>
                        <a:rPr lang="es-ES" sz="1600" dirty="0" smtClean="0"/>
                        <a:t>Ingeniería Biomédica se evalúa por Trabajo </a:t>
                      </a:r>
                      <a:r>
                        <a:rPr lang="es-ES" sz="1600" dirty="0" err="1" smtClean="0"/>
                        <a:t>Extraclase</a:t>
                      </a:r>
                      <a:endParaRPr lang="en-US" sz="1600" dirty="0"/>
                    </a:p>
                  </a:txBody>
                  <a:tcPr/>
                </a:tc>
                <a:extLst>
                  <a:ext uri="{0D108BD9-81ED-4DB2-BD59-A6C34878D82A}">
                    <a16:rowId xmlns:a16="http://schemas.microsoft.com/office/drawing/2014/main" val="1975740648"/>
                  </a:ext>
                </a:extLst>
              </a:tr>
              <a:tr h="628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t>2</a:t>
                      </a:r>
                      <a:endParaRPr lang="en-US" sz="1600" dirty="0" smtClean="0"/>
                    </a:p>
                    <a:p>
                      <a:endParaRPr lang="en-US" sz="1600" dirty="0"/>
                    </a:p>
                  </a:txBody>
                  <a:tcPr/>
                </a:tc>
                <a:tc>
                  <a:txBody>
                    <a:bodyPr/>
                    <a:lstStyle/>
                    <a:p>
                      <a:r>
                        <a:rPr lang="es-ES" sz="1600" dirty="0" smtClean="0">
                          <a:solidFill>
                            <a:schemeClr val="tx1"/>
                          </a:solidFill>
                        </a:rPr>
                        <a:t>358</a:t>
                      </a:r>
                    </a:p>
                    <a:p>
                      <a:r>
                        <a:rPr lang="es-ES" sz="1100" dirty="0" smtClean="0">
                          <a:solidFill>
                            <a:schemeClr val="tx1"/>
                          </a:solidFill>
                        </a:rPr>
                        <a:t>6 asignaturas</a:t>
                      </a:r>
                      <a:endParaRPr lang="en-US" sz="1100" dirty="0">
                        <a:solidFill>
                          <a:schemeClr val="tx1"/>
                        </a:solidFill>
                      </a:endParaRPr>
                    </a:p>
                  </a:txBody>
                  <a:tcPr/>
                </a:tc>
                <a:tc>
                  <a:txBody>
                    <a:bodyPr/>
                    <a:lstStyle/>
                    <a:p>
                      <a:r>
                        <a:rPr lang="es-ES" sz="1600" dirty="0" smtClean="0"/>
                        <a:t>188</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t>188        (100 %)</a:t>
                      </a:r>
                      <a:endParaRPr lang="en-US" sz="1600" dirty="0" smtClean="0"/>
                    </a:p>
                    <a:p>
                      <a:endParaRPr lang="en-US" sz="1600" dirty="0"/>
                    </a:p>
                  </a:txBody>
                  <a:tcPr/>
                </a:tc>
                <a:tc>
                  <a:txBody>
                    <a:bodyPr/>
                    <a:lstStyle/>
                    <a:p>
                      <a:pPr marL="342900" indent="-342900">
                        <a:buFont typeface="+mj-lt"/>
                        <a:buAutoNum type="arabicPeriod"/>
                      </a:pPr>
                      <a:r>
                        <a:rPr lang="es-ES" sz="1600" b="1" baseline="0" dirty="0" smtClean="0"/>
                        <a:t>Física III</a:t>
                      </a:r>
                    </a:p>
                    <a:p>
                      <a:pPr marL="342900" indent="-342900">
                        <a:buFont typeface="+mj-lt"/>
                        <a:buAutoNum type="arabicPeriod"/>
                      </a:pPr>
                      <a:r>
                        <a:rPr lang="es-ES" sz="1600" b="1" baseline="0" dirty="0" smtClean="0"/>
                        <a:t>Electrónica Analógica</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s-ES" sz="1600" dirty="0" smtClean="0"/>
                        <a:t>Ingeniería Biomédica se evalúa por Trabajo </a:t>
                      </a:r>
                      <a:r>
                        <a:rPr lang="es-ES" sz="1600" dirty="0" err="1" smtClean="0"/>
                        <a:t>Extraclase</a:t>
                      </a:r>
                      <a:endParaRPr lang="en-US" sz="1600" dirty="0" smtClean="0"/>
                    </a:p>
                  </a:txBody>
                  <a:tcPr/>
                </a:tc>
                <a:extLst>
                  <a:ext uri="{0D108BD9-81ED-4DB2-BD59-A6C34878D82A}">
                    <a16:rowId xmlns:a16="http://schemas.microsoft.com/office/drawing/2014/main" val="3986492765"/>
                  </a:ext>
                </a:extLst>
              </a:tr>
              <a:tr h="628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t>3</a:t>
                      </a:r>
                      <a:endParaRPr lang="en-US" sz="1600" dirty="0" smtClean="0"/>
                    </a:p>
                    <a:p>
                      <a:endParaRPr lang="en-US" sz="1600" dirty="0"/>
                    </a:p>
                  </a:txBody>
                  <a:tcPr/>
                </a:tc>
                <a:tc>
                  <a:txBody>
                    <a:bodyPr/>
                    <a:lstStyle/>
                    <a:p>
                      <a:r>
                        <a:rPr lang="es-ES" sz="1600" dirty="0" smtClean="0">
                          <a:solidFill>
                            <a:schemeClr val="tx1"/>
                          </a:solidFill>
                        </a:rPr>
                        <a:t>360</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100" dirty="0" smtClean="0">
                          <a:solidFill>
                            <a:schemeClr val="tx1"/>
                          </a:solidFill>
                        </a:rPr>
                        <a:t>6 asignaturas</a:t>
                      </a:r>
                      <a:endParaRPr lang="en-US" sz="1100" dirty="0" smtClean="0">
                        <a:solidFill>
                          <a:schemeClr val="tx1"/>
                        </a:solidFill>
                      </a:endParaRPr>
                    </a:p>
                    <a:p>
                      <a:endParaRPr lang="en-US" sz="1600" dirty="0">
                        <a:solidFill>
                          <a:schemeClr val="tx1"/>
                        </a:solidFill>
                      </a:endParaRPr>
                    </a:p>
                  </a:txBody>
                  <a:tcPr/>
                </a:tc>
                <a:tc>
                  <a:txBody>
                    <a:bodyPr/>
                    <a:lstStyle/>
                    <a:p>
                      <a:r>
                        <a:rPr lang="es-ES" sz="1600" dirty="0" smtClean="0"/>
                        <a:t>230</a:t>
                      </a:r>
                      <a:endParaRPr lang="en-US" sz="1600" dirty="0"/>
                    </a:p>
                  </a:txBody>
                  <a:tcPr/>
                </a:tc>
                <a:tc>
                  <a:txBody>
                    <a:bodyPr/>
                    <a:lstStyle/>
                    <a:p>
                      <a:r>
                        <a:rPr lang="es-ES" sz="1600" dirty="0" smtClean="0"/>
                        <a:t>198</a:t>
                      </a:r>
                    </a:p>
                    <a:p>
                      <a:r>
                        <a:rPr lang="es-ES" sz="1600" dirty="0" smtClean="0"/>
                        <a:t>(91.1 %)</a:t>
                      </a:r>
                    </a:p>
                    <a:p>
                      <a:endParaRPr lang="en-US" sz="1600" dirty="0"/>
                    </a:p>
                  </a:txBody>
                  <a:tcPr/>
                </a:tc>
                <a:tc>
                  <a:txBody>
                    <a:bodyPr/>
                    <a:lstStyle/>
                    <a:p>
                      <a:pPr marL="342900" indent="-342900">
                        <a:buFont typeface="+mj-lt"/>
                        <a:buAutoNum type="arabicPeriod"/>
                      </a:pPr>
                      <a:r>
                        <a:rPr lang="es-ES" sz="1600" b="1" baseline="0" dirty="0" smtClean="0"/>
                        <a:t>Instrumentación Biomédica II</a:t>
                      </a:r>
                    </a:p>
                    <a:p>
                      <a:pPr marL="342900" indent="-342900">
                        <a:buFont typeface="+mj-lt"/>
                        <a:buAutoNum type="arabicPeriod"/>
                      </a:pPr>
                      <a:r>
                        <a:rPr lang="es-ES" sz="1600" b="1" baseline="0" dirty="0" smtClean="0"/>
                        <a:t>Microsistemas Digitales</a:t>
                      </a:r>
                    </a:p>
                    <a:p>
                      <a:pPr marL="0" indent="0">
                        <a:buFont typeface="+mj-lt"/>
                        <a:buNone/>
                      </a:pPr>
                      <a:r>
                        <a:rPr lang="es-ES" sz="1600" baseline="0" dirty="0" smtClean="0"/>
                        <a:t>Proyecto de Investigación I se evalúa por trabajo </a:t>
                      </a:r>
                      <a:r>
                        <a:rPr lang="es-ES" sz="1600" baseline="0" dirty="0" err="1" smtClean="0"/>
                        <a:t>extraclase</a:t>
                      </a:r>
                      <a:endParaRPr lang="es-ES" sz="1600" baseline="0" dirty="0" smtClean="0"/>
                    </a:p>
                  </a:txBody>
                  <a:tcPr/>
                </a:tc>
                <a:extLst>
                  <a:ext uri="{0D108BD9-81ED-4DB2-BD59-A6C34878D82A}">
                    <a16:rowId xmlns:a16="http://schemas.microsoft.com/office/drawing/2014/main" val="3595389167"/>
                  </a:ext>
                </a:extLst>
              </a:tr>
              <a:tr h="628841">
                <a:tc>
                  <a:txBody>
                    <a:bodyPr/>
                    <a:lstStyle/>
                    <a:p>
                      <a:r>
                        <a:rPr lang="es-ES" sz="1600" dirty="0" smtClean="0"/>
                        <a:t>4</a:t>
                      </a:r>
                      <a:endParaRPr lang="en-US" sz="1600" dirty="0"/>
                    </a:p>
                  </a:txBody>
                  <a:tcPr/>
                </a:tc>
                <a:tc>
                  <a:txBody>
                    <a:bodyPr/>
                    <a:lstStyle/>
                    <a:p>
                      <a:r>
                        <a:rPr lang="es-ES" sz="1600" dirty="0" smtClean="0">
                          <a:solidFill>
                            <a:schemeClr val="tx1"/>
                          </a:solidFill>
                        </a:rPr>
                        <a:t>688</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100" kern="1200" dirty="0" smtClean="0">
                          <a:solidFill>
                            <a:schemeClr val="tx1"/>
                          </a:solidFill>
                          <a:latin typeface="+mn-lt"/>
                          <a:ea typeface="+mn-ea"/>
                          <a:cs typeface="+mn-cs"/>
                        </a:rPr>
                        <a:t>13</a:t>
                      </a:r>
                      <a:r>
                        <a:rPr lang="es-ES" sz="1100" kern="1200" baseline="0" dirty="0" smtClean="0">
                          <a:solidFill>
                            <a:schemeClr val="tx1"/>
                          </a:solidFill>
                          <a:latin typeface="+mn-lt"/>
                          <a:ea typeface="+mn-ea"/>
                          <a:cs typeface="+mn-cs"/>
                        </a:rPr>
                        <a:t> </a:t>
                      </a:r>
                      <a:r>
                        <a:rPr lang="es-ES" sz="1100" kern="1200" dirty="0" smtClean="0">
                          <a:solidFill>
                            <a:schemeClr val="tx1"/>
                          </a:solidFill>
                          <a:latin typeface="+mn-lt"/>
                          <a:ea typeface="+mn-ea"/>
                          <a:cs typeface="+mn-cs"/>
                        </a:rPr>
                        <a:t>asignaturas</a:t>
                      </a:r>
                      <a:endParaRPr lang="en-US" sz="1100" kern="1200" dirty="0" smtClean="0">
                        <a:solidFill>
                          <a:schemeClr val="tx1"/>
                        </a:solidFill>
                        <a:latin typeface="+mn-lt"/>
                        <a:ea typeface="+mn-ea"/>
                        <a:cs typeface="+mn-cs"/>
                      </a:endParaRPr>
                    </a:p>
                    <a:p>
                      <a:endParaRPr lang="en-US" sz="1600" dirty="0">
                        <a:solidFill>
                          <a:schemeClr val="tx1"/>
                        </a:solidFill>
                      </a:endParaRPr>
                    </a:p>
                  </a:txBody>
                  <a:tcPr/>
                </a:tc>
                <a:tc>
                  <a:txBody>
                    <a:bodyPr/>
                    <a:lstStyle/>
                    <a:p>
                      <a:r>
                        <a:rPr lang="es-ES" sz="1600" dirty="0" smtClean="0"/>
                        <a:t>216</a:t>
                      </a:r>
                      <a:endParaRPr lang="en-US" sz="1600" dirty="0"/>
                    </a:p>
                  </a:txBody>
                  <a:tcPr/>
                </a:tc>
                <a:tc>
                  <a:txBody>
                    <a:bodyPr/>
                    <a:lstStyle/>
                    <a:p>
                      <a:r>
                        <a:rPr lang="es-ES" sz="1600" dirty="0" smtClean="0"/>
                        <a:t>216</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t>(100 %)</a:t>
                      </a:r>
                      <a:endParaRPr lang="en-US" sz="1600" dirty="0" smtClean="0"/>
                    </a:p>
                    <a:p>
                      <a:endParaRPr lang="en-US" sz="1600" dirty="0"/>
                    </a:p>
                  </a:txBody>
                  <a:tcPr/>
                </a:tc>
                <a:tc>
                  <a:txBody>
                    <a:bodyPr/>
                    <a:lstStyle/>
                    <a:p>
                      <a:pPr marL="342900" indent="-342900">
                        <a:buAutoNum type="arabicPeriod"/>
                      </a:pPr>
                      <a:r>
                        <a:rPr lang="es-ES" sz="1600" b="1" dirty="0" smtClean="0"/>
                        <a:t>Biomateriales</a:t>
                      </a:r>
                    </a:p>
                    <a:p>
                      <a:pPr marL="342900" indent="-342900">
                        <a:buAutoNum type="arabicPeriod"/>
                      </a:pPr>
                      <a:r>
                        <a:rPr lang="es-ES" sz="1600" b="1" dirty="0" smtClean="0"/>
                        <a:t>PDS</a:t>
                      </a:r>
                      <a:endParaRPr lang="en-US" sz="1600" b="1" dirty="0"/>
                    </a:p>
                  </a:txBody>
                  <a:tcPr/>
                </a:tc>
                <a:extLst>
                  <a:ext uri="{0D108BD9-81ED-4DB2-BD59-A6C34878D82A}">
                    <a16:rowId xmlns:a16="http://schemas.microsoft.com/office/drawing/2014/main" val="621118435"/>
                  </a:ext>
                </a:extLst>
              </a:tr>
            </a:tbl>
          </a:graphicData>
        </a:graphic>
      </p:graphicFrame>
    </p:spTree>
    <p:extLst>
      <p:ext uri="{BB962C8B-B14F-4D97-AF65-F5344CB8AC3E}">
        <p14:creationId xmlns:p14="http://schemas.microsoft.com/office/powerpoint/2010/main" val="2150590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o"/>
          <p:cNvGrpSpPr/>
          <p:nvPr/>
        </p:nvGrpSpPr>
        <p:grpSpPr bwMode="auto">
          <a:xfrm>
            <a:off x="0" y="0"/>
            <a:ext cx="9144000" cy="1052513"/>
            <a:chOff x="0" y="0"/>
            <a:chExt cx="9144000" cy="1052513"/>
          </a:xfrm>
        </p:grpSpPr>
        <p:pic>
          <p:nvPicPr>
            <p:cNvPr id="3" name="Picture 3"/>
            <p:cNvPicPr>
              <a:picLocks noChangeAspect="1" noChangeArrowheads="1"/>
            </p:cNvPicPr>
            <p:nvPr/>
          </p:nvPicPr>
          <p:blipFill>
            <a:blip r:embed="rId2"/>
            <a:srcRect/>
            <a:stretch>
              <a:fillRect/>
            </a:stretch>
          </p:blipFill>
          <p:spPr bwMode="auto">
            <a:xfrm>
              <a:off x="2713902" y="0"/>
              <a:ext cx="6430098" cy="1052513"/>
            </a:xfrm>
            <a:prstGeom prst="rect">
              <a:avLst/>
            </a:prstGeom>
            <a:noFill/>
            <a:ln>
              <a:noFill/>
            </a:ln>
          </p:spPr>
        </p:pic>
        <p:pic>
          <p:nvPicPr>
            <p:cNvPr id="4" name="Picture 6" descr="D:\Diseño\power point\Sin título-1.png"/>
            <p:cNvPicPr>
              <a:picLocks noChangeAspect="1" noChangeArrowheads="1"/>
            </p:cNvPicPr>
            <p:nvPr/>
          </p:nvPicPr>
          <p:blipFill>
            <a:blip r:embed="rId3"/>
            <a:srcRect/>
            <a:stretch>
              <a:fillRect/>
            </a:stretch>
          </p:blipFill>
          <p:spPr bwMode="auto">
            <a:xfrm>
              <a:off x="0" y="59960"/>
              <a:ext cx="2672057" cy="863601"/>
            </a:xfrm>
            <a:prstGeom prst="rect">
              <a:avLst/>
            </a:prstGeom>
            <a:noFill/>
            <a:ln>
              <a:noFill/>
            </a:ln>
          </p:spPr>
        </p:pic>
      </p:grpSp>
      <p:sp>
        <p:nvSpPr>
          <p:cNvPr id="5" name="6 Rectángulo"/>
          <p:cNvSpPr/>
          <p:nvPr/>
        </p:nvSpPr>
        <p:spPr>
          <a:xfrm>
            <a:off x="2859179" y="62930"/>
            <a:ext cx="6139543" cy="1754326"/>
          </a:xfrm>
          <a:prstGeom prst="rect">
            <a:avLst/>
          </a:prstGeom>
        </p:spPr>
        <p:txBody>
          <a:bodyPr wrap="square">
            <a:spAutoFit/>
          </a:bodyPr>
          <a:lstStyle/>
          <a:p>
            <a:pPr algn="ctr"/>
            <a:r>
              <a:rPr lang="pt-BR" sz="2400" b="1" dirty="0" smtClean="0">
                <a:solidFill>
                  <a:schemeClr val="bg1"/>
                </a:solidFill>
                <a:latin typeface="Arial" pitchFamily="34" charset="0"/>
                <a:cs typeface="Arial" pitchFamily="34" charset="0"/>
              </a:rPr>
              <a:t>Curso Diurno</a:t>
            </a:r>
          </a:p>
          <a:p>
            <a:pPr algn="ctr"/>
            <a:r>
              <a:rPr lang="es-MX" b="1" dirty="0" smtClean="0">
                <a:solidFill>
                  <a:schemeClr val="bg1"/>
                </a:solidFill>
                <a:latin typeface="Arial" pitchFamily="34" charset="0"/>
                <a:cs typeface="Arial" pitchFamily="34" charset="0"/>
              </a:rPr>
              <a:t>Licenciatura en Educación Informática (LINF)</a:t>
            </a:r>
          </a:p>
          <a:p>
            <a:pPr algn="ctr"/>
            <a:r>
              <a:rPr lang="es-MX" b="1" dirty="0" smtClean="0">
                <a:solidFill>
                  <a:schemeClr val="bg1"/>
                </a:solidFill>
                <a:latin typeface="Arial" pitchFamily="34" charset="0"/>
                <a:cs typeface="Arial" pitchFamily="34" charset="0"/>
              </a:rPr>
              <a:t>Plan E</a:t>
            </a:r>
            <a:endParaRPr lang="es-MX" b="1" dirty="0">
              <a:solidFill>
                <a:schemeClr val="bg1"/>
              </a:solidFill>
              <a:latin typeface="Arial" pitchFamily="34" charset="0"/>
              <a:cs typeface="Arial" pitchFamily="34" charset="0"/>
            </a:endParaRPr>
          </a:p>
          <a:p>
            <a:pPr algn="ctr"/>
            <a:endParaRPr lang="pt-BR" sz="2400" b="1" dirty="0" smtClean="0">
              <a:solidFill>
                <a:schemeClr val="bg1"/>
              </a:solidFill>
              <a:latin typeface="Arial" pitchFamily="34" charset="0"/>
              <a:cs typeface="Arial" pitchFamily="34" charset="0"/>
            </a:endParaRPr>
          </a:p>
          <a:p>
            <a:pPr algn="ctr"/>
            <a:r>
              <a:rPr lang="pt-BR" sz="2400" b="1" dirty="0" smtClean="0">
                <a:solidFill>
                  <a:schemeClr val="bg1"/>
                </a:solidFill>
                <a:latin typeface="Arial" pitchFamily="34" charset="0"/>
                <a:cs typeface="Arial" pitchFamily="34" charset="0"/>
              </a:rPr>
              <a:t> </a:t>
            </a:r>
          </a:p>
        </p:txBody>
      </p:sp>
      <p:graphicFrame>
        <p:nvGraphicFramePr>
          <p:cNvPr id="7" name="Tabla 6"/>
          <p:cNvGraphicFramePr>
            <a:graphicFrameLocks noGrp="1"/>
          </p:cNvGraphicFramePr>
          <p:nvPr>
            <p:extLst>
              <p:ext uri="{D42A27DB-BD31-4B8C-83A1-F6EECF244321}">
                <p14:modId xmlns:p14="http://schemas.microsoft.com/office/powerpoint/2010/main" val="2271495758"/>
              </p:ext>
            </p:extLst>
          </p:nvPr>
        </p:nvGraphicFramePr>
        <p:xfrm>
          <a:off x="126490" y="1501908"/>
          <a:ext cx="8872232" cy="4084320"/>
        </p:xfrm>
        <a:graphic>
          <a:graphicData uri="http://schemas.openxmlformats.org/drawingml/2006/table">
            <a:tbl>
              <a:tblPr firstRow="1" bandRow="1">
                <a:tableStyleId>{5C22544A-7EE6-4342-B048-85BDC9FD1C3A}</a:tableStyleId>
              </a:tblPr>
              <a:tblGrid>
                <a:gridCol w="531236">
                  <a:extLst>
                    <a:ext uri="{9D8B030D-6E8A-4147-A177-3AD203B41FA5}">
                      <a16:colId xmlns:a16="http://schemas.microsoft.com/office/drawing/2014/main" val="881316035"/>
                    </a:ext>
                  </a:extLst>
                </a:gridCol>
                <a:gridCol w="872172">
                  <a:extLst>
                    <a:ext uri="{9D8B030D-6E8A-4147-A177-3AD203B41FA5}">
                      <a16:colId xmlns:a16="http://schemas.microsoft.com/office/drawing/2014/main" val="4292137018"/>
                    </a:ext>
                  </a:extLst>
                </a:gridCol>
                <a:gridCol w="834190">
                  <a:extLst>
                    <a:ext uri="{9D8B030D-6E8A-4147-A177-3AD203B41FA5}">
                      <a16:colId xmlns:a16="http://schemas.microsoft.com/office/drawing/2014/main" val="1643292333"/>
                    </a:ext>
                  </a:extLst>
                </a:gridCol>
                <a:gridCol w="978568">
                  <a:extLst>
                    <a:ext uri="{9D8B030D-6E8A-4147-A177-3AD203B41FA5}">
                      <a16:colId xmlns:a16="http://schemas.microsoft.com/office/drawing/2014/main" val="786189433"/>
                    </a:ext>
                  </a:extLst>
                </a:gridCol>
                <a:gridCol w="5656066">
                  <a:extLst>
                    <a:ext uri="{9D8B030D-6E8A-4147-A177-3AD203B41FA5}">
                      <a16:colId xmlns:a16="http://schemas.microsoft.com/office/drawing/2014/main" val="131835224"/>
                    </a:ext>
                  </a:extLst>
                </a:gridCol>
              </a:tblGrid>
              <a:tr h="628841">
                <a:tc>
                  <a:txBody>
                    <a:bodyPr/>
                    <a:lstStyle/>
                    <a:p>
                      <a:r>
                        <a:rPr lang="es-ES" sz="1200" dirty="0" smtClean="0"/>
                        <a:t>Año</a:t>
                      </a:r>
                      <a:endParaRPr lang="en-US" sz="1200" dirty="0"/>
                    </a:p>
                  </a:txBody>
                  <a:tcPr/>
                </a:tc>
                <a:tc>
                  <a:txBody>
                    <a:bodyPr/>
                    <a:lstStyle/>
                    <a:p>
                      <a:r>
                        <a:rPr lang="es-ES" sz="1200" dirty="0" smtClean="0"/>
                        <a:t>Horas totales</a:t>
                      </a:r>
                      <a:endParaRPr lang="en-US" sz="1200" dirty="0"/>
                    </a:p>
                  </a:txBody>
                  <a:tcPr/>
                </a:tc>
                <a:tc>
                  <a:txBody>
                    <a:bodyPr/>
                    <a:lstStyle/>
                    <a:p>
                      <a:r>
                        <a:rPr lang="es-ES" sz="1200" dirty="0" smtClean="0"/>
                        <a:t>Horas  no</a:t>
                      </a:r>
                    </a:p>
                    <a:p>
                      <a:r>
                        <a:rPr lang="es-ES" sz="1200" dirty="0" smtClean="0"/>
                        <a:t>Imp.</a:t>
                      </a:r>
                      <a:endParaRPr lang="en-US" sz="1200" dirty="0"/>
                    </a:p>
                  </a:txBody>
                  <a:tcPr/>
                </a:tc>
                <a:tc>
                  <a:txBody>
                    <a:bodyPr/>
                    <a:lstStyle/>
                    <a:p>
                      <a:r>
                        <a:rPr lang="es-ES" sz="1200" dirty="0" smtClean="0"/>
                        <a:t>Horas de clases en</a:t>
                      </a:r>
                      <a:r>
                        <a:rPr lang="es-ES" sz="1200" baseline="0" dirty="0" smtClean="0"/>
                        <a:t> la etapa 1</a:t>
                      </a:r>
                      <a:endParaRPr lang="en-US" sz="1200" dirty="0"/>
                    </a:p>
                  </a:txBody>
                  <a:tcPr/>
                </a:tc>
                <a:tc>
                  <a:txBody>
                    <a:bodyPr/>
                    <a:lstStyle/>
                    <a:p>
                      <a:r>
                        <a:rPr lang="es-ES" sz="1200" dirty="0" smtClean="0"/>
                        <a:t>Exámenes</a:t>
                      </a:r>
                      <a:r>
                        <a:rPr lang="es-ES" sz="1200" baseline="0" dirty="0" smtClean="0"/>
                        <a:t> finales  (numerados) y modificaciones principales en las evaluaciones parciales de las que no lo tienen</a:t>
                      </a:r>
                      <a:endParaRPr lang="en-US" sz="1200" dirty="0"/>
                    </a:p>
                  </a:txBody>
                  <a:tcPr/>
                </a:tc>
                <a:extLst>
                  <a:ext uri="{0D108BD9-81ED-4DB2-BD59-A6C34878D82A}">
                    <a16:rowId xmlns:a16="http://schemas.microsoft.com/office/drawing/2014/main" val="367284214"/>
                  </a:ext>
                </a:extLst>
              </a:tr>
              <a:tr h="628841">
                <a:tc>
                  <a:txBody>
                    <a:bodyPr/>
                    <a:lstStyle/>
                    <a:p>
                      <a:r>
                        <a:rPr lang="es-ES" sz="1600" dirty="0" smtClean="0"/>
                        <a:t>1</a:t>
                      </a:r>
                      <a:endParaRPr lang="en-US" sz="1600" dirty="0"/>
                    </a:p>
                  </a:txBody>
                  <a:tcPr/>
                </a:tc>
                <a:tc>
                  <a:txBody>
                    <a:bodyPr/>
                    <a:lstStyle/>
                    <a:p>
                      <a:r>
                        <a:rPr lang="es-ES" sz="1600" dirty="0" smtClean="0">
                          <a:solidFill>
                            <a:schemeClr val="tx1"/>
                          </a:solidFill>
                        </a:rPr>
                        <a:t>416</a:t>
                      </a:r>
                    </a:p>
                    <a:p>
                      <a:r>
                        <a:rPr lang="es-ES" sz="1100" dirty="0" smtClean="0">
                          <a:solidFill>
                            <a:schemeClr val="tx1"/>
                          </a:solidFill>
                        </a:rPr>
                        <a:t>8 asignaturas</a:t>
                      </a:r>
                      <a:endParaRPr lang="en-US" sz="1100" dirty="0">
                        <a:solidFill>
                          <a:schemeClr val="tx1"/>
                        </a:solidFill>
                      </a:endParaRPr>
                    </a:p>
                  </a:txBody>
                  <a:tcPr/>
                </a:tc>
                <a:tc>
                  <a:txBody>
                    <a:bodyPr/>
                    <a:lstStyle/>
                    <a:p>
                      <a:r>
                        <a:rPr lang="es-ES" sz="1600" dirty="0" smtClean="0"/>
                        <a:t>298</a:t>
                      </a:r>
                      <a:endParaRPr lang="en-US" sz="1600" dirty="0"/>
                    </a:p>
                  </a:txBody>
                  <a:tcPr/>
                </a:tc>
                <a:tc>
                  <a:txBody>
                    <a:bodyPr/>
                    <a:lstStyle/>
                    <a:p>
                      <a:r>
                        <a:rPr lang="es-ES" sz="1600" dirty="0" smtClean="0"/>
                        <a:t>244</a:t>
                      </a:r>
                      <a:r>
                        <a:rPr lang="es-ES" sz="1600" baseline="0" dirty="0" smtClean="0"/>
                        <a:t> </a:t>
                      </a:r>
                      <a:r>
                        <a:rPr lang="es-ES" sz="1600" dirty="0" smtClean="0"/>
                        <a:t>       (87.0 %)</a:t>
                      </a:r>
                      <a:endParaRPr lang="en-US" sz="1600" dirty="0"/>
                    </a:p>
                  </a:txBody>
                  <a:tcPr/>
                </a:tc>
                <a:tc>
                  <a:txBody>
                    <a:bodyPr/>
                    <a:lstStyle/>
                    <a:p>
                      <a:pPr marL="342900" indent="-342900">
                        <a:buFont typeface="+mj-lt"/>
                        <a:buAutoNum type="arabicPeriod"/>
                      </a:pPr>
                      <a:r>
                        <a:rPr lang="es-ES" sz="1600" b="1" dirty="0" smtClean="0"/>
                        <a:t>Matemática II</a:t>
                      </a:r>
                    </a:p>
                    <a:p>
                      <a:pPr marL="0" indent="0">
                        <a:buFont typeface="+mj-lt"/>
                        <a:buNone/>
                      </a:pPr>
                      <a:r>
                        <a:rPr lang="es-ES" sz="1600" dirty="0" smtClean="0"/>
                        <a:t>Economía Política, Práctica </a:t>
                      </a:r>
                      <a:r>
                        <a:rPr lang="es-ES" sz="1600" dirty="0" err="1" smtClean="0"/>
                        <a:t>Int</a:t>
                      </a:r>
                      <a:r>
                        <a:rPr lang="es-ES" sz="1600" dirty="0" smtClean="0"/>
                        <a:t>. De la lengua Española IOI y Aplicaciones Digitales educativas I se evalúan en la semana 8 con proyecto integrador. El resto de las asignaturas se evalúa con  el proyecto integrador</a:t>
                      </a:r>
                      <a:endParaRPr lang="en-US" sz="1600" dirty="0"/>
                    </a:p>
                  </a:txBody>
                  <a:tcPr/>
                </a:tc>
                <a:extLst>
                  <a:ext uri="{0D108BD9-81ED-4DB2-BD59-A6C34878D82A}">
                    <a16:rowId xmlns:a16="http://schemas.microsoft.com/office/drawing/2014/main" val="1975740648"/>
                  </a:ext>
                </a:extLst>
              </a:tr>
              <a:tr h="628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t>2</a:t>
                      </a:r>
                      <a:endParaRPr lang="en-US" sz="1600" dirty="0" smtClean="0"/>
                    </a:p>
                    <a:p>
                      <a:endParaRPr lang="en-US" sz="1600" dirty="0"/>
                    </a:p>
                  </a:txBody>
                  <a:tcPr/>
                </a:tc>
                <a:tc>
                  <a:txBody>
                    <a:bodyPr/>
                    <a:lstStyle/>
                    <a:p>
                      <a:r>
                        <a:rPr lang="es-ES" sz="1600" dirty="0" smtClean="0">
                          <a:solidFill>
                            <a:schemeClr val="tx1"/>
                          </a:solidFill>
                        </a:rPr>
                        <a:t>396</a:t>
                      </a:r>
                    </a:p>
                    <a:p>
                      <a:r>
                        <a:rPr lang="es-ES" sz="1100" dirty="0" smtClean="0">
                          <a:solidFill>
                            <a:schemeClr val="tx1"/>
                          </a:solidFill>
                        </a:rPr>
                        <a:t>8 asignaturas</a:t>
                      </a:r>
                      <a:endParaRPr lang="en-US" sz="1100" dirty="0">
                        <a:solidFill>
                          <a:schemeClr val="tx1"/>
                        </a:solidFill>
                      </a:endParaRPr>
                    </a:p>
                  </a:txBody>
                  <a:tcPr/>
                </a:tc>
                <a:tc>
                  <a:txBody>
                    <a:bodyPr/>
                    <a:lstStyle/>
                    <a:p>
                      <a:r>
                        <a:rPr lang="es-ES" sz="1600" dirty="0" smtClean="0"/>
                        <a:t>268</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t>192         (80.8 %)</a:t>
                      </a:r>
                      <a:endParaRPr lang="en-US" sz="1600" dirty="0" smtClean="0"/>
                    </a:p>
                    <a:p>
                      <a:endParaRPr lang="en-US" sz="1600" dirty="0"/>
                    </a:p>
                  </a:txBody>
                  <a:tcPr/>
                </a:tc>
                <a:tc>
                  <a:txBody>
                    <a:bodyPr/>
                    <a:lstStyle/>
                    <a:p>
                      <a:pPr marL="342900" indent="-342900">
                        <a:buFont typeface="+mj-lt"/>
                        <a:buAutoNum type="arabicPeriod"/>
                      </a:pPr>
                      <a:r>
                        <a:rPr lang="es-ES" sz="1600" b="1" dirty="0" smtClean="0">
                          <a:solidFill>
                            <a:schemeClr val="tx1"/>
                          </a:solidFill>
                        </a:rPr>
                        <a:t>Base de Datos I</a:t>
                      </a:r>
                    </a:p>
                    <a:p>
                      <a:pPr marL="342900" indent="-342900">
                        <a:buFont typeface="+mj-lt"/>
                        <a:buAutoNum type="arabicPeriod"/>
                      </a:pPr>
                      <a:r>
                        <a:rPr lang="es-ES" sz="1600" b="1" dirty="0" smtClean="0">
                          <a:solidFill>
                            <a:schemeClr val="tx1"/>
                          </a:solidFill>
                        </a:rPr>
                        <a:t>Fundamentos de Programación</a:t>
                      </a:r>
                    </a:p>
                    <a:p>
                      <a:pPr marL="0" indent="0">
                        <a:buFont typeface="+mj-lt"/>
                        <a:buNone/>
                      </a:pPr>
                      <a:r>
                        <a:rPr lang="es-ES" sz="1600" dirty="0" smtClean="0">
                          <a:solidFill>
                            <a:schemeClr val="tx1"/>
                          </a:solidFill>
                        </a:rPr>
                        <a:t>Pedagogía I y Didáctica General culminan con proyecto integrador y el resto de las asignaturas se integran a estas evaluaciones</a:t>
                      </a:r>
                    </a:p>
                  </a:txBody>
                  <a:tcPr/>
                </a:tc>
                <a:extLst>
                  <a:ext uri="{0D108BD9-81ED-4DB2-BD59-A6C34878D82A}">
                    <a16:rowId xmlns:a16="http://schemas.microsoft.com/office/drawing/2014/main" val="3986492765"/>
                  </a:ext>
                </a:extLst>
              </a:tr>
              <a:tr h="628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t>3</a:t>
                      </a:r>
                      <a:endParaRPr lang="en-US" sz="1600" dirty="0" smtClean="0"/>
                    </a:p>
                    <a:p>
                      <a:endParaRPr lang="en-US" sz="1600" dirty="0"/>
                    </a:p>
                  </a:txBody>
                  <a:tcPr/>
                </a:tc>
                <a:tc>
                  <a:txBody>
                    <a:bodyPr/>
                    <a:lstStyle/>
                    <a:p>
                      <a:r>
                        <a:rPr lang="es-ES" sz="1600" dirty="0" smtClean="0">
                          <a:solidFill>
                            <a:schemeClr val="tx1"/>
                          </a:solidFill>
                        </a:rPr>
                        <a:t>426</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100" dirty="0" smtClean="0">
                          <a:solidFill>
                            <a:schemeClr val="tx1"/>
                          </a:solidFill>
                        </a:rPr>
                        <a:t>7</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100" dirty="0" smtClean="0">
                          <a:solidFill>
                            <a:schemeClr val="tx1"/>
                          </a:solidFill>
                        </a:rPr>
                        <a:t>asignaturas</a:t>
                      </a:r>
                      <a:endParaRPr lang="en-US" sz="1100" dirty="0" smtClean="0">
                        <a:solidFill>
                          <a:schemeClr val="tx1"/>
                        </a:solidFill>
                      </a:endParaRPr>
                    </a:p>
                    <a:p>
                      <a:endParaRPr lang="en-US" sz="1600" dirty="0">
                        <a:solidFill>
                          <a:schemeClr val="tx1"/>
                        </a:solidFill>
                      </a:endParaRPr>
                    </a:p>
                  </a:txBody>
                  <a:tcPr/>
                </a:tc>
                <a:tc>
                  <a:txBody>
                    <a:bodyPr/>
                    <a:lstStyle/>
                    <a:p>
                      <a:r>
                        <a:rPr lang="es-ES" sz="1600" dirty="0" smtClean="0"/>
                        <a:t>174</a:t>
                      </a:r>
                      <a:endParaRPr lang="en-US" sz="1600" dirty="0"/>
                    </a:p>
                  </a:txBody>
                  <a:tcPr/>
                </a:tc>
                <a:tc>
                  <a:txBody>
                    <a:bodyPr/>
                    <a:lstStyle/>
                    <a:p>
                      <a:r>
                        <a:rPr lang="es-ES" sz="1600" dirty="0" smtClean="0"/>
                        <a:t>144</a:t>
                      </a:r>
                    </a:p>
                    <a:p>
                      <a:r>
                        <a:rPr lang="es-ES" sz="1600" dirty="0" smtClean="0"/>
                        <a:t>(93.0 %)</a:t>
                      </a:r>
                    </a:p>
                    <a:p>
                      <a:endParaRPr lang="en-US" sz="1600" dirty="0"/>
                    </a:p>
                  </a:txBody>
                  <a:tcPr/>
                </a:tc>
                <a:tc>
                  <a:txBody>
                    <a:bodyPr/>
                    <a:lstStyle/>
                    <a:p>
                      <a:pPr marL="0" indent="0">
                        <a:buFont typeface="+mj-lt"/>
                        <a:buNone/>
                      </a:pPr>
                      <a:r>
                        <a:rPr lang="es-ES" sz="1600" baseline="0" dirty="0" smtClean="0">
                          <a:solidFill>
                            <a:schemeClr val="tx1"/>
                          </a:solidFill>
                        </a:rPr>
                        <a:t>Metodología de la Investigación II, LTP II Programación Orientada a Objetos	y Didáctica de la Informática II se evalúan con un proyectos integradores.					</a:t>
                      </a:r>
                    </a:p>
                  </a:txBody>
                  <a:tcPr/>
                </a:tc>
                <a:extLst>
                  <a:ext uri="{0D108BD9-81ED-4DB2-BD59-A6C34878D82A}">
                    <a16:rowId xmlns:a16="http://schemas.microsoft.com/office/drawing/2014/main" val="3595389167"/>
                  </a:ext>
                </a:extLst>
              </a:tr>
            </a:tbl>
          </a:graphicData>
        </a:graphic>
      </p:graphicFrame>
    </p:spTree>
    <p:extLst>
      <p:ext uri="{BB962C8B-B14F-4D97-AF65-F5344CB8AC3E}">
        <p14:creationId xmlns:p14="http://schemas.microsoft.com/office/powerpoint/2010/main" val="1522336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7 Grupo"/>
          <p:cNvGrpSpPr/>
          <p:nvPr/>
        </p:nvGrpSpPr>
        <p:grpSpPr bwMode="auto">
          <a:xfrm>
            <a:off x="0" y="0"/>
            <a:ext cx="9144000" cy="1052513"/>
            <a:chOff x="0" y="0"/>
            <a:chExt cx="9144000" cy="1052513"/>
          </a:xfrm>
        </p:grpSpPr>
        <p:pic>
          <p:nvPicPr>
            <p:cNvPr id="2097172" name="Picture 3"/>
            <p:cNvPicPr>
              <a:picLocks noChangeAspect="1" noChangeArrowheads="1"/>
            </p:cNvPicPr>
            <p:nvPr/>
          </p:nvPicPr>
          <p:blipFill>
            <a:blip r:embed="rId2"/>
            <a:srcRect/>
            <a:stretch>
              <a:fillRect/>
            </a:stretch>
          </p:blipFill>
          <p:spPr bwMode="auto">
            <a:xfrm>
              <a:off x="2713902" y="0"/>
              <a:ext cx="6430098" cy="1052513"/>
            </a:xfrm>
            <a:prstGeom prst="rect">
              <a:avLst/>
            </a:prstGeom>
            <a:noFill/>
            <a:ln>
              <a:noFill/>
            </a:ln>
          </p:spPr>
        </p:pic>
        <p:pic>
          <p:nvPicPr>
            <p:cNvPr id="2097173" name="Picture 6" descr="D:\Diseño\power point\Sin título-1.png"/>
            <p:cNvPicPr>
              <a:picLocks noChangeAspect="1" noChangeArrowheads="1"/>
            </p:cNvPicPr>
            <p:nvPr/>
          </p:nvPicPr>
          <p:blipFill>
            <a:blip r:embed="rId3"/>
            <a:srcRect/>
            <a:stretch>
              <a:fillRect/>
            </a:stretch>
          </p:blipFill>
          <p:spPr bwMode="auto">
            <a:xfrm>
              <a:off x="0" y="59960"/>
              <a:ext cx="2672057" cy="863601"/>
            </a:xfrm>
            <a:prstGeom prst="rect">
              <a:avLst/>
            </a:prstGeom>
            <a:noFill/>
            <a:ln>
              <a:noFill/>
            </a:ln>
          </p:spPr>
        </p:pic>
      </p:grpSp>
      <p:sp>
        <p:nvSpPr>
          <p:cNvPr id="1048624" name="6 Rectángulo"/>
          <p:cNvSpPr/>
          <p:nvPr/>
        </p:nvSpPr>
        <p:spPr>
          <a:xfrm>
            <a:off x="3168563" y="295423"/>
            <a:ext cx="5520775" cy="461665"/>
          </a:xfrm>
          <a:prstGeom prst="rect">
            <a:avLst/>
          </a:prstGeom>
        </p:spPr>
        <p:txBody>
          <a:bodyPr wrap="square">
            <a:spAutoFit/>
          </a:bodyPr>
          <a:lstStyle/>
          <a:p>
            <a:pPr algn="just"/>
            <a:r>
              <a:rPr lang="pt-BR" sz="2400" b="1" dirty="0" smtClean="0">
                <a:solidFill>
                  <a:schemeClr val="bg1"/>
                </a:solidFill>
                <a:latin typeface="Arial" pitchFamily="34" charset="0"/>
                <a:cs typeface="Arial" pitchFamily="34" charset="0"/>
              </a:rPr>
              <a:t>Curso por </a:t>
            </a:r>
            <a:r>
              <a:rPr lang="pt-BR" sz="2400" b="1" dirty="0" err="1" smtClean="0">
                <a:solidFill>
                  <a:schemeClr val="bg1"/>
                </a:solidFill>
                <a:latin typeface="Arial" pitchFamily="34" charset="0"/>
                <a:cs typeface="Arial" pitchFamily="34" charset="0"/>
              </a:rPr>
              <a:t>Encuentros</a:t>
            </a:r>
            <a:r>
              <a:rPr lang="pt-BR" sz="2400" b="1" dirty="0" smtClean="0">
                <a:solidFill>
                  <a:schemeClr val="bg1"/>
                </a:solidFill>
                <a:latin typeface="Arial" pitchFamily="34" charset="0"/>
                <a:cs typeface="Arial" pitchFamily="34" charset="0"/>
              </a:rPr>
              <a:t> y Ciclo Corto  </a:t>
            </a:r>
            <a:endParaRPr lang="es-ES" sz="2400" b="1" dirty="0">
              <a:solidFill>
                <a:schemeClr val="bg1"/>
              </a:solidFill>
              <a:latin typeface="Arial" pitchFamily="34" charset="0"/>
              <a:cs typeface="Arial" pitchFamily="34" charset="0"/>
            </a:endParaRPr>
          </a:p>
        </p:txBody>
      </p:sp>
      <p:sp>
        <p:nvSpPr>
          <p:cNvPr id="1048626" name="8 CuadroTexto"/>
          <p:cNvSpPr txBox="1"/>
          <p:nvPr/>
        </p:nvSpPr>
        <p:spPr>
          <a:xfrm>
            <a:off x="371959" y="1646995"/>
            <a:ext cx="8524067" cy="52014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52425" indent="-352425" algn="just">
              <a:spcAft>
                <a:spcPts val="600"/>
              </a:spcAft>
              <a:buFont typeface="Wingdings" pitchFamily="2" charset="2"/>
              <a:buChar char="ü"/>
            </a:pPr>
            <a:r>
              <a:rPr lang="es-ES" sz="2400" dirty="0" smtClean="0"/>
              <a:t>El Calendario general es el mismo que para el curso diurno, también las consideraciones tenidas en cuenta para la planificación.</a:t>
            </a:r>
          </a:p>
          <a:p>
            <a:pPr marL="352425" indent="-352425" algn="just">
              <a:spcAft>
                <a:spcPts val="600"/>
              </a:spcAft>
              <a:buFont typeface="Wingdings" pitchFamily="2" charset="2"/>
              <a:buChar char="ü"/>
            </a:pPr>
            <a:r>
              <a:rPr lang="es-ES" sz="2000" dirty="0" smtClean="0">
                <a:latin typeface="Arial" pitchFamily="34" charset="0"/>
                <a:cs typeface="Arial" pitchFamily="34" charset="0"/>
              </a:rPr>
              <a:t>Se planificarán los encuentros a desarrollar en las 8 semanas previstas y la distribución del fondo de tiempo por asignaturas, (prioridad para asignaturas del currículum base).</a:t>
            </a:r>
          </a:p>
          <a:p>
            <a:pPr marL="352425" indent="-352425" algn="just">
              <a:spcAft>
                <a:spcPts val="600"/>
              </a:spcAft>
              <a:buFont typeface="Wingdings" pitchFamily="2" charset="2"/>
              <a:buChar char="ü"/>
            </a:pPr>
            <a:r>
              <a:rPr lang="es-ES" sz="2000" dirty="0">
                <a:latin typeface="Arial" pitchFamily="34" charset="0"/>
                <a:cs typeface="Arial" pitchFamily="34" charset="0"/>
              </a:rPr>
              <a:t> </a:t>
            </a:r>
            <a:r>
              <a:rPr lang="es-ES" sz="2000" dirty="0" smtClean="0">
                <a:latin typeface="Arial" pitchFamily="34" charset="0"/>
                <a:cs typeface="Arial" pitchFamily="34" charset="0"/>
              </a:rPr>
              <a:t>La </a:t>
            </a:r>
            <a:r>
              <a:rPr lang="es-ES" sz="2000" dirty="0">
                <a:latin typeface="Arial" pitchFamily="34" charset="0"/>
                <a:cs typeface="Arial" pitchFamily="34" charset="0"/>
              </a:rPr>
              <a:t>clase-encuentro como forma organizativa, reforzará el carácter demostrativo de los métodos, procedimientos, proyectos, en función de sistematizar las habilidades prácticas del año académico y se destacarán las orientaciones de las tareas integradoras para el trabajo independiente. </a:t>
            </a:r>
          </a:p>
          <a:p>
            <a:pPr marL="352425" indent="-352425" algn="just">
              <a:spcAft>
                <a:spcPts val="600"/>
              </a:spcAft>
              <a:buFont typeface="Wingdings" pitchFamily="2" charset="2"/>
              <a:buChar char="ü"/>
            </a:pPr>
            <a:r>
              <a:rPr lang="es-ES" sz="2000" dirty="0" smtClean="0">
                <a:latin typeface="Arial" pitchFamily="34" charset="0"/>
                <a:cs typeface="Arial" pitchFamily="34" charset="0"/>
              </a:rPr>
              <a:t> </a:t>
            </a:r>
            <a:r>
              <a:rPr lang="es-ES" sz="2000" dirty="0">
                <a:latin typeface="Arial" pitchFamily="34" charset="0"/>
                <a:cs typeface="Arial" pitchFamily="34" charset="0"/>
              </a:rPr>
              <a:t>Incluye la atención a las asignaturas de arrastres y su evaluación. Además, la atención y orientación de los estudiantes con asignaturas </a:t>
            </a:r>
            <a:r>
              <a:rPr lang="es-ES" sz="2000" dirty="0" smtClean="0">
                <a:latin typeface="Arial" pitchFamily="34" charset="0"/>
                <a:cs typeface="Arial" pitchFamily="34" charset="0"/>
              </a:rPr>
              <a:t>desaprobadas.</a:t>
            </a:r>
            <a:endParaRPr lang="es-ES_tradnl" sz="2000" dirty="0">
              <a:latin typeface="Arial" pitchFamily="34" charset="0"/>
              <a:cs typeface="Arial" pitchFamily="34" charset="0"/>
            </a:endParaRPr>
          </a:p>
          <a:p>
            <a:pPr marL="352425" indent="-352425" algn="just">
              <a:spcAft>
                <a:spcPts val="600"/>
              </a:spcAft>
              <a:buFont typeface="Wingdings" pitchFamily="2" charset="2"/>
              <a:buChar char="ü"/>
            </a:pPr>
            <a:endParaRPr lang="es-ES_tradnl" sz="2000" dirty="0">
              <a:latin typeface="Arial" pitchFamily="34" charset="0"/>
              <a:cs typeface="Arial" pitchFamily="34" charset="0"/>
            </a:endParaRPr>
          </a:p>
        </p:txBody>
      </p:sp>
    </p:spTree>
    <p:extLst>
      <p:ext uri="{BB962C8B-B14F-4D97-AF65-F5344CB8AC3E}">
        <p14:creationId xmlns:p14="http://schemas.microsoft.com/office/powerpoint/2010/main" val="852231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o"/>
          <p:cNvGrpSpPr/>
          <p:nvPr/>
        </p:nvGrpSpPr>
        <p:grpSpPr bwMode="auto">
          <a:xfrm>
            <a:off x="0" y="0"/>
            <a:ext cx="9144000" cy="1052513"/>
            <a:chOff x="0" y="0"/>
            <a:chExt cx="9144000" cy="1052513"/>
          </a:xfrm>
        </p:grpSpPr>
        <p:pic>
          <p:nvPicPr>
            <p:cNvPr id="3" name="Picture 3"/>
            <p:cNvPicPr>
              <a:picLocks noChangeAspect="1" noChangeArrowheads="1"/>
            </p:cNvPicPr>
            <p:nvPr/>
          </p:nvPicPr>
          <p:blipFill>
            <a:blip r:embed="rId2"/>
            <a:srcRect/>
            <a:stretch>
              <a:fillRect/>
            </a:stretch>
          </p:blipFill>
          <p:spPr bwMode="auto">
            <a:xfrm>
              <a:off x="2713902" y="0"/>
              <a:ext cx="6430098" cy="1052513"/>
            </a:xfrm>
            <a:prstGeom prst="rect">
              <a:avLst/>
            </a:prstGeom>
            <a:noFill/>
            <a:ln>
              <a:noFill/>
            </a:ln>
          </p:spPr>
        </p:pic>
        <p:pic>
          <p:nvPicPr>
            <p:cNvPr id="4" name="Picture 6" descr="D:\Diseño\power point\Sin título-1.png"/>
            <p:cNvPicPr>
              <a:picLocks noChangeAspect="1" noChangeArrowheads="1"/>
            </p:cNvPicPr>
            <p:nvPr/>
          </p:nvPicPr>
          <p:blipFill>
            <a:blip r:embed="rId3"/>
            <a:srcRect/>
            <a:stretch>
              <a:fillRect/>
            </a:stretch>
          </p:blipFill>
          <p:spPr bwMode="auto">
            <a:xfrm>
              <a:off x="0" y="59960"/>
              <a:ext cx="2672057" cy="863601"/>
            </a:xfrm>
            <a:prstGeom prst="rect">
              <a:avLst/>
            </a:prstGeom>
            <a:noFill/>
            <a:ln>
              <a:noFill/>
            </a:ln>
          </p:spPr>
        </p:pic>
      </p:grpSp>
      <p:sp>
        <p:nvSpPr>
          <p:cNvPr id="5" name="6 Rectángulo"/>
          <p:cNvSpPr/>
          <p:nvPr/>
        </p:nvSpPr>
        <p:spPr>
          <a:xfrm>
            <a:off x="2859179" y="62930"/>
            <a:ext cx="6139543" cy="1107996"/>
          </a:xfrm>
          <a:prstGeom prst="rect">
            <a:avLst/>
          </a:prstGeom>
        </p:spPr>
        <p:txBody>
          <a:bodyPr wrap="square">
            <a:spAutoFit/>
          </a:bodyPr>
          <a:lstStyle/>
          <a:p>
            <a:pPr algn="ctr"/>
            <a:r>
              <a:rPr lang="pt-BR" sz="2400" b="1" dirty="0" smtClean="0">
                <a:solidFill>
                  <a:schemeClr val="bg1"/>
                </a:solidFill>
                <a:latin typeface="Arial" pitchFamily="34" charset="0"/>
                <a:cs typeface="Arial" pitchFamily="34" charset="0"/>
              </a:rPr>
              <a:t>Curso Por </a:t>
            </a:r>
            <a:r>
              <a:rPr lang="pt-BR" sz="2400" b="1" dirty="0" err="1" smtClean="0">
                <a:solidFill>
                  <a:schemeClr val="bg1"/>
                </a:solidFill>
                <a:latin typeface="Arial" pitchFamily="34" charset="0"/>
                <a:cs typeface="Arial" pitchFamily="34" charset="0"/>
              </a:rPr>
              <a:t>Encuentros</a:t>
            </a:r>
            <a:endParaRPr lang="pt-BR" sz="2400" b="1" dirty="0" smtClean="0">
              <a:solidFill>
                <a:schemeClr val="bg1"/>
              </a:solidFill>
              <a:latin typeface="Arial" pitchFamily="34" charset="0"/>
              <a:cs typeface="Arial" pitchFamily="34" charset="0"/>
            </a:endParaRPr>
          </a:p>
          <a:p>
            <a:pPr algn="ctr"/>
            <a:r>
              <a:rPr lang="es-MX" b="1" dirty="0">
                <a:solidFill>
                  <a:schemeClr val="bg1"/>
                </a:solidFill>
                <a:latin typeface="Arial" pitchFamily="34" charset="0"/>
                <a:cs typeface="Arial" pitchFamily="34" charset="0"/>
              </a:rPr>
              <a:t>Ingeniería </a:t>
            </a:r>
            <a:r>
              <a:rPr lang="es-MX" b="1" dirty="0" smtClean="0">
                <a:solidFill>
                  <a:schemeClr val="bg1"/>
                </a:solidFill>
                <a:latin typeface="Arial" pitchFamily="34" charset="0"/>
                <a:cs typeface="Arial" pitchFamily="34" charset="0"/>
              </a:rPr>
              <a:t>Informática (INF).  1ro y 2do plan E</a:t>
            </a:r>
            <a:endParaRPr lang="pt-BR" sz="2400" b="1" dirty="0" smtClean="0">
              <a:solidFill>
                <a:schemeClr val="bg1"/>
              </a:solidFill>
              <a:latin typeface="Arial" pitchFamily="34" charset="0"/>
              <a:cs typeface="Arial" pitchFamily="34" charset="0"/>
            </a:endParaRPr>
          </a:p>
          <a:p>
            <a:pPr algn="ctr"/>
            <a:r>
              <a:rPr lang="pt-BR" sz="2400" b="1" dirty="0" smtClean="0">
                <a:solidFill>
                  <a:schemeClr val="bg1"/>
                </a:solidFill>
                <a:latin typeface="Arial" pitchFamily="34" charset="0"/>
                <a:cs typeface="Arial" pitchFamily="34" charset="0"/>
              </a:rPr>
              <a:t> </a:t>
            </a:r>
          </a:p>
        </p:txBody>
      </p:sp>
      <p:graphicFrame>
        <p:nvGraphicFramePr>
          <p:cNvPr id="7" name="Tabla 6"/>
          <p:cNvGraphicFramePr>
            <a:graphicFrameLocks noGrp="1"/>
          </p:cNvGraphicFramePr>
          <p:nvPr>
            <p:extLst>
              <p:ext uri="{D42A27DB-BD31-4B8C-83A1-F6EECF244321}">
                <p14:modId xmlns:p14="http://schemas.microsoft.com/office/powerpoint/2010/main" val="234448818"/>
              </p:ext>
            </p:extLst>
          </p:nvPr>
        </p:nvGraphicFramePr>
        <p:xfrm>
          <a:off x="126490" y="1430262"/>
          <a:ext cx="8872232" cy="4602480"/>
        </p:xfrm>
        <a:graphic>
          <a:graphicData uri="http://schemas.openxmlformats.org/drawingml/2006/table">
            <a:tbl>
              <a:tblPr firstRow="1" bandRow="1">
                <a:tableStyleId>{5C22544A-7EE6-4342-B048-85BDC9FD1C3A}</a:tableStyleId>
              </a:tblPr>
              <a:tblGrid>
                <a:gridCol w="571818">
                  <a:extLst>
                    <a:ext uri="{9D8B030D-6E8A-4147-A177-3AD203B41FA5}">
                      <a16:colId xmlns:a16="http://schemas.microsoft.com/office/drawing/2014/main" val="881316035"/>
                    </a:ext>
                  </a:extLst>
                </a:gridCol>
                <a:gridCol w="831590">
                  <a:extLst>
                    <a:ext uri="{9D8B030D-6E8A-4147-A177-3AD203B41FA5}">
                      <a16:colId xmlns:a16="http://schemas.microsoft.com/office/drawing/2014/main" val="4292137018"/>
                    </a:ext>
                  </a:extLst>
                </a:gridCol>
                <a:gridCol w="834190">
                  <a:extLst>
                    <a:ext uri="{9D8B030D-6E8A-4147-A177-3AD203B41FA5}">
                      <a16:colId xmlns:a16="http://schemas.microsoft.com/office/drawing/2014/main" val="1643292333"/>
                    </a:ext>
                  </a:extLst>
                </a:gridCol>
                <a:gridCol w="978568">
                  <a:extLst>
                    <a:ext uri="{9D8B030D-6E8A-4147-A177-3AD203B41FA5}">
                      <a16:colId xmlns:a16="http://schemas.microsoft.com/office/drawing/2014/main" val="786189433"/>
                    </a:ext>
                  </a:extLst>
                </a:gridCol>
                <a:gridCol w="5656066">
                  <a:extLst>
                    <a:ext uri="{9D8B030D-6E8A-4147-A177-3AD203B41FA5}">
                      <a16:colId xmlns:a16="http://schemas.microsoft.com/office/drawing/2014/main" val="131835224"/>
                    </a:ext>
                  </a:extLst>
                </a:gridCol>
              </a:tblGrid>
              <a:tr h="628841">
                <a:tc>
                  <a:txBody>
                    <a:bodyPr/>
                    <a:lstStyle/>
                    <a:p>
                      <a:r>
                        <a:rPr lang="es-ES" sz="1200" dirty="0" smtClean="0"/>
                        <a:t>Año</a:t>
                      </a:r>
                      <a:endParaRPr lang="en-US" sz="1200" dirty="0"/>
                    </a:p>
                  </a:txBody>
                  <a:tcPr/>
                </a:tc>
                <a:tc>
                  <a:txBody>
                    <a:bodyPr/>
                    <a:lstStyle/>
                    <a:p>
                      <a:r>
                        <a:rPr lang="es-ES" sz="1200" dirty="0" smtClean="0"/>
                        <a:t>Horas totales</a:t>
                      </a:r>
                      <a:endParaRPr lang="en-US" sz="1200" dirty="0"/>
                    </a:p>
                  </a:txBody>
                  <a:tcPr/>
                </a:tc>
                <a:tc>
                  <a:txBody>
                    <a:bodyPr/>
                    <a:lstStyle/>
                    <a:p>
                      <a:r>
                        <a:rPr lang="es-ES" sz="1200" dirty="0" smtClean="0"/>
                        <a:t>Horas  no</a:t>
                      </a:r>
                    </a:p>
                    <a:p>
                      <a:r>
                        <a:rPr lang="es-ES" sz="1200" dirty="0" smtClean="0"/>
                        <a:t>Imp.</a:t>
                      </a:r>
                      <a:endParaRPr lang="en-US" sz="1200" dirty="0"/>
                    </a:p>
                  </a:txBody>
                  <a:tcPr/>
                </a:tc>
                <a:tc>
                  <a:txBody>
                    <a:bodyPr/>
                    <a:lstStyle/>
                    <a:p>
                      <a:r>
                        <a:rPr lang="es-ES" sz="1200" dirty="0" smtClean="0"/>
                        <a:t>Horas de clases en</a:t>
                      </a:r>
                      <a:r>
                        <a:rPr lang="es-ES" sz="1200" baseline="0" dirty="0" smtClean="0"/>
                        <a:t> la etapa 1</a:t>
                      </a:r>
                      <a:endParaRPr lang="en-US" sz="1200" dirty="0"/>
                    </a:p>
                  </a:txBody>
                  <a:tcPr/>
                </a:tc>
                <a:tc>
                  <a:txBody>
                    <a:bodyPr/>
                    <a:lstStyle/>
                    <a:p>
                      <a:r>
                        <a:rPr lang="es-ES" sz="1200" dirty="0" smtClean="0"/>
                        <a:t>Exámenes</a:t>
                      </a:r>
                      <a:r>
                        <a:rPr lang="es-ES" sz="1200" baseline="0" dirty="0" smtClean="0"/>
                        <a:t> finales  (numerados) y modificaciones principales en las evaluaciones parciales de las que no lo tienen</a:t>
                      </a:r>
                      <a:endParaRPr lang="en-US" sz="1200" dirty="0"/>
                    </a:p>
                  </a:txBody>
                  <a:tcPr/>
                </a:tc>
                <a:extLst>
                  <a:ext uri="{0D108BD9-81ED-4DB2-BD59-A6C34878D82A}">
                    <a16:rowId xmlns:a16="http://schemas.microsoft.com/office/drawing/2014/main" val="367284214"/>
                  </a:ext>
                </a:extLst>
              </a:tr>
              <a:tr h="628841">
                <a:tc>
                  <a:txBody>
                    <a:bodyPr/>
                    <a:lstStyle/>
                    <a:p>
                      <a:r>
                        <a:rPr lang="es-ES" sz="1600" dirty="0" smtClean="0"/>
                        <a:t>1</a:t>
                      </a:r>
                      <a:endParaRPr lang="en-US" sz="1600" dirty="0"/>
                    </a:p>
                  </a:txBody>
                  <a:tcPr/>
                </a:tc>
                <a:tc>
                  <a:txBody>
                    <a:bodyPr/>
                    <a:lstStyle/>
                    <a:p>
                      <a:r>
                        <a:rPr lang="es-ES" sz="1600" dirty="0" smtClean="0">
                          <a:solidFill>
                            <a:schemeClr val="tx1"/>
                          </a:solidFill>
                        </a:rPr>
                        <a:t>168</a:t>
                      </a:r>
                    </a:p>
                    <a:p>
                      <a:r>
                        <a:rPr lang="es-ES" sz="1100" dirty="0" smtClean="0">
                          <a:solidFill>
                            <a:schemeClr val="tx1"/>
                          </a:solidFill>
                        </a:rPr>
                        <a:t>4 asignaturas</a:t>
                      </a:r>
                      <a:endParaRPr lang="en-US" sz="1100" dirty="0">
                        <a:solidFill>
                          <a:schemeClr val="tx1"/>
                        </a:solidFill>
                      </a:endParaRPr>
                    </a:p>
                  </a:txBody>
                  <a:tcPr/>
                </a:tc>
                <a:tc>
                  <a:txBody>
                    <a:bodyPr/>
                    <a:lstStyle/>
                    <a:p>
                      <a:r>
                        <a:rPr lang="es-ES" sz="1600" dirty="0" smtClean="0">
                          <a:solidFill>
                            <a:schemeClr val="tx1"/>
                          </a:solidFill>
                        </a:rPr>
                        <a:t>96</a:t>
                      </a:r>
                      <a:endParaRPr lang="en-US" sz="1600" dirty="0">
                        <a:solidFill>
                          <a:schemeClr val="tx1"/>
                        </a:solidFill>
                      </a:endParaRPr>
                    </a:p>
                  </a:txBody>
                  <a:tcPr/>
                </a:tc>
                <a:tc>
                  <a:txBody>
                    <a:bodyPr/>
                    <a:lstStyle/>
                    <a:p>
                      <a:r>
                        <a:rPr lang="es-ES" sz="1600" dirty="0" smtClean="0">
                          <a:solidFill>
                            <a:schemeClr val="tx1"/>
                          </a:solidFill>
                        </a:rPr>
                        <a:t>96           (100</a:t>
                      </a:r>
                      <a:r>
                        <a:rPr lang="es-ES" sz="1600" baseline="0" dirty="0" smtClean="0">
                          <a:solidFill>
                            <a:schemeClr val="tx1"/>
                          </a:solidFill>
                        </a:rPr>
                        <a:t> </a:t>
                      </a:r>
                      <a:r>
                        <a:rPr lang="es-ES" sz="1600" dirty="0" smtClean="0">
                          <a:solidFill>
                            <a:schemeClr val="tx1"/>
                          </a:solidFill>
                        </a:rPr>
                        <a:t>%)</a:t>
                      </a:r>
                      <a:endParaRPr lang="en-US" sz="1600" dirty="0">
                        <a:solidFill>
                          <a:schemeClr val="tx1"/>
                        </a:solidFill>
                      </a:endParaRPr>
                    </a:p>
                  </a:txBody>
                  <a:tcPr/>
                </a:tc>
                <a:tc>
                  <a:txBody>
                    <a:bodyPr/>
                    <a:lstStyle/>
                    <a:p>
                      <a:pPr marL="342900" indent="-342900">
                        <a:buFont typeface="+mj-lt"/>
                        <a:buAutoNum type="arabicPeriod"/>
                      </a:pPr>
                      <a:r>
                        <a:rPr lang="es-ES" sz="1600" b="1" dirty="0" smtClean="0">
                          <a:solidFill>
                            <a:schemeClr val="tx1"/>
                          </a:solidFill>
                        </a:rPr>
                        <a:t>Introducción a la Programación</a:t>
                      </a:r>
                    </a:p>
                    <a:p>
                      <a:pPr marL="0" indent="0">
                        <a:buFont typeface="+mj-lt"/>
                        <a:buNone/>
                      </a:pPr>
                      <a:r>
                        <a:rPr lang="es-ES" sz="1600" baseline="0" dirty="0" smtClean="0">
                          <a:solidFill>
                            <a:schemeClr val="tx1"/>
                          </a:solidFill>
                        </a:rPr>
                        <a:t>Deben aprobar el requisito de historia</a:t>
                      </a:r>
                    </a:p>
                  </a:txBody>
                  <a:tcPr/>
                </a:tc>
                <a:extLst>
                  <a:ext uri="{0D108BD9-81ED-4DB2-BD59-A6C34878D82A}">
                    <a16:rowId xmlns:a16="http://schemas.microsoft.com/office/drawing/2014/main" val="1975740648"/>
                  </a:ext>
                </a:extLst>
              </a:tr>
              <a:tr h="628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t>2</a:t>
                      </a:r>
                      <a:endParaRPr lang="en-US" sz="1600" dirty="0" smtClean="0"/>
                    </a:p>
                    <a:p>
                      <a:endParaRPr lang="en-US" sz="1600" dirty="0"/>
                    </a:p>
                  </a:txBody>
                  <a:tcPr/>
                </a:tc>
                <a:tc>
                  <a:txBody>
                    <a:bodyPr/>
                    <a:lstStyle/>
                    <a:p>
                      <a:r>
                        <a:rPr lang="es-ES" sz="1600" dirty="0" smtClean="0">
                          <a:solidFill>
                            <a:schemeClr val="tx1"/>
                          </a:solidFill>
                        </a:rPr>
                        <a:t>168</a:t>
                      </a:r>
                    </a:p>
                    <a:p>
                      <a:r>
                        <a:rPr lang="es-ES" sz="1100" dirty="0" smtClean="0">
                          <a:solidFill>
                            <a:schemeClr val="tx1"/>
                          </a:solidFill>
                        </a:rPr>
                        <a:t>5 asignaturas</a:t>
                      </a:r>
                      <a:endParaRPr lang="en-US" sz="1100" dirty="0">
                        <a:solidFill>
                          <a:schemeClr val="tx1"/>
                        </a:solidFill>
                      </a:endParaRPr>
                    </a:p>
                  </a:txBody>
                  <a:tcPr/>
                </a:tc>
                <a:tc>
                  <a:txBody>
                    <a:bodyPr/>
                    <a:lstStyle/>
                    <a:p>
                      <a:r>
                        <a:rPr lang="es-ES" sz="1600" dirty="0" smtClean="0">
                          <a:solidFill>
                            <a:schemeClr val="tx1"/>
                          </a:solidFill>
                        </a:rPr>
                        <a:t>96</a:t>
                      </a:r>
                      <a:endParaRPr 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solidFill>
                            <a:schemeClr val="tx1"/>
                          </a:solidFill>
                        </a:rPr>
                        <a:t>    96       (100%)</a:t>
                      </a:r>
                      <a:endParaRPr lang="en-US" sz="1600" dirty="0" smtClean="0">
                        <a:solidFill>
                          <a:schemeClr val="tx1"/>
                        </a:solidFill>
                      </a:endParaRPr>
                    </a:p>
                    <a:p>
                      <a:endParaRPr lang="en-US" sz="1600" dirty="0">
                        <a:solidFill>
                          <a:schemeClr val="tx1"/>
                        </a:solidFill>
                      </a:endParaRPr>
                    </a:p>
                  </a:txBody>
                  <a:tcPr/>
                </a:tc>
                <a:tc>
                  <a:txBody>
                    <a:bodyPr/>
                    <a:lstStyle/>
                    <a:p>
                      <a:pPr marL="342900" indent="-342900">
                        <a:buFont typeface="+mj-lt"/>
                        <a:buAutoNum type="arabicPeriod"/>
                      </a:pPr>
                      <a:r>
                        <a:rPr lang="es-ES" sz="1600" b="1" dirty="0" smtClean="0">
                          <a:solidFill>
                            <a:schemeClr val="tx1"/>
                          </a:solidFill>
                        </a:rPr>
                        <a:t>Teoría Sociopolítica</a:t>
                      </a:r>
                    </a:p>
                    <a:p>
                      <a:pPr marL="0" indent="0">
                        <a:buFont typeface="+mj-lt"/>
                        <a:buNone/>
                      </a:pPr>
                      <a:r>
                        <a:rPr lang="es-ES" sz="1600" baseline="0" dirty="0" smtClean="0">
                          <a:solidFill>
                            <a:schemeClr val="tx1"/>
                          </a:solidFill>
                        </a:rPr>
                        <a:t>Las demás se evalúan con trabajos </a:t>
                      </a:r>
                      <a:r>
                        <a:rPr lang="es-ES" sz="1600" baseline="0" dirty="0" err="1" smtClean="0">
                          <a:solidFill>
                            <a:schemeClr val="tx1"/>
                          </a:solidFill>
                        </a:rPr>
                        <a:t>extraclase</a:t>
                      </a:r>
                      <a:r>
                        <a:rPr lang="es-ES" sz="1600" baseline="0" dirty="0" smtClean="0">
                          <a:solidFill>
                            <a:schemeClr val="tx1"/>
                          </a:solidFill>
                        </a:rPr>
                        <a:t> integradores</a:t>
                      </a:r>
                    </a:p>
                  </a:txBody>
                  <a:tcPr/>
                </a:tc>
                <a:extLst>
                  <a:ext uri="{0D108BD9-81ED-4DB2-BD59-A6C34878D82A}">
                    <a16:rowId xmlns:a16="http://schemas.microsoft.com/office/drawing/2014/main" val="3986492765"/>
                  </a:ext>
                </a:extLst>
              </a:tr>
              <a:tr h="727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t>3</a:t>
                      </a:r>
                      <a:endParaRPr lang="en-US" sz="1600" dirty="0" smtClean="0"/>
                    </a:p>
                    <a:p>
                      <a:endParaRPr lang="en-US" sz="1600" dirty="0"/>
                    </a:p>
                  </a:txBody>
                  <a:tcPr/>
                </a:tc>
                <a:tc>
                  <a:txBody>
                    <a:bodyPr/>
                    <a:lstStyle/>
                    <a:p>
                      <a:r>
                        <a:rPr lang="es-ES" sz="1600" dirty="0" smtClean="0">
                          <a:solidFill>
                            <a:schemeClr val="tx1"/>
                          </a:solidFill>
                        </a:rPr>
                        <a:t>184</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100" dirty="0" smtClean="0">
                          <a:solidFill>
                            <a:schemeClr val="tx1"/>
                          </a:solidFill>
                        </a:rPr>
                        <a:t>5 asignaturas</a:t>
                      </a:r>
                      <a:endParaRPr lang="en-US" sz="1100" dirty="0" smtClean="0">
                        <a:solidFill>
                          <a:schemeClr val="tx1"/>
                        </a:solidFill>
                      </a:endParaRPr>
                    </a:p>
                  </a:txBody>
                  <a:tcPr/>
                </a:tc>
                <a:tc>
                  <a:txBody>
                    <a:bodyPr/>
                    <a:lstStyle/>
                    <a:p>
                      <a:r>
                        <a:rPr lang="es-ES" sz="1600" dirty="0" smtClean="0">
                          <a:solidFill>
                            <a:schemeClr val="tx1"/>
                          </a:solidFill>
                        </a:rPr>
                        <a:t>96</a:t>
                      </a:r>
                      <a:endParaRPr lang="en-US" sz="1600" dirty="0">
                        <a:solidFill>
                          <a:schemeClr val="tx1"/>
                        </a:solidFill>
                      </a:endParaRPr>
                    </a:p>
                  </a:txBody>
                  <a:tcPr/>
                </a:tc>
                <a:tc>
                  <a:txBody>
                    <a:bodyPr/>
                    <a:lstStyle/>
                    <a:p>
                      <a:r>
                        <a:rPr lang="es-ES" sz="1600" dirty="0" smtClean="0">
                          <a:solidFill>
                            <a:schemeClr val="tx1"/>
                          </a:solidFill>
                        </a:rPr>
                        <a:t>96</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solidFill>
                            <a:schemeClr val="tx1"/>
                          </a:solidFill>
                        </a:rPr>
                        <a:t>(100%)</a:t>
                      </a:r>
                      <a:endParaRPr lang="en-US" sz="1600" dirty="0" smtClean="0">
                        <a:solidFill>
                          <a:schemeClr val="tx1"/>
                        </a:solidFill>
                      </a:endParaRPr>
                    </a:p>
                  </a:txBody>
                  <a:tcPr/>
                </a:tc>
                <a:tc>
                  <a:txBody>
                    <a:bodyPr/>
                    <a:lstStyle/>
                    <a:p>
                      <a:pPr marL="342900" indent="-342900">
                        <a:buFont typeface="+mj-lt"/>
                        <a:buAutoNum type="arabicPeriod"/>
                      </a:pPr>
                      <a:r>
                        <a:rPr lang="es-ES" sz="1600" b="1" dirty="0" smtClean="0">
                          <a:solidFill>
                            <a:schemeClr val="tx1"/>
                          </a:solidFill>
                        </a:rPr>
                        <a:t>Arquitectura de Computadora</a:t>
                      </a:r>
                    </a:p>
                    <a:p>
                      <a:pPr marL="342900" indent="-342900">
                        <a:buFont typeface="+mj-lt"/>
                        <a:buAutoNum type="arabicPeriod"/>
                      </a:pPr>
                      <a:r>
                        <a:rPr lang="es-ES" sz="1600" b="1" baseline="0" dirty="0" smtClean="0">
                          <a:solidFill>
                            <a:schemeClr val="tx1"/>
                          </a:solidFill>
                        </a:rPr>
                        <a:t>Matemática</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s-ES" sz="1600" baseline="0" dirty="0" smtClean="0">
                          <a:solidFill>
                            <a:schemeClr val="tx1"/>
                          </a:solidFill>
                        </a:rPr>
                        <a:t>Las demás se evalúan con trabajos </a:t>
                      </a:r>
                      <a:r>
                        <a:rPr lang="es-ES" sz="1600" baseline="0" dirty="0" err="1" smtClean="0">
                          <a:solidFill>
                            <a:schemeClr val="tx1"/>
                          </a:solidFill>
                        </a:rPr>
                        <a:t>extraclase</a:t>
                      </a:r>
                      <a:r>
                        <a:rPr lang="es-ES" sz="1600" baseline="0" dirty="0" smtClean="0">
                          <a:solidFill>
                            <a:schemeClr val="tx1"/>
                          </a:solidFill>
                        </a:rPr>
                        <a:t> integradores</a:t>
                      </a:r>
                    </a:p>
                  </a:txBody>
                  <a:tcPr/>
                </a:tc>
                <a:extLst>
                  <a:ext uri="{0D108BD9-81ED-4DB2-BD59-A6C34878D82A}">
                    <a16:rowId xmlns:a16="http://schemas.microsoft.com/office/drawing/2014/main" val="3595389167"/>
                  </a:ext>
                </a:extLst>
              </a:tr>
              <a:tr h="628841">
                <a:tc>
                  <a:txBody>
                    <a:bodyPr/>
                    <a:lstStyle/>
                    <a:p>
                      <a:r>
                        <a:rPr lang="es-ES" sz="1600" dirty="0" smtClean="0"/>
                        <a:t>4</a:t>
                      </a:r>
                      <a:endParaRPr lang="en-US" sz="1600" dirty="0"/>
                    </a:p>
                  </a:txBody>
                  <a:tcPr/>
                </a:tc>
                <a:tc>
                  <a:txBody>
                    <a:bodyPr/>
                    <a:lstStyle/>
                    <a:p>
                      <a:r>
                        <a:rPr lang="es-ES" sz="1600" dirty="0" smtClean="0">
                          <a:solidFill>
                            <a:schemeClr val="tx1"/>
                          </a:solidFill>
                        </a:rPr>
                        <a:t>112</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100" kern="1200" dirty="0" smtClean="0">
                          <a:solidFill>
                            <a:schemeClr val="tx1"/>
                          </a:solidFill>
                          <a:latin typeface="+mn-lt"/>
                          <a:ea typeface="+mn-ea"/>
                          <a:cs typeface="+mn-cs"/>
                        </a:rPr>
                        <a:t>3 asignaturas</a:t>
                      </a:r>
                      <a:endParaRPr lang="en-US" sz="1100" kern="1200" dirty="0" smtClean="0">
                        <a:solidFill>
                          <a:schemeClr val="tx1"/>
                        </a:solidFill>
                        <a:latin typeface="+mn-lt"/>
                        <a:ea typeface="+mn-ea"/>
                        <a:cs typeface="+mn-cs"/>
                      </a:endParaRPr>
                    </a:p>
                  </a:txBody>
                  <a:tcPr/>
                </a:tc>
                <a:tc>
                  <a:txBody>
                    <a:bodyPr/>
                    <a:lstStyle/>
                    <a:p>
                      <a:r>
                        <a:rPr lang="es-ES" sz="1600" dirty="0" smtClean="0">
                          <a:solidFill>
                            <a:schemeClr val="tx1"/>
                          </a:solidFill>
                        </a:rPr>
                        <a:t>96</a:t>
                      </a:r>
                      <a:endParaRPr lang="en-US" sz="1600" dirty="0">
                        <a:solidFill>
                          <a:schemeClr val="tx1"/>
                        </a:solidFill>
                      </a:endParaRPr>
                    </a:p>
                  </a:txBody>
                  <a:tcPr/>
                </a:tc>
                <a:tc>
                  <a:txBody>
                    <a:bodyPr/>
                    <a:lstStyle/>
                    <a:p>
                      <a:r>
                        <a:rPr lang="es-ES" sz="1600" dirty="0" smtClean="0">
                          <a:solidFill>
                            <a:schemeClr val="tx1"/>
                          </a:solidFill>
                        </a:rPr>
                        <a:t>96</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solidFill>
                            <a:schemeClr val="tx1"/>
                          </a:solidFill>
                        </a:rPr>
                        <a:t>(100 %)</a:t>
                      </a:r>
                      <a:endParaRPr lang="en-US" sz="1600" dirty="0" smtClean="0">
                        <a:solidFill>
                          <a:schemeClr val="tx1"/>
                        </a:solidFill>
                      </a:endParaRPr>
                    </a:p>
                    <a:p>
                      <a:r>
                        <a:rPr lang="es-ES" sz="1600" dirty="0" smtClean="0">
                          <a:solidFill>
                            <a:schemeClr val="tx1"/>
                          </a:solidFill>
                        </a:rPr>
                        <a:t>              </a:t>
                      </a:r>
                      <a:endParaRPr lang="en-US" sz="1600" dirty="0">
                        <a:solidFill>
                          <a:schemeClr val="tx1"/>
                        </a:solidFill>
                      </a:endParaRPr>
                    </a:p>
                  </a:txBody>
                  <a:tcPr/>
                </a:tc>
                <a:tc>
                  <a:txBody>
                    <a:bodyPr/>
                    <a:lstStyle/>
                    <a:p>
                      <a:pPr marL="342900" indent="-342900">
                        <a:buFont typeface="+mj-lt"/>
                        <a:buAutoNum type="arabicPeriod"/>
                      </a:pPr>
                      <a:r>
                        <a:rPr lang="es-ES" sz="1600" b="1" baseline="0" dirty="0" smtClean="0">
                          <a:solidFill>
                            <a:schemeClr val="tx1"/>
                          </a:solidFill>
                        </a:rPr>
                        <a:t>Redes de Computadora y</a:t>
                      </a:r>
                    </a:p>
                    <a:p>
                      <a:pPr marL="342900" indent="-342900">
                        <a:buFont typeface="+mj-lt"/>
                        <a:buAutoNum type="arabicPeriod"/>
                      </a:pPr>
                      <a:r>
                        <a:rPr lang="es-ES" sz="1600" b="1" baseline="0" dirty="0" smtClean="0">
                          <a:solidFill>
                            <a:schemeClr val="tx1"/>
                          </a:solidFill>
                        </a:rPr>
                        <a:t>Programación web</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s-ES" sz="1600" baseline="0" dirty="0" smtClean="0">
                          <a:solidFill>
                            <a:schemeClr val="tx1"/>
                          </a:solidFill>
                        </a:rPr>
                        <a:t>Las demás se evalúan con trabajos </a:t>
                      </a:r>
                      <a:r>
                        <a:rPr lang="es-ES" sz="1600" baseline="0" dirty="0" err="1" smtClean="0">
                          <a:solidFill>
                            <a:schemeClr val="tx1"/>
                          </a:solidFill>
                        </a:rPr>
                        <a:t>extraclase</a:t>
                      </a:r>
                      <a:r>
                        <a:rPr lang="es-ES" sz="1600" baseline="0" dirty="0" smtClean="0">
                          <a:solidFill>
                            <a:schemeClr val="tx1"/>
                          </a:solidFill>
                        </a:rPr>
                        <a:t> integradores</a:t>
                      </a:r>
                    </a:p>
                  </a:txBody>
                  <a:tcPr/>
                </a:tc>
                <a:extLst>
                  <a:ext uri="{0D108BD9-81ED-4DB2-BD59-A6C34878D82A}">
                    <a16:rowId xmlns:a16="http://schemas.microsoft.com/office/drawing/2014/main" val="621118435"/>
                  </a:ext>
                </a:extLst>
              </a:tr>
              <a:tr h="628841">
                <a:tc>
                  <a:txBody>
                    <a:bodyPr/>
                    <a:lstStyle/>
                    <a:p>
                      <a:r>
                        <a:rPr lang="es-ES" sz="1600" dirty="0" smtClean="0"/>
                        <a:t>5</a:t>
                      </a:r>
                      <a:endParaRPr lang="en-US" sz="1600" dirty="0"/>
                    </a:p>
                  </a:txBody>
                  <a:tcPr/>
                </a:tc>
                <a:tc>
                  <a:txBody>
                    <a:bodyPr/>
                    <a:lstStyle/>
                    <a:p>
                      <a:r>
                        <a:rPr lang="es-ES" sz="1600" dirty="0" smtClean="0">
                          <a:solidFill>
                            <a:schemeClr val="tx1"/>
                          </a:solidFill>
                        </a:rPr>
                        <a:t>130</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100" kern="1200" dirty="0" smtClean="0">
                          <a:solidFill>
                            <a:schemeClr val="tx1"/>
                          </a:solidFill>
                          <a:latin typeface="+mn-lt"/>
                          <a:ea typeface="+mn-ea"/>
                          <a:cs typeface="+mn-cs"/>
                        </a:rPr>
                        <a:t>4 asignaturas</a:t>
                      </a:r>
                      <a:endParaRPr lang="en-US" sz="1100" kern="1200" dirty="0" smtClean="0">
                        <a:solidFill>
                          <a:schemeClr val="tx1"/>
                        </a:solidFill>
                        <a:latin typeface="+mn-lt"/>
                        <a:ea typeface="+mn-ea"/>
                        <a:cs typeface="+mn-cs"/>
                      </a:endParaRPr>
                    </a:p>
                  </a:txBody>
                  <a:tcPr/>
                </a:tc>
                <a:tc>
                  <a:txBody>
                    <a:bodyPr/>
                    <a:lstStyle/>
                    <a:p>
                      <a:r>
                        <a:rPr lang="es-ES" sz="1600" dirty="0" smtClean="0">
                          <a:solidFill>
                            <a:schemeClr val="tx1"/>
                          </a:solidFill>
                        </a:rPr>
                        <a:t>88</a:t>
                      </a:r>
                      <a:endParaRPr lang="en-US" sz="1600" dirty="0">
                        <a:solidFill>
                          <a:schemeClr val="tx1"/>
                        </a:solidFill>
                      </a:endParaRPr>
                    </a:p>
                  </a:txBody>
                  <a:tcPr/>
                </a:tc>
                <a:tc>
                  <a:txBody>
                    <a:bodyPr/>
                    <a:lstStyle/>
                    <a:p>
                      <a:r>
                        <a:rPr lang="es-ES" sz="1600" dirty="0" smtClean="0">
                          <a:solidFill>
                            <a:schemeClr val="tx1"/>
                          </a:solidFill>
                        </a:rPr>
                        <a:t>88</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solidFill>
                            <a:schemeClr val="tx1"/>
                          </a:solidFill>
                        </a:rPr>
                        <a:t>(100 %)</a:t>
                      </a:r>
                      <a:endParaRPr lang="en-US" sz="1600" dirty="0" smtClean="0">
                        <a:solidFill>
                          <a:schemeClr val="tx1"/>
                        </a:solidFill>
                      </a:endParaRPr>
                    </a:p>
                    <a:p>
                      <a:r>
                        <a:rPr lang="es-ES" sz="1600" dirty="0" smtClean="0">
                          <a:solidFill>
                            <a:schemeClr val="tx1"/>
                          </a:solidFill>
                        </a:rPr>
                        <a:t>              </a:t>
                      </a:r>
                      <a:endParaRPr lang="en-US" sz="1600" dirty="0">
                        <a:solidFill>
                          <a:schemeClr val="tx1"/>
                        </a:solidFill>
                      </a:endParaRPr>
                    </a:p>
                  </a:txBody>
                  <a:tcPr/>
                </a:tc>
                <a:tc>
                  <a:txBody>
                    <a:bodyPr/>
                    <a:lstStyle/>
                    <a:p>
                      <a:pPr marL="342900" indent="-342900">
                        <a:buFont typeface="+mj-lt"/>
                        <a:buAutoNum type="arabicPeriod"/>
                      </a:pPr>
                      <a:r>
                        <a:rPr lang="es-ES" sz="1600" b="1" dirty="0" smtClean="0">
                          <a:solidFill>
                            <a:schemeClr val="tx1"/>
                          </a:solidFill>
                        </a:rPr>
                        <a:t>Simulación</a:t>
                      </a:r>
                    </a:p>
                    <a:p>
                      <a:pPr marL="342900" indent="-342900">
                        <a:buFont typeface="+mj-lt"/>
                        <a:buAutoNum type="arabicPeriod"/>
                      </a:pPr>
                      <a:r>
                        <a:rPr lang="es-ES" sz="1600" b="1" baseline="0" dirty="0" smtClean="0">
                          <a:solidFill>
                            <a:schemeClr val="tx1"/>
                          </a:solidFill>
                        </a:rPr>
                        <a:t>Ingeniería de Software</a:t>
                      </a:r>
                    </a:p>
                  </a:txBody>
                  <a:tcPr/>
                </a:tc>
                <a:extLst>
                  <a:ext uri="{0D108BD9-81ED-4DB2-BD59-A6C34878D82A}">
                    <a16:rowId xmlns:a16="http://schemas.microsoft.com/office/drawing/2014/main" val="2005421396"/>
                  </a:ext>
                </a:extLst>
              </a:tr>
            </a:tbl>
          </a:graphicData>
        </a:graphic>
      </p:graphicFrame>
    </p:spTree>
    <p:extLst>
      <p:ext uri="{BB962C8B-B14F-4D97-AF65-F5344CB8AC3E}">
        <p14:creationId xmlns:p14="http://schemas.microsoft.com/office/powerpoint/2010/main" val="2600218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o"/>
          <p:cNvGrpSpPr/>
          <p:nvPr/>
        </p:nvGrpSpPr>
        <p:grpSpPr bwMode="auto">
          <a:xfrm>
            <a:off x="0" y="0"/>
            <a:ext cx="9144000" cy="1052513"/>
            <a:chOff x="0" y="0"/>
            <a:chExt cx="9144000" cy="1052513"/>
          </a:xfrm>
        </p:grpSpPr>
        <p:pic>
          <p:nvPicPr>
            <p:cNvPr id="3" name="Picture 3"/>
            <p:cNvPicPr>
              <a:picLocks noChangeAspect="1" noChangeArrowheads="1"/>
            </p:cNvPicPr>
            <p:nvPr/>
          </p:nvPicPr>
          <p:blipFill>
            <a:blip r:embed="rId2"/>
            <a:srcRect/>
            <a:stretch>
              <a:fillRect/>
            </a:stretch>
          </p:blipFill>
          <p:spPr bwMode="auto">
            <a:xfrm>
              <a:off x="2713902" y="0"/>
              <a:ext cx="6430098" cy="1052513"/>
            </a:xfrm>
            <a:prstGeom prst="rect">
              <a:avLst/>
            </a:prstGeom>
            <a:noFill/>
            <a:ln>
              <a:noFill/>
            </a:ln>
          </p:spPr>
        </p:pic>
        <p:pic>
          <p:nvPicPr>
            <p:cNvPr id="4" name="Picture 6" descr="D:\Diseño\power point\Sin título-1.png"/>
            <p:cNvPicPr>
              <a:picLocks noChangeAspect="1" noChangeArrowheads="1"/>
            </p:cNvPicPr>
            <p:nvPr/>
          </p:nvPicPr>
          <p:blipFill>
            <a:blip r:embed="rId3"/>
            <a:srcRect/>
            <a:stretch>
              <a:fillRect/>
            </a:stretch>
          </p:blipFill>
          <p:spPr bwMode="auto">
            <a:xfrm>
              <a:off x="0" y="59960"/>
              <a:ext cx="2672057" cy="863601"/>
            </a:xfrm>
            <a:prstGeom prst="rect">
              <a:avLst/>
            </a:prstGeom>
            <a:noFill/>
            <a:ln>
              <a:noFill/>
            </a:ln>
          </p:spPr>
        </p:pic>
      </p:grpSp>
      <p:sp>
        <p:nvSpPr>
          <p:cNvPr id="5" name="6 Rectángulo"/>
          <p:cNvSpPr/>
          <p:nvPr/>
        </p:nvSpPr>
        <p:spPr>
          <a:xfrm>
            <a:off x="2859179" y="62930"/>
            <a:ext cx="6139543" cy="1107996"/>
          </a:xfrm>
          <a:prstGeom prst="rect">
            <a:avLst/>
          </a:prstGeom>
        </p:spPr>
        <p:txBody>
          <a:bodyPr wrap="square">
            <a:spAutoFit/>
          </a:bodyPr>
          <a:lstStyle/>
          <a:p>
            <a:pPr algn="ctr"/>
            <a:r>
              <a:rPr lang="pt-BR" sz="2400" b="1" dirty="0" smtClean="0">
                <a:solidFill>
                  <a:schemeClr val="bg1"/>
                </a:solidFill>
                <a:latin typeface="Arial" pitchFamily="34" charset="0"/>
                <a:cs typeface="Arial" pitchFamily="34" charset="0"/>
              </a:rPr>
              <a:t>Curso Por </a:t>
            </a:r>
            <a:r>
              <a:rPr lang="es-ES" sz="2400" b="1" dirty="0" smtClean="0">
                <a:solidFill>
                  <a:schemeClr val="bg1"/>
                </a:solidFill>
                <a:latin typeface="Arial" pitchFamily="34" charset="0"/>
                <a:cs typeface="Arial" pitchFamily="34" charset="0"/>
              </a:rPr>
              <a:t>Encuentros</a:t>
            </a:r>
          </a:p>
          <a:p>
            <a:pPr algn="ctr"/>
            <a:r>
              <a:rPr lang="es-MX" b="1" dirty="0" smtClean="0">
                <a:solidFill>
                  <a:schemeClr val="bg1"/>
                </a:solidFill>
                <a:latin typeface="Arial" pitchFamily="34" charset="0"/>
                <a:cs typeface="Arial" pitchFamily="34" charset="0"/>
              </a:rPr>
              <a:t>Licenciatura en educación Informática (LINF). </a:t>
            </a:r>
            <a:endParaRPr lang="pt-BR" sz="2400" b="1" dirty="0" smtClean="0">
              <a:solidFill>
                <a:schemeClr val="bg1"/>
              </a:solidFill>
              <a:latin typeface="Arial" pitchFamily="34" charset="0"/>
              <a:cs typeface="Arial" pitchFamily="34" charset="0"/>
            </a:endParaRPr>
          </a:p>
          <a:p>
            <a:pPr algn="ctr"/>
            <a:r>
              <a:rPr lang="pt-BR" sz="2400" b="1" dirty="0" smtClean="0">
                <a:solidFill>
                  <a:schemeClr val="bg1"/>
                </a:solidFill>
                <a:latin typeface="Arial" pitchFamily="34" charset="0"/>
                <a:cs typeface="Arial" pitchFamily="34" charset="0"/>
              </a:rPr>
              <a:t> </a:t>
            </a:r>
          </a:p>
        </p:txBody>
      </p:sp>
      <p:graphicFrame>
        <p:nvGraphicFramePr>
          <p:cNvPr id="7" name="Tabla 6"/>
          <p:cNvGraphicFramePr>
            <a:graphicFrameLocks noGrp="1"/>
          </p:cNvGraphicFramePr>
          <p:nvPr>
            <p:extLst>
              <p:ext uri="{D42A27DB-BD31-4B8C-83A1-F6EECF244321}">
                <p14:modId xmlns:p14="http://schemas.microsoft.com/office/powerpoint/2010/main" val="1380225095"/>
              </p:ext>
            </p:extLst>
          </p:nvPr>
        </p:nvGraphicFramePr>
        <p:xfrm>
          <a:off x="271768" y="1719021"/>
          <a:ext cx="8872232" cy="4267200"/>
        </p:xfrm>
        <a:graphic>
          <a:graphicData uri="http://schemas.openxmlformats.org/drawingml/2006/table">
            <a:tbl>
              <a:tblPr firstRow="1" bandRow="1">
                <a:tableStyleId>{5C22544A-7EE6-4342-B048-85BDC9FD1C3A}</a:tableStyleId>
              </a:tblPr>
              <a:tblGrid>
                <a:gridCol w="571818">
                  <a:extLst>
                    <a:ext uri="{9D8B030D-6E8A-4147-A177-3AD203B41FA5}">
                      <a16:colId xmlns:a16="http://schemas.microsoft.com/office/drawing/2014/main" val="881316035"/>
                    </a:ext>
                  </a:extLst>
                </a:gridCol>
                <a:gridCol w="831590">
                  <a:extLst>
                    <a:ext uri="{9D8B030D-6E8A-4147-A177-3AD203B41FA5}">
                      <a16:colId xmlns:a16="http://schemas.microsoft.com/office/drawing/2014/main" val="4292137018"/>
                    </a:ext>
                  </a:extLst>
                </a:gridCol>
                <a:gridCol w="834190">
                  <a:extLst>
                    <a:ext uri="{9D8B030D-6E8A-4147-A177-3AD203B41FA5}">
                      <a16:colId xmlns:a16="http://schemas.microsoft.com/office/drawing/2014/main" val="1643292333"/>
                    </a:ext>
                  </a:extLst>
                </a:gridCol>
                <a:gridCol w="978568">
                  <a:extLst>
                    <a:ext uri="{9D8B030D-6E8A-4147-A177-3AD203B41FA5}">
                      <a16:colId xmlns:a16="http://schemas.microsoft.com/office/drawing/2014/main" val="786189433"/>
                    </a:ext>
                  </a:extLst>
                </a:gridCol>
                <a:gridCol w="5656066">
                  <a:extLst>
                    <a:ext uri="{9D8B030D-6E8A-4147-A177-3AD203B41FA5}">
                      <a16:colId xmlns:a16="http://schemas.microsoft.com/office/drawing/2014/main" val="131835224"/>
                    </a:ext>
                  </a:extLst>
                </a:gridCol>
              </a:tblGrid>
              <a:tr h="628841">
                <a:tc>
                  <a:txBody>
                    <a:bodyPr/>
                    <a:lstStyle/>
                    <a:p>
                      <a:r>
                        <a:rPr lang="es-ES" sz="1200" dirty="0" smtClean="0"/>
                        <a:t>Año</a:t>
                      </a:r>
                      <a:endParaRPr lang="en-US" sz="1200" dirty="0"/>
                    </a:p>
                  </a:txBody>
                  <a:tcPr/>
                </a:tc>
                <a:tc>
                  <a:txBody>
                    <a:bodyPr/>
                    <a:lstStyle/>
                    <a:p>
                      <a:r>
                        <a:rPr lang="es-ES" sz="1200" dirty="0" smtClean="0"/>
                        <a:t>Horas totales</a:t>
                      </a:r>
                      <a:endParaRPr lang="en-US" sz="1200" dirty="0"/>
                    </a:p>
                  </a:txBody>
                  <a:tcPr/>
                </a:tc>
                <a:tc>
                  <a:txBody>
                    <a:bodyPr/>
                    <a:lstStyle/>
                    <a:p>
                      <a:r>
                        <a:rPr lang="es-ES" sz="1200" dirty="0" smtClean="0"/>
                        <a:t>Horas  no</a:t>
                      </a:r>
                    </a:p>
                    <a:p>
                      <a:r>
                        <a:rPr lang="es-ES" sz="1200" dirty="0" smtClean="0"/>
                        <a:t>Imp.</a:t>
                      </a:r>
                      <a:endParaRPr lang="en-US" sz="1200" dirty="0"/>
                    </a:p>
                  </a:txBody>
                  <a:tcPr/>
                </a:tc>
                <a:tc>
                  <a:txBody>
                    <a:bodyPr/>
                    <a:lstStyle/>
                    <a:p>
                      <a:r>
                        <a:rPr lang="es-ES" sz="1200" dirty="0" smtClean="0"/>
                        <a:t>Horas de clases en</a:t>
                      </a:r>
                      <a:r>
                        <a:rPr lang="es-ES" sz="1200" baseline="0" dirty="0" smtClean="0"/>
                        <a:t> la etapa 1</a:t>
                      </a:r>
                      <a:endParaRPr lang="en-US" sz="1200" dirty="0"/>
                    </a:p>
                  </a:txBody>
                  <a:tcPr/>
                </a:tc>
                <a:tc>
                  <a:txBody>
                    <a:bodyPr/>
                    <a:lstStyle/>
                    <a:p>
                      <a:r>
                        <a:rPr lang="es-ES" sz="1200" dirty="0" smtClean="0"/>
                        <a:t>Exámenes</a:t>
                      </a:r>
                      <a:r>
                        <a:rPr lang="es-ES" sz="1200" baseline="0" dirty="0" smtClean="0"/>
                        <a:t> finales  (numerados) y modificaciones principales en las evaluaciones parciales de las que no lo tienen</a:t>
                      </a:r>
                      <a:endParaRPr lang="en-US" sz="1200" dirty="0"/>
                    </a:p>
                  </a:txBody>
                  <a:tcPr/>
                </a:tc>
                <a:extLst>
                  <a:ext uri="{0D108BD9-81ED-4DB2-BD59-A6C34878D82A}">
                    <a16:rowId xmlns:a16="http://schemas.microsoft.com/office/drawing/2014/main" val="367284214"/>
                  </a:ext>
                </a:extLst>
              </a:tr>
              <a:tr h="628841">
                <a:tc>
                  <a:txBody>
                    <a:bodyPr/>
                    <a:lstStyle/>
                    <a:p>
                      <a:r>
                        <a:rPr lang="es-ES" sz="1600" dirty="0" smtClean="0"/>
                        <a:t>1</a:t>
                      </a:r>
                      <a:endParaRPr lang="en-US" sz="1600" dirty="0"/>
                    </a:p>
                  </a:txBody>
                  <a:tcPr/>
                </a:tc>
                <a:tc>
                  <a:txBody>
                    <a:bodyPr/>
                    <a:lstStyle/>
                    <a:p>
                      <a:r>
                        <a:rPr lang="es-ES" sz="1600" dirty="0" smtClean="0"/>
                        <a:t>106</a:t>
                      </a:r>
                    </a:p>
                    <a:p>
                      <a:r>
                        <a:rPr lang="es-ES" sz="1100" dirty="0" smtClean="0"/>
                        <a:t>4</a:t>
                      </a:r>
                    </a:p>
                    <a:p>
                      <a:r>
                        <a:rPr lang="es-ES" sz="1100" dirty="0" smtClean="0"/>
                        <a:t>asignaturas</a:t>
                      </a:r>
                      <a:endParaRPr lang="en-US" sz="1100" dirty="0"/>
                    </a:p>
                  </a:txBody>
                  <a:tcPr/>
                </a:tc>
                <a:tc>
                  <a:txBody>
                    <a:bodyPr/>
                    <a:lstStyle/>
                    <a:p>
                      <a:r>
                        <a:rPr lang="es-ES" sz="1600" dirty="0" smtClean="0">
                          <a:solidFill>
                            <a:schemeClr val="tx1"/>
                          </a:solidFill>
                        </a:rPr>
                        <a:t>64</a:t>
                      </a:r>
                      <a:endParaRPr lang="en-US" sz="1600" dirty="0">
                        <a:solidFill>
                          <a:schemeClr val="tx1"/>
                        </a:solidFill>
                      </a:endParaRPr>
                    </a:p>
                  </a:txBody>
                  <a:tcPr/>
                </a:tc>
                <a:tc>
                  <a:txBody>
                    <a:bodyPr/>
                    <a:lstStyle/>
                    <a:p>
                      <a:r>
                        <a:rPr lang="es-ES" sz="1600" dirty="0" smtClean="0"/>
                        <a:t>64        </a:t>
                      </a:r>
                      <a:r>
                        <a:rPr lang="es-ES" sz="1600" dirty="0" smtClean="0">
                          <a:solidFill>
                            <a:schemeClr val="tx1"/>
                          </a:solidFill>
                        </a:rPr>
                        <a:t>(100 %)</a:t>
                      </a:r>
                      <a:endParaRPr lang="en-US" sz="1600" dirty="0">
                        <a:solidFill>
                          <a:schemeClr val="tx1"/>
                        </a:solidFill>
                      </a:endParaRPr>
                    </a:p>
                  </a:txBody>
                  <a:tcPr/>
                </a:tc>
                <a:tc>
                  <a:txBody>
                    <a:bodyPr/>
                    <a:lstStyle/>
                    <a:p>
                      <a:pPr marL="342900" indent="-342900">
                        <a:buFont typeface="+mj-lt"/>
                        <a:buAutoNum type="arabicPeriod"/>
                      </a:pPr>
                      <a:r>
                        <a:rPr lang="es-ES" sz="1600" b="1" dirty="0" smtClean="0"/>
                        <a:t>Historia Básica</a:t>
                      </a:r>
                    </a:p>
                    <a:p>
                      <a:pPr marL="342900" indent="-342900">
                        <a:buFont typeface="+mj-lt"/>
                        <a:buAutoNum type="arabicPeriod"/>
                      </a:pPr>
                      <a:r>
                        <a:rPr lang="es-ES" sz="1600" b="1" baseline="0" dirty="0" smtClean="0"/>
                        <a:t>Aplicaciones Digitales Educativas (Trabajo de Curso)</a:t>
                      </a:r>
                    </a:p>
                  </a:txBody>
                  <a:tcPr/>
                </a:tc>
                <a:extLst>
                  <a:ext uri="{0D108BD9-81ED-4DB2-BD59-A6C34878D82A}">
                    <a16:rowId xmlns:a16="http://schemas.microsoft.com/office/drawing/2014/main" val="1975740648"/>
                  </a:ext>
                </a:extLst>
              </a:tr>
              <a:tr h="628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t>2</a:t>
                      </a:r>
                      <a:endParaRPr lang="en-US" sz="1600" dirty="0" smtClean="0"/>
                    </a:p>
                    <a:p>
                      <a:endParaRPr lang="en-US" sz="1600" dirty="0"/>
                    </a:p>
                  </a:txBody>
                  <a:tcPr/>
                </a:tc>
                <a:tc>
                  <a:txBody>
                    <a:bodyPr/>
                    <a:lstStyle/>
                    <a:p>
                      <a:r>
                        <a:rPr lang="es-ES" sz="1600" dirty="0" smtClean="0">
                          <a:solidFill>
                            <a:schemeClr val="tx1"/>
                          </a:solidFill>
                        </a:rPr>
                        <a:t>144</a:t>
                      </a:r>
                    </a:p>
                    <a:p>
                      <a:r>
                        <a:rPr lang="es-ES" sz="1100" dirty="0" smtClean="0">
                          <a:solidFill>
                            <a:schemeClr val="tx1"/>
                          </a:solidFill>
                        </a:rPr>
                        <a:t>5 asignaturas</a:t>
                      </a:r>
                      <a:endParaRPr lang="en-US" sz="1100" dirty="0">
                        <a:solidFill>
                          <a:schemeClr val="tx1"/>
                        </a:solidFill>
                      </a:endParaRPr>
                    </a:p>
                  </a:txBody>
                  <a:tcPr/>
                </a:tc>
                <a:tc>
                  <a:txBody>
                    <a:bodyPr/>
                    <a:lstStyle/>
                    <a:p>
                      <a:r>
                        <a:rPr lang="es-ES" sz="1600" dirty="0" smtClean="0">
                          <a:solidFill>
                            <a:schemeClr val="tx1"/>
                          </a:solidFill>
                        </a:rPr>
                        <a:t>70</a:t>
                      </a:r>
                      <a:endParaRPr 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solidFill>
                            <a:schemeClr val="tx1"/>
                          </a:solidFill>
                        </a:rPr>
                        <a:t>70           (100</a:t>
                      </a:r>
                      <a:r>
                        <a:rPr lang="es-ES" sz="1600" baseline="0" dirty="0" smtClean="0">
                          <a:solidFill>
                            <a:schemeClr val="tx1"/>
                          </a:solidFill>
                        </a:rPr>
                        <a:t> </a:t>
                      </a:r>
                      <a:r>
                        <a:rPr lang="es-ES" sz="1600" dirty="0" smtClean="0">
                          <a:solidFill>
                            <a:schemeClr val="tx1"/>
                          </a:solidFill>
                        </a:rPr>
                        <a:t>%)</a:t>
                      </a:r>
                      <a:endParaRPr lang="en-US" sz="1600" dirty="0" smtClean="0">
                        <a:solidFill>
                          <a:schemeClr val="tx1"/>
                        </a:solidFill>
                      </a:endParaRPr>
                    </a:p>
                    <a:p>
                      <a:endParaRPr lang="en-US" sz="1600" dirty="0">
                        <a:solidFill>
                          <a:schemeClr val="tx1"/>
                        </a:solidFill>
                      </a:endParaRPr>
                    </a:p>
                  </a:txBody>
                  <a:tcPr/>
                </a:tc>
                <a:tc>
                  <a:txBody>
                    <a:bodyPr/>
                    <a:lstStyle/>
                    <a:p>
                      <a:pPr marL="0" indent="0">
                        <a:buFont typeface="+mj-lt"/>
                        <a:buNone/>
                      </a:pPr>
                      <a:r>
                        <a:rPr lang="es-ES" sz="1600" dirty="0" smtClean="0">
                          <a:solidFill>
                            <a:schemeClr val="tx1"/>
                          </a:solidFill>
                        </a:rPr>
                        <a:t>Con proyectos integradores:</a:t>
                      </a:r>
                    </a:p>
                    <a:p>
                      <a:pPr marL="0" indent="0">
                        <a:buFont typeface="+mj-lt"/>
                        <a:buNone/>
                      </a:pPr>
                      <a:r>
                        <a:rPr lang="es-ES" sz="1600" dirty="0" smtClean="0">
                          <a:solidFill>
                            <a:schemeClr val="tx1"/>
                          </a:solidFill>
                        </a:rPr>
                        <a:t>Economía Política</a:t>
                      </a:r>
                    </a:p>
                    <a:p>
                      <a:pPr marL="0" indent="0">
                        <a:buFont typeface="+mj-lt"/>
                        <a:buNone/>
                      </a:pPr>
                      <a:r>
                        <a:rPr lang="es-ES" sz="1600" baseline="0" dirty="0" smtClean="0">
                          <a:solidFill>
                            <a:schemeClr val="tx1"/>
                          </a:solidFill>
                        </a:rPr>
                        <a:t>Práctica </a:t>
                      </a:r>
                      <a:r>
                        <a:rPr lang="es-ES" sz="1600" baseline="0" dirty="0" err="1" smtClean="0">
                          <a:solidFill>
                            <a:schemeClr val="tx1"/>
                          </a:solidFill>
                        </a:rPr>
                        <a:t>Int</a:t>
                      </a:r>
                      <a:r>
                        <a:rPr lang="es-ES" sz="1600" baseline="0" dirty="0" smtClean="0">
                          <a:solidFill>
                            <a:schemeClr val="tx1"/>
                          </a:solidFill>
                        </a:rPr>
                        <a:t>. de la Lengua española </a:t>
                      </a:r>
                    </a:p>
                    <a:p>
                      <a:pPr marL="0" indent="0">
                        <a:buFont typeface="+mj-lt"/>
                        <a:buNone/>
                      </a:pPr>
                      <a:r>
                        <a:rPr lang="es-ES" sz="1600" baseline="0" dirty="0" smtClean="0">
                          <a:solidFill>
                            <a:schemeClr val="tx1"/>
                          </a:solidFill>
                        </a:rPr>
                        <a:t>Matemática II </a:t>
                      </a:r>
                    </a:p>
                    <a:p>
                      <a:pPr marL="0" indent="0">
                        <a:buFont typeface="+mj-lt"/>
                        <a:buNone/>
                      </a:pPr>
                      <a:r>
                        <a:rPr lang="es-ES" sz="1600" baseline="0" dirty="0" smtClean="0">
                          <a:solidFill>
                            <a:schemeClr val="tx1"/>
                          </a:solidFill>
                        </a:rPr>
                        <a:t>Pedagogía II </a:t>
                      </a:r>
                    </a:p>
                  </a:txBody>
                  <a:tcPr/>
                </a:tc>
                <a:extLst>
                  <a:ext uri="{0D108BD9-81ED-4DB2-BD59-A6C34878D82A}">
                    <a16:rowId xmlns:a16="http://schemas.microsoft.com/office/drawing/2014/main" val="3986492765"/>
                  </a:ext>
                </a:extLst>
              </a:tr>
              <a:tr h="727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t>3</a:t>
                      </a:r>
                      <a:endParaRPr lang="en-US" sz="1600" dirty="0" smtClean="0"/>
                    </a:p>
                    <a:p>
                      <a:endParaRPr lang="en-US" sz="1600" dirty="0"/>
                    </a:p>
                  </a:txBody>
                  <a:tcPr/>
                </a:tc>
                <a:tc>
                  <a:txBody>
                    <a:bodyPr/>
                    <a:lstStyle/>
                    <a:p>
                      <a:r>
                        <a:rPr lang="es-ES" sz="1600" dirty="0" smtClean="0">
                          <a:solidFill>
                            <a:schemeClr val="tx1"/>
                          </a:solidFill>
                        </a:rPr>
                        <a:t>178</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100" dirty="0" smtClean="0">
                          <a:solidFill>
                            <a:schemeClr val="tx1"/>
                          </a:solidFill>
                        </a:rPr>
                        <a:t>6 asignaturas</a:t>
                      </a:r>
                      <a:endParaRPr lang="en-US" sz="1100" dirty="0" smtClean="0">
                        <a:solidFill>
                          <a:schemeClr val="tx1"/>
                        </a:solidFill>
                      </a:endParaRPr>
                    </a:p>
                  </a:txBody>
                  <a:tcPr/>
                </a:tc>
                <a:tc>
                  <a:txBody>
                    <a:bodyPr/>
                    <a:lstStyle/>
                    <a:p>
                      <a:r>
                        <a:rPr lang="es-ES" sz="1600" dirty="0" smtClean="0">
                          <a:solidFill>
                            <a:schemeClr val="tx1"/>
                          </a:solidFill>
                        </a:rPr>
                        <a:t>84</a:t>
                      </a:r>
                      <a:endParaRPr lang="en-US" sz="1600" dirty="0">
                        <a:solidFill>
                          <a:schemeClr val="tx1"/>
                        </a:solidFill>
                      </a:endParaRPr>
                    </a:p>
                  </a:txBody>
                  <a:tcPr/>
                </a:tc>
                <a:tc>
                  <a:txBody>
                    <a:bodyPr/>
                    <a:lstStyle/>
                    <a:p>
                      <a:r>
                        <a:rPr lang="es-ES" sz="1600" dirty="0" smtClean="0">
                          <a:solidFill>
                            <a:schemeClr val="tx1"/>
                          </a:solidFill>
                        </a:rPr>
                        <a:t>80</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solidFill>
                            <a:schemeClr val="tx1"/>
                          </a:solidFill>
                        </a:rPr>
                        <a:t>(97.8</a:t>
                      </a:r>
                      <a:r>
                        <a:rPr lang="es-ES" sz="1600" baseline="0" dirty="0" smtClean="0">
                          <a:solidFill>
                            <a:schemeClr val="tx1"/>
                          </a:solidFill>
                        </a:rPr>
                        <a:t> </a:t>
                      </a:r>
                      <a:r>
                        <a:rPr lang="es-ES" sz="1600" dirty="0" smtClean="0">
                          <a:solidFill>
                            <a:schemeClr val="tx1"/>
                          </a:solidFill>
                        </a:rPr>
                        <a:t>%)</a:t>
                      </a:r>
                      <a:endParaRPr lang="en-US" sz="1600" dirty="0" smtClean="0">
                        <a:solidFill>
                          <a:schemeClr val="tx1"/>
                        </a:solidFill>
                      </a:endParaRPr>
                    </a:p>
                  </a:txBody>
                  <a:tcPr/>
                </a:tc>
                <a:tc>
                  <a:txBody>
                    <a:bodyPr/>
                    <a:lstStyle/>
                    <a:p>
                      <a:pPr marL="342900" indent="-342900">
                        <a:buFont typeface="+mj-lt"/>
                        <a:buAutoNum type="arabicPeriod"/>
                      </a:pPr>
                      <a:r>
                        <a:rPr lang="es-ES" sz="1600" b="1" dirty="0" smtClean="0"/>
                        <a:t>Didáctica de la</a:t>
                      </a:r>
                      <a:r>
                        <a:rPr lang="es-ES" sz="1600" b="1" baseline="0" dirty="0" smtClean="0"/>
                        <a:t> Informática </a:t>
                      </a:r>
                    </a:p>
                    <a:p>
                      <a:pPr marL="0" indent="0">
                        <a:buFont typeface="+mj-lt"/>
                        <a:buNone/>
                      </a:pPr>
                      <a:r>
                        <a:rPr lang="es-ES" sz="1600" baseline="0" dirty="0" smtClean="0"/>
                        <a:t>Aplicaciones Digitales Educativas III y Metodología de la Investigación Educativa, Trabajo de Curso (proyecto Integrador)</a:t>
                      </a:r>
                    </a:p>
                  </a:txBody>
                  <a:tcPr/>
                </a:tc>
                <a:extLst>
                  <a:ext uri="{0D108BD9-81ED-4DB2-BD59-A6C34878D82A}">
                    <a16:rowId xmlns:a16="http://schemas.microsoft.com/office/drawing/2014/main" val="3595389167"/>
                  </a:ext>
                </a:extLst>
              </a:tr>
              <a:tr h="628841">
                <a:tc>
                  <a:txBody>
                    <a:bodyPr/>
                    <a:lstStyle/>
                    <a:p>
                      <a:r>
                        <a:rPr lang="es-ES" sz="1600" dirty="0" smtClean="0"/>
                        <a:t>4</a:t>
                      </a:r>
                      <a:endParaRPr lang="en-US" sz="1600" dirty="0"/>
                    </a:p>
                  </a:txBody>
                  <a:tcPr/>
                </a:tc>
                <a:tc>
                  <a:txBody>
                    <a:bodyPr/>
                    <a:lstStyle/>
                    <a:p>
                      <a:r>
                        <a:rPr lang="es-ES" sz="1600" dirty="0" smtClean="0"/>
                        <a:t>166</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100" kern="1200" dirty="0" smtClean="0">
                          <a:solidFill>
                            <a:schemeClr val="dk1"/>
                          </a:solidFill>
                          <a:latin typeface="+mn-lt"/>
                          <a:ea typeface="+mn-ea"/>
                          <a:cs typeface="+mn-cs"/>
                        </a:rPr>
                        <a:t>3</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100" kern="1200" dirty="0" smtClean="0">
                          <a:solidFill>
                            <a:schemeClr val="dk1"/>
                          </a:solidFill>
                          <a:latin typeface="+mn-lt"/>
                          <a:ea typeface="+mn-ea"/>
                          <a:cs typeface="+mn-cs"/>
                        </a:rPr>
                        <a:t>asignaturas</a:t>
                      </a:r>
                      <a:endParaRPr lang="en-US" sz="1100" kern="1200" dirty="0" smtClean="0">
                        <a:solidFill>
                          <a:schemeClr val="dk1"/>
                        </a:solidFill>
                        <a:latin typeface="+mn-lt"/>
                        <a:ea typeface="+mn-ea"/>
                        <a:cs typeface="+mn-cs"/>
                      </a:endParaRPr>
                    </a:p>
                  </a:txBody>
                  <a:tcPr/>
                </a:tc>
                <a:tc>
                  <a:txBody>
                    <a:bodyPr/>
                    <a:lstStyle/>
                    <a:p>
                      <a:r>
                        <a:rPr lang="es-ES" sz="1600" dirty="0" smtClean="0">
                          <a:solidFill>
                            <a:schemeClr val="tx1"/>
                          </a:solidFill>
                        </a:rPr>
                        <a:t>88</a:t>
                      </a:r>
                      <a:endParaRPr lang="en-US" sz="1600" dirty="0">
                        <a:solidFill>
                          <a:schemeClr val="tx1"/>
                        </a:solidFill>
                      </a:endParaRPr>
                    </a:p>
                  </a:txBody>
                  <a:tcPr/>
                </a:tc>
                <a:tc>
                  <a:txBody>
                    <a:bodyPr/>
                    <a:lstStyle/>
                    <a:p>
                      <a:r>
                        <a:rPr lang="es-ES" sz="1600" dirty="0" smtClean="0">
                          <a:solidFill>
                            <a:schemeClr val="tx1"/>
                          </a:solidFill>
                        </a:rPr>
                        <a:t>88</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solidFill>
                            <a:schemeClr val="tx1"/>
                          </a:solidFill>
                        </a:rPr>
                        <a:t>(100 %)</a:t>
                      </a:r>
                      <a:endParaRPr lang="en-US" sz="1600" dirty="0" smtClean="0">
                        <a:solidFill>
                          <a:schemeClr val="tx1"/>
                        </a:solidFill>
                      </a:endParaRPr>
                    </a:p>
                    <a:p>
                      <a:r>
                        <a:rPr lang="es-ES" sz="1600" dirty="0" smtClean="0">
                          <a:solidFill>
                            <a:schemeClr val="tx1"/>
                          </a:solidFill>
                        </a:rPr>
                        <a:t>              </a:t>
                      </a:r>
                      <a:endParaRPr lang="en-US" sz="1600" dirty="0">
                        <a:solidFill>
                          <a:schemeClr val="tx1"/>
                        </a:solidFill>
                      </a:endParaRPr>
                    </a:p>
                  </a:txBody>
                  <a:tcPr/>
                </a:tc>
                <a:tc>
                  <a:txBody>
                    <a:bodyPr/>
                    <a:lstStyle/>
                    <a:p>
                      <a:pPr marL="0" indent="0">
                        <a:buFont typeface="+mj-lt"/>
                        <a:buNone/>
                      </a:pPr>
                      <a:r>
                        <a:rPr lang="es-ES" sz="1600" b="0" dirty="0" smtClean="0"/>
                        <a:t>1.LTP II Programación orientada a Objetos (TC con proyecto integrador)</a:t>
                      </a:r>
                      <a:endParaRPr lang="es-ES" sz="1600" b="0" baseline="0" dirty="0" smtClean="0"/>
                    </a:p>
                  </a:txBody>
                  <a:tcPr/>
                </a:tc>
                <a:extLst>
                  <a:ext uri="{0D108BD9-81ED-4DB2-BD59-A6C34878D82A}">
                    <a16:rowId xmlns:a16="http://schemas.microsoft.com/office/drawing/2014/main" val="621118435"/>
                  </a:ext>
                </a:extLst>
              </a:tr>
            </a:tbl>
          </a:graphicData>
        </a:graphic>
      </p:graphicFrame>
    </p:spTree>
    <p:extLst>
      <p:ext uri="{BB962C8B-B14F-4D97-AF65-F5344CB8AC3E}">
        <p14:creationId xmlns:p14="http://schemas.microsoft.com/office/powerpoint/2010/main" val="3599928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o"/>
          <p:cNvGrpSpPr/>
          <p:nvPr/>
        </p:nvGrpSpPr>
        <p:grpSpPr bwMode="auto">
          <a:xfrm>
            <a:off x="0" y="0"/>
            <a:ext cx="9144000" cy="1052513"/>
            <a:chOff x="0" y="0"/>
            <a:chExt cx="9144000" cy="1052513"/>
          </a:xfrm>
        </p:grpSpPr>
        <p:pic>
          <p:nvPicPr>
            <p:cNvPr id="3" name="Picture 3"/>
            <p:cNvPicPr>
              <a:picLocks noChangeAspect="1" noChangeArrowheads="1"/>
            </p:cNvPicPr>
            <p:nvPr/>
          </p:nvPicPr>
          <p:blipFill>
            <a:blip r:embed="rId2"/>
            <a:srcRect/>
            <a:stretch>
              <a:fillRect/>
            </a:stretch>
          </p:blipFill>
          <p:spPr bwMode="auto">
            <a:xfrm>
              <a:off x="2713902" y="0"/>
              <a:ext cx="6430098" cy="1052513"/>
            </a:xfrm>
            <a:prstGeom prst="rect">
              <a:avLst/>
            </a:prstGeom>
            <a:noFill/>
            <a:ln>
              <a:noFill/>
            </a:ln>
          </p:spPr>
        </p:pic>
        <p:pic>
          <p:nvPicPr>
            <p:cNvPr id="4" name="Picture 6" descr="D:\Diseño\power point\Sin título-1.png"/>
            <p:cNvPicPr>
              <a:picLocks noChangeAspect="1" noChangeArrowheads="1"/>
            </p:cNvPicPr>
            <p:nvPr/>
          </p:nvPicPr>
          <p:blipFill>
            <a:blip r:embed="rId3"/>
            <a:srcRect/>
            <a:stretch>
              <a:fillRect/>
            </a:stretch>
          </p:blipFill>
          <p:spPr bwMode="auto">
            <a:xfrm>
              <a:off x="0" y="59960"/>
              <a:ext cx="2672057" cy="863601"/>
            </a:xfrm>
            <a:prstGeom prst="rect">
              <a:avLst/>
            </a:prstGeom>
            <a:noFill/>
            <a:ln>
              <a:noFill/>
            </a:ln>
          </p:spPr>
        </p:pic>
      </p:grpSp>
      <p:sp>
        <p:nvSpPr>
          <p:cNvPr id="5" name="6 Rectángulo"/>
          <p:cNvSpPr/>
          <p:nvPr/>
        </p:nvSpPr>
        <p:spPr>
          <a:xfrm>
            <a:off x="2859179" y="62930"/>
            <a:ext cx="6139543" cy="1107996"/>
          </a:xfrm>
          <a:prstGeom prst="rect">
            <a:avLst/>
          </a:prstGeom>
        </p:spPr>
        <p:txBody>
          <a:bodyPr wrap="square">
            <a:spAutoFit/>
          </a:bodyPr>
          <a:lstStyle/>
          <a:p>
            <a:pPr algn="ctr"/>
            <a:r>
              <a:rPr lang="pt-BR" sz="2400" b="1" dirty="0" smtClean="0">
                <a:solidFill>
                  <a:schemeClr val="bg1"/>
                </a:solidFill>
                <a:latin typeface="Arial" pitchFamily="34" charset="0"/>
                <a:cs typeface="Arial" pitchFamily="34" charset="0"/>
              </a:rPr>
              <a:t>Curso Por </a:t>
            </a:r>
            <a:r>
              <a:rPr lang="pt-BR" sz="2400" b="1" dirty="0" err="1" smtClean="0">
                <a:solidFill>
                  <a:schemeClr val="bg1"/>
                </a:solidFill>
                <a:latin typeface="Arial" pitchFamily="34" charset="0"/>
                <a:cs typeface="Arial" pitchFamily="34" charset="0"/>
              </a:rPr>
              <a:t>Encuentros</a:t>
            </a:r>
            <a:endParaRPr lang="pt-BR" sz="2400" b="1" dirty="0" smtClean="0">
              <a:solidFill>
                <a:schemeClr val="bg1"/>
              </a:solidFill>
              <a:latin typeface="Arial" pitchFamily="34" charset="0"/>
              <a:cs typeface="Arial" pitchFamily="34" charset="0"/>
            </a:endParaRPr>
          </a:p>
          <a:p>
            <a:pPr algn="ctr"/>
            <a:r>
              <a:rPr lang="es-MX" b="1" dirty="0">
                <a:solidFill>
                  <a:schemeClr val="bg1"/>
                </a:solidFill>
                <a:latin typeface="Arial" pitchFamily="34" charset="0"/>
                <a:cs typeface="Arial" pitchFamily="34" charset="0"/>
              </a:rPr>
              <a:t>Ingeniería en Telecomunicaciones y Electrónica (TLE</a:t>
            </a:r>
            <a:r>
              <a:rPr lang="es-MX" b="1" dirty="0" smtClean="0">
                <a:solidFill>
                  <a:schemeClr val="bg1"/>
                </a:solidFill>
                <a:latin typeface="Arial" pitchFamily="34" charset="0"/>
                <a:cs typeface="Arial" pitchFamily="34" charset="0"/>
              </a:rPr>
              <a:t>). </a:t>
            </a:r>
            <a:endParaRPr lang="pt-BR" sz="2400" b="1" dirty="0" smtClean="0">
              <a:solidFill>
                <a:schemeClr val="bg1"/>
              </a:solidFill>
              <a:latin typeface="Arial" pitchFamily="34" charset="0"/>
              <a:cs typeface="Arial" pitchFamily="34" charset="0"/>
            </a:endParaRPr>
          </a:p>
          <a:p>
            <a:pPr algn="ctr"/>
            <a:r>
              <a:rPr lang="pt-BR" sz="2400" b="1" dirty="0" smtClean="0">
                <a:solidFill>
                  <a:schemeClr val="bg1"/>
                </a:solidFill>
                <a:latin typeface="Arial" pitchFamily="34" charset="0"/>
                <a:cs typeface="Arial" pitchFamily="34" charset="0"/>
              </a:rPr>
              <a:t> </a:t>
            </a:r>
          </a:p>
        </p:txBody>
      </p:sp>
      <p:graphicFrame>
        <p:nvGraphicFramePr>
          <p:cNvPr id="7" name="Tabla 6"/>
          <p:cNvGraphicFramePr>
            <a:graphicFrameLocks noGrp="1"/>
          </p:cNvGraphicFramePr>
          <p:nvPr>
            <p:extLst>
              <p:ext uri="{D42A27DB-BD31-4B8C-83A1-F6EECF244321}">
                <p14:modId xmlns:p14="http://schemas.microsoft.com/office/powerpoint/2010/main" val="576608470"/>
              </p:ext>
            </p:extLst>
          </p:nvPr>
        </p:nvGraphicFramePr>
        <p:xfrm>
          <a:off x="126490" y="1366094"/>
          <a:ext cx="8872232" cy="4659321"/>
        </p:xfrm>
        <a:graphic>
          <a:graphicData uri="http://schemas.openxmlformats.org/drawingml/2006/table">
            <a:tbl>
              <a:tblPr firstRow="1" bandRow="1">
                <a:tableStyleId>{5C22544A-7EE6-4342-B048-85BDC9FD1C3A}</a:tableStyleId>
              </a:tblPr>
              <a:tblGrid>
                <a:gridCol w="571818">
                  <a:extLst>
                    <a:ext uri="{9D8B030D-6E8A-4147-A177-3AD203B41FA5}">
                      <a16:colId xmlns:a16="http://schemas.microsoft.com/office/drawing/2014/main" val="881316035"/>
                    </a:ext>
                  </a:extLst>
                </a:gridCol>
                <a:gridCol w="831590">
                  <a:extLst>
                    <a:ext uri="{9D8B030D-6E8A-4147-A177-3AD203B41FA5}">
                      <a16:colId xmlns:a16="http://schemas.microsoft.com/office/drawing/2014/main" val="4292137018"/>
                    </a:ext>
                  </a:extLst>
                </a:gridCol>
                <a:gridCol w="834190">
                  <a:extLst>
                    <a:ext uri="{9D8B030D-6E8A-4147-A177-3AD203B41FA5}">
                      <a16:colId xmlns:a16="http://schemas.microsoft.com/office/drawing/2014/main" val="1643292333"/>
                    </a:ext>
                  </a:extLst>
                </a:gridCol>
                <a:gridCol w="978568">
                  <a:extLst>
                    <a:ext uri="{9D8B030D-6E8A-4147-A177-3AD203B41FA5}">
                      <a16:colId xmlns:a16="http://schemas.microsoft.com/office/drawing/2014/main" val="786189433"/>
                    </a:ext>
                  </a:extLst>
                </a:gridCol>
                <a:gridCol w="5656066">
                  <a:extLst>
                    <a:ext uri="{9D8B030D-6E8A-4147-A177-3AD203B41FA5}">
                      <a16:colId xmlns:a16="http://schemas.microsoft.com/office/drawing/2014/main" val="131835224"/>
                    </a:ext>
                  </a:extLst>
                </a:gridCol>
              </a:tblGrid>
              <a:tr h="628841">
                <a:tc>
                  <a:txBody>
                    <a:bodyPr/>
                    <a:lstStyle/>
                    <a:p>
                      <a:r>
                        <a:rPr lang="es-ES" sz="1200" dirty="0" smtClean="0"/>
                        <a:t>Año</a:t>
                      </a:r>
                      <a:endParaRPr lang="en-US" sz="1200" dirty="0"/>
                    </a:p>
                  </a:txBody>
                  <a:tcPr/>
                </a:tc>
                <a:tc>
                  <a:txBody>
                    <a:bodyPr/>
                    <a:lstStyle/>
                    <a:p>
                      <a:r>
                        <a:rPr lang="es-ES" sz="1200" dirty="0" smtClean="0"/>
                        <a:t>Horas totales</a:t>
                      </a:r>
                      <a:endParaRPr lang="en-US" sz="1200" dirty="0"/>
                    </a:p>
                  </a:txBody>
                  <a:tcPr/>
                </a:tc>
                <a:tc>
                  <a:txBody>
                    <a:bodyPr/>
                    <a:lstStyle/>
                    <a:p>
                      <a:r>
                        <a:rPr lang="es-ES" sz="1200" dirty="0" smtClean="0"/>
                        <a:t>Horas  no</a:t>
                      </a:r>
                    </a:p>
                    <a:p>
                      <a:r>
                        <a:rPr lang="es-ES" sz="1200" dirty="0" smtClean="0"/>
                        <a:t>Imp.</a:t>
                      </a:r>
                      <a:endParaRPr lang="en-US" sz="1200" dirty="0"/>
                    </a:p>
                  </a:txBody>
                  <a:tcPr/>
                </a:tc>
                <a:tc>
                  <a:txBody>
                    <a:bodyPr/>
                    <a:lstStyle/>
                    <a:p>
                      <a:r>
                        <a:rPr lang="es-ES" sz="1200" dirty="0" smtClean="0"/>
                        <a:t>Horas de clases en</a:t>
                      </a:r>
                      <a:r>
                        <a:rPr lang="es-ES" sz="1200" baseline="0" dirty="0" smtClean="0"/>
                        <a:t> la etapa 1</a:t>
                      </a:r>
                      <a:endParaRPr lang="en-US" sz="1200" dirty="0"/>
                    </a:p>
                  </a:txBody>
                  <a:tcPr/>
                </a:tc>
                <a:tc>
                  <a:txBody>
                    <a:bodyPr/>
                    <a:lstStyle/>
                    <a:p>
                      <a:r>
                        <a:rPr lang="es-ES" sz="1200" dirty="0" smtClean="0"/>
                        <a:t>Exámenes</a:t>
                      </a:r>
                      <a:r>
                        <a:rPr lang="es-ES" sz="1200" baseline="0" dirty="0" smtClean="0"/>
                        <a:t> finales  (numerados) y modificaciones principales en las evaluaciones parciales de las que no lo tienen</a:t>
                      </a:r>
                      <a:endParaRPr lang="en-US" sz="1200" dirty="0"/>
                    </a:p>
                  </a:txBody>
                  <a:tcPr/>
                </a:tc>
                <a:extLst>
                  <a:ext uri="{0D108BD9-81ED-4DB2-BD59-A6C34878D82A}">
                    <a16:rowId xmlns:a16="http://schemas.microsoft.com/office/drawing/2014/main" val="367284214"/>
                  </a:ext>
                </a:extLst>
              </a:tr>
              <a:tr h="628841">
                <a:tc>
                  <a:txBody>
                    <a:bodyPr/>
                    <a:lstStyle/>
                    <a:p>
                      <a:r>
                        <a:rPr lang="es-ES" sz="1600" dirty="0" smtClean="0"/>
                        <a:t>1</a:t>
                      </a:r>
                      <a:endParaRPr lang="en-US" sz="1600" dirty="0"/>
                    </a:p>
                  </a:txBody>
                  <a:tcPr/>
                </a:tc>
                <a:tc>
                  <a:txBody>
                    <a:bodyPr/>
                    <a:lstStyle/>
                    <a:p>
                      <a:r>
                        <a:rPr lang="es-ES" sz="1600" dirty="0" smtClean="0"/>
                        <a:t>190</a:t>
                      </a:r>
                    </a:p>
                    <a:p>
                      <a:r>
                        <a:rPr lang="es-ES" sz="1100" dirty="0" smtClean="0"/>
                        <a:t>7 asignaturas</a:t>
                      </a:r>
                      <a:endParaRPr lang="en-US" sz="1100" dirty="0"/>
                    </a:p>
                  </a:txBody>
                  <a:tcPr/>
                </a:tc>
                <a:tc>
                  <a:txBody>
                    <a:bodyPr/>
                    <a:lstStyle/>
                    <a:p>
                      <a:r>
                        <a:rPr lang="es-ES" sz="1600" dirty="0" smtClean="0"/>
                        <a:t>132</a:t>
                      </a:r>
                      <a:endParaRPr lang="en-US" sz="1600" dirty="0"/>
                    </a:p>
                  </a:txBody>
                  <a:tcPr/>
                </a:tc>
                <a:tc>
                  <a:txBody>
                    <a:bodyPr/>
                    <a:lstStyle/>
                    <a:p>
                      <a:r>
                        <a:rPr lang="es-ES" sz="1600" dirty="0" smtClean="0"/>
                        <a:t>96           (81.1 %)</a:t>
                      </a:r>
                      <a:endParaRPr lang="en-US" sz="1600" dirty="0"/>
                    </a:p>
                  </a:txBody>
                  <a:tcPr/>
                </a:tc>
                <a:tc>
                  <a:txBody>
                    <a:bodyPr/>
                    <a:lstStyle/>
                    <a:p>
                      <a:pPr marL="342900" indent="-342900">
                        <a:buFont typeface="+mj-lt"/>
                        <a:buAutoNum type="arabicPeriod"/>
                      </a:pPr>
                      <a:r>
                        <a:rPr lang="es-ES" sz="1600" b="1" dirty="0" smtClean="0"/>
                        <a:t>Matemática  </a:t>
                      </a:r>
                    </a:p>
                    <a:p>
                      <a:pPr marL="342900" indent="-342900">
                        <a:buFont typeface="+mj-lt"/>
                        <a:buAutoNum type="arabicPeriod"/>
                      </a:pPr>
                      <a:r>
                        <a:rPr lang="es-ES" sz="1600" b="1" dirty="0" smtClean="0"/>
                        <a:t>Español</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s-ES" sz="1600" baseline="0" dirty="0" smtClean="0"/>
                        <a:t>PITE I termina en la semana 12 con evaluación de la PLI</a:t>
                      </a:r>
                    </a:p>
                  </a:txBody>
                  <a:tcPr/>
                </a:tc>
                <a:extLst>
                  <a:ext uri="{0D108BD9-81ED-4DB2-BD59-A6C34878D82A}">
                    <a16:rowId xmlns:a16="http://schemas.microsoft.com/office/drawing/2014/main" val="1975740648"/>
                  </a:ext>
                </a:extLst>
              </a:tr>
              <a:tr h="628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t>2</a:t>
                      </a:r>
                      <a:endParaRPr lang="en-US" sz="1600" dirty="0" smtClean="0"/>
                    </a:p>
                    <a:p>
                      <a:endParaRPr lang="en-US" sz="1600" dirty="0"/>
                    </a:p>
                  </a:txBody>
                  <a:tcPr/>
                </a:tc>
                <a:tc>
                  <a:txBody>
                    <a:bodyPr/>
                    <a:lstStyle/>
                    <a:p>
                      <a:r>
                        <a:rPr lang="es-ES" sz="1600" dirty="0" smtClean="0">
                          <a:solidFill>
                            <a:schemeClr val="tx1"/>
                          </a:solidFill>
                        </a:rPr>
                        <a:t>448</a:t>
                      </a:r>
                    </a:p>
                    <a:p>
                      <a:r>
                        <a:rPr lang="es-ES" sz="1100" dirty="0" smtClean="0">
                          <a:solidFill>
                            <a:schemeClr val="tx1"/>
                          </a:solidFill>
                        </a:rPr>
                        <a:t>5 asignaturas</a:t>
                      </a:r>
                      <a:endParaRPr lang="en-US" sz="1100" dirty="0">
                        <a:solidFill>
                          <a:schemeClr val="tx1"/>
                        </a:solidFill>
                      </a:endParaRPr>
                    </a:p>
                  </a:txBody>
                  <a:tcPr/>
                </a:tc>
                <a:tc>
                  <a:txBody>
                    <a:bodyPr/>
                    <a:lstStyle/>
                    <a:p>
                      <a:r>
                        <a:rPr lang="es-ES" sz="1600" dirty="0" smtClean="0">
                          <a:solidFill>
                            <a:schemeClr val="tx1"/>
                          </a:solidFill>
                        </a:rPr>
                        <a:t>117</a:t>
                      </a:r>
                      <a:endParaRPr 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solidFill>
                            <a:schemeClr val="tx1"/>
                          </a:solidFill>
                        </a:rPr>
                        <a:t>94           (94.9</a:t>
                      </a:r>
                      <a:r>
                        <a:rPr lang="es-ES" sz="1600" baseline="0" dirty="0" smtClean="0">
                          <a:solidFill>
                            <a:schemeClr val="tx1"/>
                          </a:solidFill>
                        </a:rPr>
                        <a:t> </a:t>
                      </a:r>
                      <a:r>
                        <a:rPr lang="es-ES" sz="1600" dirty="0" smtClean="0">
                          <a:solidFill>
                            <a:schemeClr val="tx1"/>
                          </a:solidFill>
                        </a:rPr>
                        <a:t>%)</a:t>
                      </a:r>
                      <a:endParaRPr lang="en-US" sz="1600" dirty="0" smtClean="0">
                        <a:solidFill>
                          <a:schemeClr val="tx1"/>
                        </a:solidFill>
                      </a:endParaRPr>
                    </a:p>
                    <a:p>
                      <a:endParaRPr lang="en-US" sz="1600" dirty="0">
                        <a:solidFill>
                          <a:schemeClr val="tx1"/>
                        </a:solidFill>
                      </a:endParaRPr>
                    </a:p>
                  </a:txBody>
                  <a:tcPr/>
                </a:tc>
                <a:tc>
                  <a:txBody>
                    <a:bodyPr/>
                    <a:lstStyle/>
                    <a:p>
                      <a:pPr marL="342900" indent="-342900">
                        <a:buFont typeface="+mj-lt"/>
                        <a:buAutoNum type="arabicPeriod"/>
                      </a:pPr>
                      <a:r>
                        <a:rPr lang="es-ES" sz="1600" b="1" dirty="0" smtClean="0">
                          <a:solidFill>
                            <a:schemeClr val="tx1"/>
                          </a:solidFill>
                        </a:rPr>
                        <a:t>Matemática II</a:t>
                      </a:r>
                    </a:p>
                    <a:p>
                      <a:pPr marL="342900" indent="-342900">
                        <a:buFont typeface="+mj-lt"/>
                        <a:buAutoNum type="arabicPeriod"/>
                      </a:pPr>
                      <a:r>
                        <a:rPr lang="es-ES" sz="1600" b="1" baseline="0" dirty="0" smtClean="0">
                          <a:solidFill>
                            <a:schemeClr val="tx1"/>
                          </a:solidFill>
                        </a:rPr>
                        <a:t>Física</a:t>
                      </a:r>
                    </a:p>
                  </a:txBody>
                  <a:tcPr/>
                </a:tc>
                <a:extLst>
                  <a:ext uri="{0D108BD9-81ED-4DB2-BD59-A6C34878D82A}">
                    <a16:rowId xmlns:a16="http://schemas.microsoft.com/office/drawing/2014/main" val="3986492765"/>
                  </a:ext>
                </a:extLst>
              </a:tr>
              <a:tr h="727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t>3</a:t>
                      </a:r>
                      <a:endParaRPr lang="en-US" sz="1600" dirty="0" smtClean="0"/>
                    </a:p>
                    <a:p>
                      <a:endParaRPr lang="en-US" sz="1600" dirty="0"/>
                    </a:p>
                  </a:txBody>
                  <a:tcPr/>
                </a:tc>
                <a:tc>
                  <a:txBody>
                    <a:bodyPr/>
                    <a:lstStyle/>
                    <a:p>
                      <a:r>
                        <a:rPr lang="es-ES" sz="1600" dirty="0" smtClean="0"/>
                        <a:t>184</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100" dirty="0" smtClean="0"/>
                        <a:t>5 asignaturas</a:t>
                      </a:r>
                      <a:endParaRPr lang="en-US" sz="1100" dirty="0" smtClean="0"/>
                    </a:p>
                  </a:txBody>
                  <a:tcPr/>
                </a:tc>
                <a:tc>
                  <a:txBody>
                    <a:bodyPr/>
                    <a:lstStyle/>
                    <a:p>
                      <a:r>
                        <a:rPr lang="es-ES" sz="1600" dirty="0" smtClean="0"/>
                        <a:t>108</a:t>
                      </a:r>
                      <a:endParaRPr lang="en-US" sz="1600" dirty="0"/>
                    </a:p>
                  </a:txBody>
                  <a:tcPr/>
                </a:tc>
                <a:tc>
                  <a:txBody>
                    <a:bodyPr/>
                    <a:lstStyle/>
                    <a:p>
                      <a:r>
                        <a:rPr lang="es-ES" sz="1600" dirty="0" smtClean="0"/>
                        <a:t>96</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t>(93.5</a:t>
                      </a:r>
                      <a:r>
                        <a:rPr lang="es-ES" sz="1600" baseline="0" dirty="0" smtClean="0"/>
                        <a:t> </a:t>
                      </a:r>
                      <a:r>
                        <a:rPr lang="es-ES" sz="1600" dirty="0" smtClean="0"/>
                        <a:t>%)</a:t>
                      </a:r>
                      <a:endParaRPr lang="en-US" sz="1600" dirty="0" smtClean="0"/>
                    </a:p>
                  </a:txBody>
                  <a:tcPr/>
                </a:tc>
                <a:tc>
                  <a:txBody>
                    <a:bodyPr/>
                    <a:lstStyle/>
                    <a:p>
                      <a:pPr marL="342900" indent="-342900">
                        <a:buFont typeface="+mj-lt"/>
                        <a:buAutoNum type="arabicPeriod"/>
                      </a:pPr>
                      <a:r>
                        <a:rPr lang="es-ES" sz="1600" b="1" dirty="0" smtClean="0"/>
                        <a:t>Fundamentos</a:t>
                      </a:r>
                      <a:r>
                        <a:rPr lang="es-ES" sz="1600" b="1" baseline="0" dirty="0" smtClean="0"/>
                        <a:t> de las Comunicaciones </a:t>
                      </a:r>
                    </a:p>
                    <a:p>
                      <a:pPr marL="342900" indent="-342900">
                        <a:buFont typeface="+mj-lt"/>
                        <a:buAutoNum type="arabicPeriod"/>
                      </a:pPr>
                      <a:r>
                        <a:rPr lang="es-ES" sz="1600" b="1" baseline="0" dirty="0" smtClean="0"/>
                        <a:t>Electrónica Analógica</a:t>
                      </a:r>
                    </a:p>
                  </a:txBody>
                  <a:tcPr/>
                </a:tc>
                <a:extLst>
                  <a:ext uri="{0D108BD9-81ED-4DB2-BD59-A6C34878D82A}">
                    <a16:rowId xmlns:a16="http://schemas.microsoft.com/office/drawing/2014/main" val="3595389167"/>
                  </a:ext>
                </a:extLst>
              </a:tr>
              <a:tr h="628841">
                <a:tc>
                  <a:txBody>
                    <a:bodyPr/>
                    <a:lstStyle/>
                    <a:p>
                      <a:r>
                        <a:rPr lang="es-ES" sz="1600" dirty="0" smtClean="0"/>
                        <a:t>4</a:t>
                      </a:r>
                      <a:endParaRPr lang="en-US" sz="1600" dirty="0"/>
                    </a:p>
                  </a:txBody>
                  <a:tcPr/>
                </a:tc>
                <a:tc>
                  <a:txBody>
                    <a:bodyPr/>
                    <a:lstStyle/>
                    <a:p>
                      <a:r>
                        <a:rPr lang="es-ES" sz="1600" dirty="0" smtClean="0"/>
                        <a:t>112</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100" kern="1200" dirty="0" smtClean="0">
                          <a:solidFill>
                            <a:schemeClr val="dk1"/>
                          </a:solidFill>
                          <a:latin typeface="+mn-lt"/>
                          <a:ea typeface="+mn-ea"/>
                          <a:cs typeface="+mn-cs"/>
                        </a:rPr>
                        <a:t>3 asignaturas</a:t>
                      </a:r>
                      <a:endParaRPr lang="en-US" sz="1100" kern="1200" dirty="0" smtClean="0">
                        <a:solidFill>
                          <a:schemeClr val="dk1"/>
                        </a:solidFill>
                        <a:latin typeface="+mn-lt"/>
                        <a:ea typeface="+mn-ea"/>
                        <a:cs typeface="+mn-cs"/>
                      </a:endParaRPr>
                    </a:p>
                  </a:txBody>
                  <a:tcPr/>
                </a:tc>
                <a:tc>
                  <a:txBody>
                    <a:bodyPr/>
                    <a:lstStyle/>
                    <a:p>
                      <a:r>
                        <a:rPr lang="es-ES" sz="1600" dirty="0" smtClean="0"/>
                        <a:t>64</a:t>
                      </a:r>
                      <a:endParaRPr lang="en-US" sz="1600" dirty="0"/>
                    </a:p>
                  </a:txBody>
                  <a:tcPr/>
                </a:tc>
                <a:tc>
                  <a:txBody>
                    <a:bodyPr/>
                    <a:lstStyle/>
                    <a:p>
                      <a:r>
                        <a:rPr lang="es-ES" sz="1600" dirty="0" smtClean="0"/>
                        <a:t>64</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t>(100 %)</a:t>
                      </a:r>
                      <a:endParaRPr lang="en-US" sz="1600" dirty="0" smtClean="0"/>
                    </a:p>
                    <a:p>
                      <a:r>
                        <a:rPr lang="es-ES" sz="1600" dirty="0" smtClean="0"/>
                        <a:t>              </a:t>
                      </a:r>
                      <a:endParaRPr lang="en-US" sz="1600" dirty="0"/>
                    </a:p>
                  </a:txBody>
                  <a:tcPr/>
                </a:tc>
                <a:tc>
                  <a:txBody>
                    <a:bodyPr/>
                    <a:lstStyle/>
                    <a:p>
                      <a:pPr marL="342900" indent="-342900">
                        <a:buFont typeface="+mj-lt"/>
                        <a:buAutoNum type="arabicPeriod"/>
                      </a:pPr>
                      <a:r>
                        <a:rPr lang="es-ES" sz="1600" b="1" dirty="0" smtClean="0"/>
                        <a:t>Fundamentos</a:t>
                      </a:r>
                      <a:r>
                        <a:rPr lang="es-ES" sz="1600" b="1" baseline="0" dirty="0" smtClean="0"/>
                        <a:t> de las Comunicaciones </a:t>
                      </a:r>
                    </a:p>
                    <a:p>
                      <a:pPr marL="342900" indent="-342900">
                        <a:buFont typeface="+mj-lt"/>
                        <a:buAutoNum type="arabicPeriod"/>
                      </a:pPr>
                      <a:r>
                        <a:rPr lang="es-ES" sz="1600" b="1" baseline="0" dirty="0" smtClean="0"/>
                        <a:t>Microprocesadores</a:t>
                      </a:r>
                    </a:p>
                  </a:txBody>
                  <a:tcPr/>
                </a:tc>
                <a:extLst>
                  <a:ext uri="{0D108BD9-81ED-4DB2-BD59-A6C34878D82A}">
                    <a16:rowId xmlns:a16="http://schemas.microsoft.com/office/drawing/2014/main" val="621118435"/>
                  </a:ext>
                </a:extLst>
              </a:tr>
              <a:tr h="628841">
                <a:tc>
                  <a:txBody>
                    <a:bodyPr/>
                    <a:lstStyle/>
                    <a:p>
                      <a:r>
                        <a:rPr lang="es-ES" sz="1600" dirty="0" smtClean="0"/>
                        <a:t>5</a:t>
                      </a:r>
                      <a:endParaRPr lang="en-US" sz="1600" dirty="0"/>
                    </a:p>
                  </a:txBody>
                  <a:tcPr/>
                </a:tc>
                <a:tc>
                  <a:txBody>
                    <a:bodyPr/>
                    <a:lstStyle/>
                    <a:p>
                      <a:r>
                        <a:rPr lang="es-ES" sz="1600" dirty="0" smtClean="0"/>
                        <a:t>128</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100" kern="1200" dirty="0" smtClean="0">
                          <a:solidFill>
                            <a:schemeClr val="dk1"/>
                          </a:solidFill>
                          <a:latin typeface="+mn-lt"/>
                          <a:ea typeface="+mn-ea"/>
                          <a:cs typeface="+mn-cs"/>
                        </a:rPr>
                        <a:t>4 asignaturas</a:t>
                      </a:r>
                      <a:endParaRPr lang="en-US" sz="1100" kern="1200" dirty="0" smtClean="0">
                        <a:solidFill>
                          <a:schemeClr val="dk1"/>
                        </a:solidFill>
                        <a:latin typeface="+mn-lt"/>
                        <a:ea typeface="+mn-ea"/>
                        <a:cs typeface="+mn-cs"/>
                      </a:endParaRPr>
                    </a:p>
                  </a:txBody>
                  <a:tcPr/>
                </a:tc>
                <a:tc>
                  <a:txBody>
                    <a:bodyPr/>
                    <a:lstStyle/>
                    <a:p>
                      <a:r>
                        <a:rPr lang="es-ES" sz="1600" dirty="0" smtClean="0"/>
                        <a:t>76</a:t>
                      </a:r>
                      <a:endParaRPr lang="en-US" sz="1600" dirty="0"/>
                    </a:p>
                  </a:txBody>
                  <a:tcPr/>
                </a:tc>
                <a:tc>
                  <a:txBody>
                    <a:bodyPr/>
                    <a:lstStyle/>
                    <a:p>
                      <a:r>
                        <a:rPr lang="es-ES" sz="1600" dirty="0" smtClean="0"/>
                        <a:t>76</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t>(100 %)</a:t>
                      </a:r>
                      <a:endParaRPr lang="en-US" sz="1600" dirty="0" smtClean="0"/>
                    </a:p>
                    <a:p>
                      <a:r>
                        <a:rPr lang="es-ES" sz="1600" dirty="0" smtClean="0"/>
                        <a:t>              </a:t>
                      </a:r>
                      <a:endParaRPr lang="en-US" sz="1600" dirty="0"/>
                    </a:p>
                  </a:txBody>
                  <a:tcPr/>
                </a:tc>
                <a:tc>
                  <a:txBody>
                    <a:bodyPr/>
                    <a:lstStyle/>
                    <a:p>
                      <a:pPr marL="342900" indent="-342900">
                        <a:buFont typeface="+mj-lt"/>
                        <a:buAutoNum type="arabicPeriod"/>
                      </a:pPr>
                      <a:r>
                        <a:rPr lang="es-ES" sz="1600" b="1" dirty="0" smtClean="0"/>
                        <a:t>PDS</a:t>
                      </a:r>
                    </a:p>
                    <a:p>
                      <a:pPr marL="342900" indent="-342900">
                        <a:buFont typeface="+mj-lt"/>
                        <a:buAutoNum type="arabicPeriod"/>
                      </a:pPr>
                      <a:r>
                        <a:rPr lang="es-ES" sz="1600" b="1" baseline="0" dirty="0" smtClean="0"/>
                        <a:t>Redes</a:t>
                      </a:r>
                    </a:p>
                  </a:txBody>
                  <a:tcPr/>
                </a:tc>
                <a:extLst>
                  <a:ext uri="{0D108BD9-81ED-4DB2-BD59-A6C34878D82A}">
                    <a16:rowId xmlns:a16="http://schemas.microsoft.com/office/drawing/2014/main" val="2005421396"/>
                  </a:ext>
                </a:extLst>
              </a:tr>
            </a:tbl>
          </a:graphicData>
        </a:graphic>
      </p:graphicFrame>
    </p:spTree>
    <p:extLst>
      <p:ext uri="{BB962C8B-B14F-4D97-AF65-F5344CB8AC3E}">
        <p14:creationId xmlns:p14="http://schemas.microsoft.com/office/powerpoint/2010/main" val="2481916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o"/>
          <p:cNvGrpSpPr/>
          <p:nvPr/>
        </p:nvGrpSpPr>
        <p:grpSpPr bwMode="auto">
          <a:xfrm>
            <a:off x="0" y="0"/>
            <a:ext cx="9144000" cy="1052513"/>
            <a:chOff x="0" y="0"/>
            <a:chExt cx="9144000" cy="1052513"/>
          </a:xfrm>
        </p:grpSpPr>
        <p:pic>
          <p:nvPicPr>
            <p:cNvPr id="3" name="Picture 3"/>
            <p:cNvPicPr>
              <a:picLocks noChangeAspect="1" noChangeArrowheads="1"/>
            </p:cNvPicPr>
            <p:nvPr/>
          </p:nvPicPr>
          <p:blipFill>
            <a:blip r:embed="rId2"/>
            <a:srcRect/>
            <a:stretch>
              <a:fillRect/>
            </a:stretch>
          </p:blipFill>
          <p:spPr bwMode="auto">
            <a:xfrm>
              <a:off x="2713902" y="0"/>
              <a:ext cx="6430098" cy="1052513"/>
            </a:xfrm>
            <a:prstGeom prst="rect">
              <a:avLst/>
            </a:prstGeom>
            <a:noFill/>
            <a:ln>
              <a:noFill/>
            </a:ln>
          </p:spPr>
        </p:pic>
        <p:pic>
          <p:nvPicPr>
            <p:cNvPr id="4" name="Picture 6" descr="D:\Diseño\power point\Sin título-1.png"/>
            <p:cNvPicPr>
              <a:picLocks noChangeAspect="1" noChangeArrowheads="1"/>
            </p:cNvPicPr>
            <p:nvPr/>
          </p:nvPicPr>
          <p:blipFill>
            <a:blip r:embed="rId3"/>
            <a:srcRect/>
            <a:stretch>
              <a:fillRect/>
            </a:stretch>
          </p:blipFill>
          <p:spPr bwMode="auto">
            <a:xfrm>
              <a:off x="0" y="59960"/>
              <a:ext cx="2672057" cy="863601"/>
            </a:xfrm>
            <a:prstGeom prst="rect">
              <a:avLst/>
            </a:prstGeom>
            <a:noFill/>
            <a:ln>
              <a:noFill/>
            </a:ln>
          </p:spPr>
        </p:pic>
      </p:grpSp>
      <p:sp>
        <p:nvSpPr>
          <p:cNvPr id="5" name="6 Rectángulo"/>
          <p:cNvSpPr/>
          <p:nvPr/>
        </p:nvSpPr>
        <p:spPr>
          <a:xfrm>
            <a:off x="2859179" y="62930"/>
            <a:ext cx="6139543" cy="1384995"/>
          </a:xfrm>
          <a:prstGeom prst="rect">
            <a:avLst/>
          </a:prstGeom>
        </p:spPr>
        <p:txBody>
          <a:bodyPr wrap="square">
            <a:spAutoFit/>
          </a:bodyPr>
          <a:lstStyle/>
          <a:p>
            <a:pPr algn="ctr"/>
            <a:r>
              <a:rPr lang="pt-BR" sz="2400" b="1" dirty="0" smtClean="0">
                <a:solidFill>
                  <a:schemeClr val="bg1"/>
                </a:solidFill>
                <a:latin typeface="Arial" pitchFamily="34" charset="0"/>
                <a:cs typeface="Arial" pitchFamily="34" charset="0"/>
              </a:rPr>
              <a:t>Ciclo Corto</a:t>
            </a:r>
          </a:p>
          <a:p>
            <a:pPr algn="ctr"/>
            <a:r>
              <a:rPr lang="es-ES" b="1" dirty="0" smtClean="0">
                <a:solidFill>
                  <a:schemeClr val="bg1"/>
                </a:solidFill>
                <a:latin typeface="Arial" pitchFamily="34" charset="0"/>
                <a:cs typeface="Arial" pitchFamily="34" charset="0"/>
              </a:rPr>
              <a:t>Administración de Redes y seguridad Informática (ARSI)</a:t>
            </a:r>
            <a:endParaRPr lang="pt-BR" sz="2400" b="1" dirty="0" smtClean="0">
              <a:solidFill>
                <a:schemeClr val="bg1"/>
              </a:solidFill>
              <a:latin typeface="Arial" pitchFamily="34" charset="0"/>
              <a:cs typeface="Arial" pitchFamily="34" charset="0"/>
            </a:endParaRPr>
          </a:p>
          <a:p>
            <a:pPr algn="ctr"/>
            <a:r>
              <a:rPr lang="pt-BR" sz="2400" b="1" dirty="0" smtClean="0">
                <a:solidFill>
                  <a:schemeClr val="bg1"/>
                </a:solidFill>
                <a:latin typeface="Arial" pitchFamily="34" charset="0"/>
                <a:cs typeface="Arial" pitchFamily="34" charset="0"/>
              </a:rPr>
              <a:t> </a:t>
            </a:r>
          </a:p>
        </p:txBody>
      </p:sp>
      <p:graphicFrame>
        <p:nvGraphicFramePr>
          <p:cNvPr id="7" name="Tabla 6"/>
          <p:cNvGraphicFramePr>
            <a:graphicFrameLocks noGrp="1"/>
          </p:cNvGraphicFramePr>
          <p:nvPr>
            <p:extLst>
              <p:ext uri="{D42A27DB-BD31-4B8C-83A1-F6EECF244321}">
                <p14:modId xmlns:p14="http://schemas.microsoft.com/office/powerpoint/2010/main" val="361754566"/>
              </p:ext>
            </p:extLst>
          </p:nvPr>
        </p:nvGraphicFramePr>
        <p:xfrm>
          <a:off x="271768" y="2200284"/>
          <a:ext cx="8872232" cy="1422023"/>
        </p:xfrm>
        <a:graphic>
          <a:graphicData uri="http://schemas.openxmlformats.org/drawingml/2006/table">
            <a:tbl>
              <a:tblPr firstRow="1" bandRow="1">
                <a:tableStyleId>{5C22544A-7EE6-4342-B048-85BDC9FD1C3A}</a:tableStyleId>
              </a:tblPr>
              <a:tblGrid>
                <a:gridCol w="571818">
                  <a:extLst>
                    <a:ext uri="{9D8B030D-6E8A-4147-A177-3AD203B41FA5}">
                      <a16:colId xmlns:a16="http://schemas.microsoft.com/office/drawing/2014/main" val="881316035"/>
                    </a:ext>
                  </a:extLst>
                </a:gridCol>
                <a:gridCol w="831590">
                  <a:extLst>
                    <a:ext uri="{9D8B030D-6E8A-4147-A177-3AD203B41FA5}">
                      <a16:colId xmlns:a16="http://schemas.microsoft.com/office/drawing/2014/main" val="4292137018"/>
                    </a:ext>
                  </a:extLst>
                </a:gridCol>
                <a:gridCol w="834190">
                  <a:extLst>
                    <a:ext uri="{9D8B030D-6E8A-4147-A177-3AD203B41FA5}">
                      <a16:colId xmlns:a16="http://schemas.microsoft.com/office/drawing/2014/main" val="1643292333"/>
                    </a:ext>
                  </a:extLst>
                </a:gridCol>
                <a:gridCol w="978568">
                  <a:extLst>
                    <a:ext uri="{9D8B030D-6E8A-4147-A177-3AD203B41FA5}">
                      <a16:colId xmlns:a16="http://schemas.microsoft.com/office/drawing/2014/main" val="786189433"/>
                    </a:ext>
                  </a:extLst>
                </a:gridCol>
                <a:gridCol w="5656066">
                  <a:extLst>
                    <a:ext uri="{9D8B030D-6E8A-4147-A177-3AD203B41FA5}">
                      <a16:colId xmlns:a16="http://schemas.microsoft.com/office/drawing/2014/main" val="131835224"/>
                    </a:ext>
                  </a:extLst>
                </a:gridCol>
              </a:tblGrid>
              <a:tr h="751463">
                <a:tc>
                  <a:txBody>
                    <a:bodyPr/>
                    <a:lstStyle/>
                    <a:p>
                      <a:r>
                        <a:rPr lang="es-ES" sz="1200" dirty="0" smtClean="0"/>
                        <a:t>Año</a:t>
                      </a:r>
                      <a:endParaRPr lang="en-US" sz="1200" dirty="0"/>
                    </a:p>
                  </a:txBody>
                  <a:tcPr/>
                </a:tc>
                <a:tc>
                  <a:txBody>
                    <a:bodyPr/>
                    <a:lstStyle/>
                    <a:p>
                      <a:r>
                        <a:rPr lang="es-ES" sz="1200" dirty="0" smtClean="0"/>
                        <a:t>Horas totales</a:t>
                      </a:r>
                      <a:endParaRPr lang="en-US" sz="1200" dirty="0"/>
                    </a:p>
                  </a:txBody>
                  <a:tcPr/>
                </a:tc>
                <a:tc>
                  <a:txBody>
                    <a:bodyPr/>
                    <a:lstStyle/>
                    <a:p>
                      <a:r>
                        <a:rPr lang="es-ES" sz="1200" dirty="0" smtClean="0"/>
                        <a:t>Horas  no</a:t>
                      </a:r>
                    </a:p>
                    <a:p>
                      <a:r>
                        <a:rPr lang="es-ES" sz="1200" dirty="0" smtClean="0"/>
                        <a:t>Imp.</a:t>
                      </a:r>
                      <a:endParaRPr lang="en-US" sz="1200" dirty="0"/>
                    </a:p>
                  </a:txBody>
                  <a:tcPr/>
                </a:tc>
                <a:tc>
                  <a:txBody>
                    <a:bodyPr/>
                    <a:lstStyle/>
                    <a:p>
                      <a:r>
                        <a:rPr lang="es-ES" sz="1200" dirty="0" smtClean="0"/>
                        <a:t>Horas de clases en</a:t>
                      </a:r>
                      <a:r>
                        <a:rPr lang="es-ES" sz="1200" baseline="0" dirty="0" smtClean="0"/>
                        <a:t> la etapa 1</a:t>
                      </a:r>
                      <a:endParaRPr lang="en-US" sz="1200" dirty="0"/>
                    </a:p>
                  </a:txBody>
                  <a:tcPr/>
                </a:tc>
                <a:tc>
                  <a:txBody>
                    <a:bodyPr/>
                    <a:lstStyle/>
                    <a:p>
                      <a:r>
                        <a:rPr lang="es-ES" sz="1200" dirty="0" smtClean="0"/>
                        <a:t>Exámenes</a:t>
                      </a:r>
                      <a:r>
                        <a:rPr lang="es-ES" sz="1200" baseline="0" dirty="0" smtClean="0"/>
                        <a:t> finales  (numerados) y modificaciones principales en las evaluaciones parciales de las que no lo tienen</a:t>
                      </a:r>
                      <a:endParaRPr lang="en-US" sz="1200" dirty="0"/>
                    </a:p>
                  </a:txBody>
                  <a:tcPr/>
                </a:tc>
                <a:extLst>
                  <a:ext uri="{0D108BD9-81ED-4DB2-BD59-A6C34878D82A}">
                    <a16:rowId xmlns:a16="http://schemas.microsoft.com/office/drawing/2014/main" val="367284214"/>
                  </a:ext>
                </a:extLst>
              </a:tr>
              <a:tr h="628841">
                <a:tc>
                  <a:txBody>
                    <a:bodyPr/>
                    <a:lstStyle/>
                    <a:p>
                      <a:r>
                        <a:rPr lang="es-ES" sz="1600" dirty="0" smtClean="0"/>
                        <a:t>1</a:t>
                      </a:r>
                      <a:endParaRPr lang="en-US" sz="1600" dirty="0"/>
                    </a:p>
                  </a:txBody>
                  <a:tcPr/>
                </a:tc>
                <a:tc>
                  <a:txBody>
                    <a:bodyPr/>
                    <a:lstStyle/>
                    <a:p>
                      <a:r>
                        <a:rPr lang="es-ES" sz="1600" dirty="0" smtClean="0"/>
                        <a:t>170</a:t>
                      </a:r>
                    </a:p>
                    <a:p>
                      <a:r>
                        <a:rPr lang="es-ES" sz="1100" dirty="0" smtClean="0"/>
                        <a:t>6 asignaturas</a:t>
                      </a:r>
                      <a:endParaRPr lang="en-US" sz="1100" dirty="0"/>
                    </a:p>
                  </a:txBody>
                  <a:tcPr/>
                </a:tc>
                <a:tc>
                  <a:txBody>
                    <a:bodyPr/>
                    <a:lstStyle/>
                    <a:p>
                      <a:r>
                        <a:rPr lang="es-ES" sz="1600" dirty="0" smtClean="0">
                          <a:solidFill>
                            <a:schemeClr val="tx1"/>
                          </a:solidFill>
                        </a:rPr>
                        <a:t>130</a:t>
                      </a:r>
                      <a:endParaRPr lang="en-US" sz="1600" dirty="0">
                        <a:solidFill>
                          <a:schemeClr val="tx1"/>
                        </a:solidFill>
                      </a:endParaRPr>
                    </a:p>
                  </a:txBody>
                  <a:tcPr/>
                </a:tc>
                <a:tc>
                  <a:txBody>
                    <a:bodyPr/>
                    <a:lstStyle/>
                    <a:p>
                      <a:r>
                        <a:rPr lang="es-ES" sz="1600" dirty="0" smtClean="0"/>
                        <a:t>80           </a:t>
                      </a:r>
                      <a:r>
                        <a:rPr lang="es-ES" sz="1600" dirty="0" smtClean="0">
                          <a:solidFill>
                            <a:schemeClr val="tx1"/>
                          </a:solidFill>
                        </a:rPr>
                        <a:t>(70.6</a:t>
                      </a:r>
                      <a:r>
                        <a:rPr lang="es-ES" sz="1600" baseline="0" dirty="0" smtClean="0">
                          <a:solidFill>
                            <a:schemeClr val="tx1"/>
                          </a:solidFill>
                        </a:rPr>
                        <a:t> </a:t>
                      </a:r>
                      <a:r>
                        <a:rPr lang="es-ES" sz="1600" dirty="0" smtClean="0">
                          <a:solidFill>
                            <a:schemeClr val="tx1"/>
                          </a:solidFill>
                        </a:rPr>
                        <a:t>%)</a:t>
                      </a:r>
                      <a:endParaRPr lang="en-US" sz="1600" dirty="0">
                        <a:solidFill>
                          <a:schemeClr val="tx1"/>
                        </a:solidFill>
                      </a:endParaRPr>
                    </a:p>
                  </a:txBody>
                  <a:tcPr/>
                </a:tc>
                <a:tc>
                  <a:txBody>
                    <a:bodyPr/>
                    <a:lstStyle/>
                    <a:p>
                      <a:pPr marL="342900" indent="-342900">
                        <a:buFont typeface="+mj-lt"/>
                        <a:buAutoNum type="arabicPeriod"/>
                      </a:pPr>
                      <a:r>
                        <a:rPr lang="es-ES" sz="1600" b="1" dirty="0" smtClean="0"/>
                        <a:t>Historia Básica</a:t>
                      </a:r>
                    </a:p>
                    <a:p>
                      <a:pPr marL="342900" indent="-342900">
                        <a:buFont typeface="+mj-lt"/>
                        <a:buAutoNum type="arabicPeriod"/>
                      </a:pPr>
                      <a:r>
                        <a:rPr lang="es-ES" sz="1600" b="1" baseline="0" dirty="0" smtClean="0"/>
                        <a:t>Aplicaciones Digitales Educativas (Trabajo de Curso)</a:t>
                      </a:r>
                    </a:p>
                  </a:txBody>
                  <a:tcPr/>
                </a:tc>
                <a:extLst>
                  <a:ext uri="{0D108BD9-81ED-4DB2-BD59-A6C34878D82A}">
                    <a16:rowId xmlns:a16="http://schemas.microsoft.com/office/drawing/2014/main" val="1975740648"/>
                  </a:ext>
                </a:extLst>
              </a:tr>
            </a:tbl>
          </a:graphicData>
        </a:graphic>
      </p:graphicFrame>
    </p:spTree>
    <p:extLst>
      <p:ext uri="{BB962C8B-B14F-4D97-AF65-F5344CB8AC3E}">
        <p14:creationId xmlns:p14="http://schemas.microsoft.com/office/powerpoint/2010/main" val="3070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599D"/>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l="93" t="30278" r="-93" b="13333"/>
          <a:stretch/>
        </p:blipFill>
        <p:spPr>
          <a:xfrm>
            <a:off x="0" y="3420532"/>
            <a:ext cx="9144000" cy="3437467"/>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696" y="1162303"/>
            <a:ext cx="3300672" cy="1068834"/>
          </a:xfrm>
          <a:prstGeom prst="rect">
            <a:avLst/>
          </a:prstGeom>
        </p:spPr>
      </p:pic>
      <p:sp>
        <p:nvSpPr>
          <p:cNvPr id="7" name="CaixaDeTexto 8"/>
          <p:cNvSpPr txBox="1"/>
          <p:nvPr/>
        </p:nvSpPr>
        <p:spPr>
          <a:xfrm>
            <a:off x="4056086" y="671209"/>
            <a:ext cx="4944884" cy="2400657"/>
          </a:xfrm>
          <a:prstGeom prst="rect">
            <a:avLst/>
          </a:prstGeom>
          <a:noFill/>
          <a:ln>
            <a:noFill/>
          </a:ln>
        </p:spPr>
        <p:txBody>
          <a:bodyPr wrap="square" rtlCol="0">
            <a:spAutoFit/>
          </a:bodyPr>
          <a:lstStyle/>
          <a:p>
            <a:pPr algn="ctr">
              <a:lnSpc>
                <a:spcPct val="150000"/>
              </a:lnSpc>
            </a:pPr>
            <a:r>
              <a:rPr lang="es-ES" sz="2000" b="1" dirty="0" smtClean="0">
                <a:solidFill>
                  <a:schemeClr val="bg1"/>
                </a:solidFill>
                <a:latin typeface="Arial" pitchFamily="34" charset="0"/>
                <a:cs typeface="Arial" pitchFamily="34" charset="0"/>
              </a:rPr>
              <a:t>Ajustes para la Culminación de Estudios y </a:t>
            </a:r>
            <a:r>
              <a:rPr lang="es-ES" sz="2000" b="1" dirty="0" err="1" smtClean="0">
                <a:solidFill>
                  <a:schemeClr val="bg1"/>
                </a:solidFill>
                <a:latin typeface="Arial" pitchFamily="34" charset="0"/>
                <a:cs typeface="Arial" pitchFamily="34" charset="0"/>
              </a:rPr>
              <a:t>continuidade</a:t>
            </a:r>
            <a:r>
              <a:rPr lang="es-ES" sz="2000" b="1" dirty="0" smtClean="0">
                <a:solidFill>
                  <a:schemeClr val="bg1"/>
                </a:solidFill>
                <a:latin typeface="Arial" pitchFamily="34" charset="0"/>
                <a:cs typeface="Arial" pitchFamily="34" charset="0"/>
              </a:rPr>
              <a:t> del proceso Docente de Pregrado</a:t>
            </a:r>
          </a:p>
          <a:p>
            <a:pPr algn="ctr">
              <a:lnSpc>
                <a:spcPct val="150000"/>
              </a:lnSpc>
            </a:pPr>
            <a:r>
              <a:rPr lang="pt-BR" sz="2000" b="1" dirty="0" smtClean="0">
                <a:solidFill>
                  <a:schemeClr val="bg1"/>
                </a:solidFill>
                <a:latin typeface="Arial" pitchFamily="34" charset="0"/>
                <a:cs typeface="Arial" pitchFamily="34" charset="0"/>
              </a:rPr>
              <a:t>FITIB</a:t>
            </a:r>
          </a:p>
          <a:p>
            <a:pPr algn="ctr">
              <a:lnSpc>
                <a:spcPct val="150000"/>
              </a:lnSpc>
            </a:pPr>
            <a:r>
              <a:rPr lang="pt-BR" sz="2000" b="1" dirty="0" smtClean="0">
                <a:solidFill>
                  <a:schemeClr val="bg1"/>
                </a:solidFill>
                <a:latin typeface="Arial" pitchFamily="34" charset="0"/>
                <a:cs typeface="Arial" pitchFamily="34" charset="0"/>
              </a:rPr>
              <a:t>Curso 2019-20</a:t>
            </a:r>
            <a:endParaRPr lang="es-ES"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183576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478358487"/>
              </p:ext>
            </p:extLst>
          </p:nvPr>
        </p:nvGraphicFramePr>
        <p:xfrm>
          <a:off x="641684" y="1750453"/>
          <a:ext cx="8327124" cy="3931920"/>
        </p:xfrm>
        <a:graphic>
          <a:graphicData uri="http://schemas.openxmlformats.org/drawingml/2006/table">
            <a:tbl>
              <a:tblPr firstRow="1" bandRow="1">
                <a:tableStyleId>{5C22544A-7EE6-4342-B048-85BDC9FD1C3A}</a:tableStyleId>
              </a:tblPr>
              <a:tblGrid>
                <a:gridCol w="1560068">
                  <a:extLst>
                    <a:ext uri="{9D8B030D-6E8A-4147-A177-3AD203B41FA5}">
                      <a16:colId xmlns:a16="http://schemas.microsoft.com/office/drawing/2014/main" val="2785512622"/>
                    </a:ext>
                  </a:extLst>
                </a:gridCol>
                <a:gridCol w="915536">
                  <a:extLst>
                    <a:ext uri="{9D8B030D-6E8A-4147-A177-3AD203B41FA5}">
                      <a16:colId xmlns:a16="http://schemas.microsoft.com/office/drawing/2014/main" val="700178490"/>
                    </a:ext>
                  </a:extLst>
                </a:gridCol>
                <a:gridCol w="915536">
                  <a:extLst>
                    <a:ext uri="{9D8B030D-6E8A-4147-A177-3AD203B41FA5}">
                      <a16:colId xmlns:a16="http://schemas.microsoft.com/office/drawing/2014/main" val="2771401269"/>
                    </a:ext>
                  </a:extLst>
                </a:gridCol>
                <a:gridCol w="915536">
                  <a:extLst>
                    <a:ext uri="{9D8B030D-6E8A-4147-A177-3AD203B41FA5}">
                      <a16:colId xmlns:a16="http://schemas.microsoft.com/office/drawing/2014/main" val="3131308510"/>
                    </a:ext>
                  </a:extLst>
                </a:gridCol>
                <a:gridCol w="915536">
                  <a:extLst>
                    <a:ext uri="{9D8B030D-6E8A-4147-A177-3AD203B41FA5}">
                      <a16:colId xmlns:a16="http://schemas.microsoft.com/office/drawing/2014/main" val="3389200049"/>
                    </a:ext>
                  </a:extLst>
                </a:gridCol>
                <a:gridCol w="915536">
                  <a:extLst>
                    <a:ext uri="{9D8B030D-6E8A-4147-A177-3AD203B41FA5}">
                      <a16:colId xmlns:a16="http://schemas.microsoft.com/office/drawing/2014/main" val="1817699214"/>
                    </a:ext>
                  </a:extLst>
                </a:gridCol>
                <a:gridCol w="952863">
                  <a:extLst>
                    <a:ext uri="{9D8B030D-6E8A-4147-A177-3AD203B41FA5}">
                      <a16:colId xmlns:a16="http://schemas.microsoft.com/office/drawing/2014/main" val="2155466421"/>
                    </a:ext>
                  </a:extLst>
                </a:gridCol>
                <a:gridCol w="1236513">
                  <a:extLst>
                    <a:ext uri="{9D8B030D-6E8A-4147-A177-3AD203B41FA5}">
                      <a16:colId xmlns:a16="http://schemas.microsoft.com/office/drawing/2014/main" val="3575875605"/>
                    </a:ext>
                  </a:extLst>
                </a:gridCol>
              </a:tblGrid>
              <a:tr h="432547">
                <a:tc gridSpan="8">
                  <a:txBody>
                    <a:bodyPr/>
                    <a:lstStyle/>
                    <a:p>
                      <a:r>
                        <a:rPr lang="es-ES" sz="2400" dirty="0" smtClean="0"/>
                        <a:t>Curso Diurno</a:t>
                      </a:r>
                      <a:endParaRPr lang="en-US" sz="2400"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74531740"/>
                  </a:ext>
                </a:extLst>
              </a:tr>
              <a:tr h="778585">
                <a:tc>
                  <a:txBody>
                    <a:bodyPr/>
                    <a:lstStyle/>
                    <a:p>
                      <a:r>
                        <a:rPr lang="es-ES" sz="2400" b="1" dirty="0" smtClean="0"/>
                        <a:t>Carrera</a:t>
                      </a:r>
                      <a:endParaRPr lang="en-US" sz="2400" b="1" dirty="0"/>
                    </a:p>
                  </a:txBody>
                  <a:tcP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400" b="1" dirty="0" smtClean="0"/>
                        <a:t>1er año</a:t>
                      </a:r>
                      <a:endParaRPr lang="en-US" sz="2400" b="1" dirty="0" smtClean="0"/>
                    </a:p>
                  </a:txBody>
                  <a:tcPr>
                    <a:solidFill>
                      <a:schemeClr val="accent1">
                        <a:lumMod val="60000"/>
                        <a:lumOff val="40000"/>
                      </a:schemeClr>
                    </a:solidFill>
                  </a:tcPr>
                </a:tc>
                <a:tc>
                  <a:txBody>
                    <a:bodyPr/>
                    <a:lstStyle/>
                    <a:p>
                      <a:r>
                        <a:rPr lang="es-ES" sz="2400" b="1" dirty="0" smtClean="0"/>
                        <a:t>2do año</a:t>
                      </a:r>
                      <a:endParaRPr lang="en-US" sz="2400" b="1" dirty="0"/>
                    </a:p>
                  </a:txBody>
                  <a:tcPr>
                    <a:solidFill>
                      <a:schemeClr val="accent1">
                        <a:lumMod val="60000"/>
                        <a:lumOff val="40000"/>
                      </a:schemeClr>
                    </a:solidFill>
                  </a:tcPr>
                </a:tc>
                <a:tc>
                  <a:txBody>
                    <a:bodyPr/>
                    <a:lstStyle/>
                    <a:p>
                      <a:r>
                        <a:rPr lang="es-ES" sz="2400" b="1" dirty="0" smtClean="0"/>
                        <a:t>3er año</a:t>
                      </a:r>
                      <a:endParaRPr lang="en-US" sz="2400" b="1" dirty="0"/>
                    </a:p>
                  </a:txBody>
                  <a:tcPr>
                    <a:solidFill>
                      <a:schemeClr val="accent1">
                        <a:lumMod val="60000"/>
                        <a:lumOff val="40000"/>
                      </a:schemeClr>
                    </a:solidFill>
                  </a:tcPr>
                </a:tc>
                <a:tc>
                  <a:txBody>
                    <a:bodyPr/>
                    <a:lstStyle/>
                    <a:p>
                      <a:r>
                        <a:rPr lang="es-ES" sz="2400" b="1" dirty="0" smtClean="0"/>
                        <a:t>4to año</a:t>
                      </a:r>
                      <a:endParaRPr lang="en-US" sz="2400" b="1" dirty="0"/>
                    </a:p>
                  </a:txBody>
                  <a:tcPr>
                    <a:solidFill>
                      <a:schemeClr val="accent1">
                        <a:lumMod val="60000"/>
                        <a:lumOff val="40000"/>
                      </a:schemeClr>
                    </a:solidFill>
                  </a:tcPr>
                </a:tc>
                <a:tc>
                  <a:txBody>
                    <a:bodyPr/>
                    <a:lstStyle/>
                    <a:p>
                      <a:r>
                        <a:rPr lang="es-ES" sz="2400" b="1" dirty="0" smtClean="0"/>
                        <a:t>5to año</a:t>
                      </a:r>
                      <a:endParaRPr lang="en-US" sz="2400" b="1" dirty="0"/>
                    </a:p>
                  </a:txBody>
                  <a:tcPr>
                    <a:solidFill>
                      <a:schemeClr val="accent1">
                        <a:lumMod val="60000"/>
                        <a:lumOff val="40000"/>
                      </a:schemeClr>
                    </a:solidFill>
                  </a:tcPr>
                </a:tc>
                <a:tc>
                  <a:txBody>
                    <a:bodyPr/>
                    <a:lstStyle/>
                    <a:p>
                      <a:r>
                        <a:rPr lang="es-ES" sz="2400" b="1" dirty="0" smtClean="0"/>
                        <a:t>Total</a:t>
                      </a:r>
                      <a:endParaRPr lang="en-US" sz="2400" b="1" dirty="0"/>
                    </a:p>
                  </a:txBody>
                  <a:tcP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400" b="1" dirty="0" smtClean="0"/>
                        <a:t>Becados</a:t>
                      </a:r>
                      <a:endParaRPr lang="en-US" sz="2400" b="1" dirty="0" smtClean="0"/>
                    </a:p>
                  </a:txBody>
                  <a:tcPr>
                    <a:solidFill>
                      <a:schemeClr val="accent1">
                        <a:lumMod val="60000"/>
                        <a:lumOff val="40000"/>
                      </a:schemeClr>
                    </a:solidFill>
                  </a:tcPr>
                </a:tc>
                <a:extLst>
                  <a:ext uri="{0D108BD9-81ED-4DB2-BD59-A6C34878D82A}">
                    <a16:rowId xmlns:a16="http://schemas.microsoft.com/office/drawing/2014/main" val="1426386430"/>
                  </a:ext>
                </a:extLst>
              </a:tr>
              <a:tr h="432547">
                <a:tc>
                  <a:txBody>
                    <a:bodyPr/>
                    <a:lstStyle/>
                    <a:p>
                      <a:pPr algn="ctr"/>
                      <a:r>
                        <a:rPr lang="es-ES" sz="2400" dirty="0" smtClean="0"/>
                        <a:t>TLE</a:t>
                      </a:r>
                      <a:endParaRPr lang="en-US" sz="2400" dirty="0"/>
                    </a:p>
                  </a:txBody>
                  <a:tcPr/>
                </a:tc>
                <a:tc>
                  <a:txBody>
                    <a:bodyPr/>
                    <a:lstStyle/>
                    <a:p>
                      <a:pPr algn="ctr" fontAlgn="b"/>
                      <a:r>
                        <a:rPr lang="en-US" sz="2400" b="0" i="0" u="none" strike="noStrike" kern="1200" dirty="0">
                          <a:solidFill>
                            <a:srgbClr val="000000"/>
                          </a:solidFill>
                          <a:effectLst/>
                          <a:latin typeface="Calibri" panose="020F0502020204030204" pitchFamily="34" charset="0"/>
                          <a:ea typeface="+mn-ea"/>
                          <a:cs typeface="+mn-cs"/>
                        </a:rPr>
                        <a:t>86</a:t>
                      </a:r>
                    </a:p>
                  </a:txBody>
                  <a:tcPr marL="9525" marR="9525" marT="9525" marB="0" anchor="b"/>
                </a:tc>
                <a:tc>
                  <a:txBody>
                    <a:bodyPr/>
                    <a:lstStyle/>
                    <a:p>
                      <a:pPr algn="ctr" fontAlgn="b"/>
                      <a:r>
                        <a:rPr lang="en-US" sz="2400" b="0" i="0" u="none" strike="noStrike" kern="1200" dirty="0">
                          <a:solidFill>
                            <a:srgbClr val="000000"/>
                          </a:solidFill>
                          <a:effectLst/>
                          <a:latin typeface="Calibri" panose="020F0502020204030204" pitchFamily="34" charset="0"/>
                          <a:ea typeface="+mn-ea"/>
                          <a:cs typeface="+mn-cs"/>
                        </a:rPr>
                        <a:t>59</a:t>
                      </a:r>
                    </a:p>
                  </a:txBody>
                  <a:tcPr marL="9525" marR="9525" marT="9525" marB="0" anchor="b"/>
                </a:tc>
                <a:tc>
                  <a:txBody>
                    <a:bodyPr/>
                    <a:lstStyle/>
                    <a:p>
                      <a:pPr algn="ctr" fontAlgn="b"/>
                      <a:r>
                        <a:rPr lang="en-US" sz="2400" b="0" i="0" u="none" strike="noStrike" kern="1200" dirty="0">
                          <a:solidFill>
                            <a:srgbClr val="000000"/>
                          </a:solidFill>
                          <a:effectLst/>
                          <a:latin typeface="Calibri" panose="020F0502020204030204" pitchFamily="34" charset="0"/>
                          <a:ea typeface="+mn-ea"/>
                          <a:cs typeface="+mn-cs"/>
                        </a:rPr>
                        <a:t>47</a:t>
                      </a:r>
                    </a:p>
                  </a:txBody>
                  <a:tcPr marL="9525" marR="9525" marT="9525" marB="0" anchor="b"/>
                </a:tc>
                <a:tc>
                  <a:txBody>
                    <a:bodyPr/>
                    <a:lstStyle/>
                    <a:p>
                      <a:pPr algn="ctr" fontAlgn="b"/>
                      <a:r>
                        <a:rPr lang="en-US" sz="2400" b="0" i="0" u="none" strike="noStrike" kern="1200" dirty="0">
                          <a:solidFill>
                            <a:srgbClr val="000000"/>
                          </a:solidFill>
                          <a:effectLst/>
                          <a:latin typeface="Calibri" panose="020F0502020204030204" pitchFamily="34" charset="0"/>
                          <a:ea typeface="+mn-ea"/>
                          <a:cs typeface="+mn-cs"/>
                        </a:rPr>
                        <a:t>39</a:t>
                      </a:r>
                    </a:p>
                  </a:txBody>
                  <a:tcPr marL="9525" marR="9525" marT="9525" marB="0" anchor="b"/>
                </a:tc>
                <a:tc>
                  <a:txBody>
                    <a:bodyPr/>
                    <a:lstStyle/>
                    <a:p>
                      <a:pPr algn="ctr" fontAlgn="b"/>
                      <a:r>
                        <a:rPr lang="en-US" sz="2400" b="0" i="0" u="none" strike="noStrike" dirty="0">
                          <a:solidFill>
                            <a:srgbClr val="C00000"/>
                          </a:solidFill>
                          <a:effectLst/>
                          <a:latin typeface="Calibri" panose="020F0502020204030204" pitchFamily="34" charset="0"/>
                        </a:rPr>
                        <a:t>40</a:t>
                      </a: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271</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a:r>
                        <a:rPr lang="es-ES" sz="2400" dirty="0" smtClean="0">
                          <a:solidFill>
                            <a:srgbClr val="002060"/>
                          </a:solidFill>
                        </a:rPr>
                        <a:t>187</a:t>
                      </a:r>
                      <a:endParaRPr lang="en-US" sz="2400" dirty="0">
                        <a:solidFill>
                          <a:srgbClr val="002060"/>
                        </a:solidFill>
                      </a:endParaRPr>
                    </a:p>
                  </a:txBody>
                  <a:tcPr/>
                </a:tc>
                <a:extLst>
                  <a:ext uri="{0D108BD9-81ED-4DB2-BD59-A6C34878D82A}">
                    <a16:rowId xmlns:a16="http://schemas.microsoft.com/office/drawing/2014/main" val="3030136243"/>
                  </a:ext>
                </a:extLst>
              </a:tr>
              <a:tr h="432547">
                <a:tc>
                  <a:txBody>
                    <a:bodyPr/>
                    <a:lstStyle/>
                    <a:p>
                      <a:pPr algn="ctr"/>
                      <a:r>
                        <a:rPr lang="es-ES" sz="2400" dirty="0" smtClean="0"/>
                        <a:t>BIO</a:t>
                      </a:r>
                      <a:endParaRPr lang="en-US" sz="2400" dirty="0"/>
                    </a:p>
                  </a:txBody>
                  <a:tcPr/>
                </a:tc>
                <a:tc>
                  <a:txBody>
                    <a:bodyPr/>
                    <a:lstStyle/>
                    <a:p>
                      <a:pPr algn="ctr" fontAlgn="b"/>
                      <a:r>
                        <a:rPr lang="en-US" sz="2400" b="0" i="0" u="none" strike="noStrike" dirty="0">
                          <a:solidFill>
                            <a:srgbClr val="000000"/>
                          </a:solidFill>
                          <a:effectLst/>
                          <a:latin typeface="Calibri" panose="020F0502020204030204" pitchFamily="34" charset="0"/>
                        </a:rPr>
                        <a:t>55</a:t>
                      </a:r>
                    </a:p>
                  </a:txBody>
                  <a:tcPr marL="9525" marR="9525" marT="9525" marB="0" anchor="b"/>
                </a:tc>
                <a:tc>
                  <a:txBody>
                    <a:bodyPr/>
                    <a:lstStyle/>
                    <a:p>
                      <a:pPr algn="ctr" fontAlgn="b"/>
                      <a:r>
                        <a:rPr lang="en-US" sz="2400" b="0" i="0" u="none" strike="noStrike">
                          <a:solidFill>
                            <a:srgbClr val="000000"/>
                          </a:solidFill>
                          <a:effectLst/>
                          <a:latin typeface="Calibri" panose="020F0502020204030204" pitchFamily="34" charset="0"/>
                        </a:rPr>
                        <a:t>20</a:t>
                      </a:r>
                    </a:p>
                  </a:txBody>
                  <a:tcPr marL="9525" marR="9525" marT="9525" marB="0" anchor="b"/>
                </a:tc>
                <a:tc>
                  <a:txBody>
                    <a:bodyPr/>
                    <a:lstStyle/>
                    <a:p>
                      <a:pPr algn="ctr" fontAlgn="b"/>
                      <a:r>
                        <a:rPr lang="en-US" sz="2400" b="0" i="0" u="none" strike="noStrike">
                          <a:solidFill>
                            <a:srgbClr val="000000"/>
                          </a:solidFill>
                          <a:effectLst/>
                          <a:latin typeface="Calibri" panose="020F0502020204030204" pitchFamily="34" charset="0"/>
                        </a:rPr>
                        <a:t>24</a:t>
                      </a:r>
                    </a:p>
                  </a:txBody>
                  <a:tcPr marL="9525" marR="9525" marT="9525" marB="0" anchor="b"/>
                </a:tc>
                <a:tc>
                  <a:txBody>
                    <a:bodyPr/>
                    <a:lstStyle/>
                    <a:p>
                      <a:pPr algn="ctr" fontAlgn="b"/>
                      <a:r>
                        <a:rPr lang="en-US" sz="2400" b="0" i="0" u="none" strike="noStrike">
                          <a:solidFill>
                            <a:srgbClr val="000000"/>
                          </a:solidFill>
                          <a:effectLst/>
                          <a:latin typeface="Calibri" panose="020F0502020204030204" pitchFamily="34" charset="0"/>
                        </a:rPr>
                        <a:t>34</a:t>
                      </a:r>
                    </a:p>
                  </a:txBody>
                  <a:tcPr marL="9525" marR="9525" marT="9525" marB="0" anchor="b"/>
                </a:tc>
                <a:tc>
                  <a:txBody>
                    <a:bodyPr/>
                    <a:lstStyle/>
                    <a:p>
                      <a:pPr algn="ctr" fontAlgn="b"/>
                      <a:r>
                        <a:rPr lang="en-US" sz="2400" b="0" i="0" u="none" strike="noStrike" dirty="0">
                          <a:solidFill>
                            <a:srgbClr val="C00000"/>
                          </a:solidFill>
                          <a:effectLst/>
                          <a:latin typeface="Calibri" panose="020F0502020204030204" pitchFamily="34" charset="0"/>
                        </a:rPr>
                        <a:t>33</a:t>
                      </a: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166</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a:r>
                        <a:rPr lang="es-ES" sz="2400" dirty="0" smtClean="0">
                          <a:solidFill>
                            <a:srgbClr val="002060"/>
                          </a:solidFill>
                        </a:rPr>
                        <a:t>135</a:t>
                      </a:r>
                      <a:endParaRPr lang="en-US" sz="2400" dirty="0">
                        <a:solidFill>
                          <a:srgbClr val="002060"/>
                        </a:solidFill>
                      </a:endParaRPr>
                    </a:p>
                  </a:txBody>
                  <a:tcPr/>
                </a:tc>
                <a:extLst>
                  <a:ext uri="{0D108BD9-81ED-4DB2-BD59-A6C34878D82A}">
                    <a16:rowId xmlns:a16="http://schemas.microsoft.com/office/drawing/2014/main" val="2637917196"/>
                  </a:ext>
                </a:extLst>
              </a:tr>
              <a:tr h="432547">
                <a:tc>
                  <a:txBody>
                    <a:bodyPr/>
                    <a:lstStyle/>
                    <a:p>
                      <a:pPr algn="ctr"/>
                      <a:r>
                        <a:rPr lang="es-ES" sz="2400" dirty="0" smtClean="0"/>
                        <a:t>INF</a:t>
                      </a:r>
                      <a:endParaRPr lang="en-US" sz="2400" dirty="0"/>
                    </a:p>
                  </a:txBody>
                  <a:tcPr/>
                </a:tc>
                <a:tc>
                  <a:txBody>
                    <a:bodyPr/>
                    <a:lstStyle/>
                    <a:p>
                      <a:pPr algn="ctr" fontAlgn="b"/>
                      <a:r>
                        <a:rPr lang="en-US" sz="2400" b="0" i="0" u="none" strike="noStrike" kern="1200" dirty="0">
                          <a:solidFill>
                            <a:srgbClr val="000000"/>
                          </a:solidFill>
                          <a:effectLst/>
                          <a:latin typeface="Calibri" panose="020F0502020204030204" pitchFamily="34" charset="0"/>
                          <a:ea typeface="+mn-ea"/>
                          <a:cs typeface="+mn-cs"/>
                        </a:rPr>
                        <a:t>43</a:t>
                      </a:r>
                    </a:p>
                  </a:txBody>
                  <a:tcPr marL="9525" marR="9525" marT="9525" marB="0" anchor="b"/>
                </a:tc>
                <a:tc>
                  <a:txBody>
                    <a:bodyPr/>
                    <a:lstStyle/>
                    <a:p>
                      <a:pPr algn="ctr" fontAlgn="b"/>
                      <a:r>
                        <a:rPr lang="en-US" sz="2400" b="0" i="0" u="none" strike="noStrike" kern="1200" dirty="0">
                          <a:solidFill>
                            <a:srgbClr val="000000"/>
                          </a:solidFill>
                          <a:effectLst/>
                          <a:latin typeface="Calibri" panose="020F0502020204030204" pitchFamily="34" charset="0"/>
                          <a:ea typeface="+mn-ea"/>
                          <a:cs typeface="+mn-cs"/>
                        </a:rPr>
                        <a:t>28</a:t>
                      </a:r>
                    </a:p>
                  </a:txBody>
                  <a:tcPr marL="9525" marR="9525" marT="9525" marB="0" anchor="b"/>
                </a:tc>
                <a:tc>
                  <a:txBody>
                    <a:bodyPr/>
                    <a:lstStyle/>
                    <a:p>
                      <a:pPr algn="ctr" fontAlgn="b"/>
                      <a:r>
                        <a:rPr lang="en-US" sz="2400" b="0" i="0" u="none" strike="noStrike" kern="1200">
                          <a:solidFill>
                            <a:srgbClr val="000000"/>
                          </a:solidFill>
                          <a:effectLst/>
                          <a:latin typeface="Calibri" panose="020F0502020204030204" pitchFamily="34" charset="0"/>
                          <a:ea typeface="+mn-ea"/>
                          <a:cs typeface="+mn-cs"/>
                        </a:rPr>
                        <a:t>11</a:t>
                      </a:r>
                    </a:p>
                  </a:txBody>
                  <a:tcPr marL="9525" marR="9525" marT="9525" marB="0" anchor="b"/>
                </a:tc>
                <a:tc>
                  <a:txBody>
                    <a:bodyPr/>
                    <a:lstStyle/>
                    <a:p>
                      <a:pPr algn="ctr" fontAlgn="b"/>
                      <a:r>
                        <a:rPr lang="en-US" sz="2400" b="0" i="0" u="none" strike="noStrike" kern="1200" dirty="0">
                          <a:solidFill>
                            <a:srgbClr val="000000"/>
                          </a:solidFill>
                          <a:effectLst/>
                          <a:latin typeface="Calibri" panose="020F0502020204030204" pitchFamily="34" charset="0"/>
                          <a:ea typeface="+mn-ea"/>
                          <a:cs typeface="+mn-cs"/>
                        </a:rPr>
                        <a:t>9</a:t>
                      </a:r>
                    </a:p>
                  </a:txBody>
                  <a:tcPr marL="9525" marR="9525" marT="9525" marB="0" anchor="b"/>
                </a:tc>
                <a:tc>
                  <a:txBody>
                    <a:bodyPr/>
                    <a:lstStyle/>
                    <a:p>
                      <a:pPr algn="ctr" fontAlgn="b"/>
                      <a:r>
                        <a:rPr lang="en-US" sz="2400" b="0" i="0" u="none" strike="noStrike" dirty="0">
                          <a:solidFill>
                            <a:srgbClr val="C00000"/>
                          </a:solidFill>
                          <a:effectLst/>
                          <a:latin typeface="Calibri" panose="020F0502020204030204" pitchFamily="34" charset="0"/>
                        </a:rPr>
                        <a:t>15</a:t>
                      </a: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106</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a:r>
                        <a:rPr lang="es-ES" sz="2400" dirty="0" smtClean="0">
                          <a:solidFill>
                            <a:srgbClr val="002060"/>
                          </a:solidFill>
                        </a:rPr>
                        <a:t>15</a:t>
                      </a:r>
                      <a:endParaRPr lang="en-US" sz="2400" dirty="0">
                        <a:solidFill>
                          <a:srgbClr val="002060"/>
                        </a:solidFill>
                      </a:endParaRPr>
                    </a:p>
                  </a:txBody>
                  <a:tcPr/>
                </a:tc>
                <a:extLst>
                  <a:ext uri="{0D108BD9-81ED-4DB2-BD59-A6C34878D82A}">
                    <a16:rowId xmlns:a16="http://schemas.microsoft.com/office/drawing/2014/main" val="3543330733"/>
                  </a:ext>
                </a:extLst>
              </a:tr>
              <a:tr h="432547">
                <a:tc>
                  <a:txBody>
                    <a:bodyPr/>
                    <a:lstStyle/>
                    <a:p>
                      <a:pPr algn="ctr"/>
                      <a:r>
                        <a:rPr lang="es-ES" sz="2400" dirty="0" smtClean="0"/>
                        <a:t>LINF</a:t>
                      </a:r>
                      <a:endParaRPr lang="en-US" sz="2400" dirty="0"/>
                    </a:p>
                  </a:txBody>
                  <a:tcPr/>
                </a:tc>
                <a:tc>
                  <a:txBody>
                    <a:bodyPr/>
                    <a:lstStyle/>
                    <a:p>
                      <a:pPr algn="ctr" fontAlgn="b"/>
                      <a:r>
                        <a:rPr lang="en-US" sz="2400" b="0" i="0" u="none" strike="noStrike">
                          <a:solidFill>
                            <a:srgbClr val="000000"/>
                          </a:solidFill>
                          <a:effectLst/>
                          <a:latin typeface="Calibri" panose="020F0502020204030204" pitchFamily="34" charset="0"/>
                        </a:rPr>
                        <a:t>35</a:t>
                      </a:r>
                    </a:p>
                  </a:txBody>
                  <a:tcPr marL="9525" marR="9525" marT="9525" marB="0" anchor="b"/>
                </a:tc>
                <a:tc>
                  <a:txBody>
                    <a:bodyPr/>
                    <a:lstStyle/>
                    <a:p>
                      <a:pPr algn="ctr" fontAlgn="b"/>
                      <a:r>
                        <a:rPr lang="en-US" sz="2400" b="0" i="0" u="none" strike="noStrike">
                          <a:solidFill>
                            <a:srgbClr val="000000"/>
                          </a:solidFill>
                          <a:effectLst/>
                          <a:latin typeface="Calibri" panose="020F0502020204030204" pitchFamily="34" charset="0"/>
                        </a:rPr>
                        <a:t>13</a:t>
                      </a:r>
                    </a:p>
                  </a:txBody>
                  <a:tcPr marL="9525" marR="9525" marT="9525" marB="0" anchor="b"/>
                </a:tc>
                <a:tc>
                  <a:txBody>
                    <a:bodyPr/>
                    <a:lstStyle/>
                    <a:p>
                      <a:pPr algn="ctr" fontAlgn="b"/>
                      <a:r>
                        <a:rPr lang="en-US" sz="2400" b="0" i="0" u="none" strike="noStrike" dirty="0" smtClean="0">
                          <a:solidFill>
                            <a:srgbClr val="000000"/>
                          </a:solidFill>
                          <a:effectLst/>
                          <a:latin typeface="Calibri" panose="020F0502020204030204" pitchFamily="34" charset="0"/>
                        </a:rPr>
                        <a:t>12</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a:solidFill>
                            <a:srgbClr val="C00000"/>
                          </a:solidFill>
                          <a:effectLst/>
                          <a:latin typeface="Calibri" panose="020F0502020204030204" pitchFamily="34" charset="0"/>
                        </a:rPr>
                        <a:t>19</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r>
                        <a:rPr lang="es-ES" sz="2400" b="1" i="0" u="none" strike="noStrike" dirty="0" smtClean="0">
                          <a:solidFill>
                            <a:srgbClr val="000000"/>
                          </a:solidFill>
                          <a:effectLst/>
                          <a:latin typeface="Calibri" panose="020F0502020204030204" pitchFamily="34" charset="0"/>
                        </a:rPr>
                        <a:t>79</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a:r>
                        <a:rPr lang="es-ES" sz="2400" dirty="0" smtClean="0">
                          <a:solidFill>
                            <a:srgbClr val="002060"/>
                          </a:solidFill>
                        </a:rPr>
                        <a:t>39</a:t>
                      </a:r>
                      <a:endParaRPr lang="en-US" sz="2400" dirty="0">
                        <a:solidFill>
                          <a:srgbClr val="002060"/>
                        </a:solidFill>
                      </a:endParaRPr>
                    </a:p>
                  </a:txBody>
                  <a:tcPr/>
                </a:tc>
                <a:extLst>
                  <a:ext uri="{0D108BD9-81ED-4DB2-BD59-A6C34878D82A}">
                    <a16:rowId xmlns:a16="http://schemas.microsoft.com/office/drawing/2014/main" val="1349905672"/>
                  </a:ext>
                </a:extLst>
              </a:tr>
              <a:tr h="778585">
                <a:tc>
                  <a:txBody>
                    <a:bodyPr/>
                    <a:lstStyle/>
                    <a:p>
                      <a:pPr algn="ctr"/>
                      <a:r>
                        <a:rPr lang="es-ES" sz="2400" b="1" dirty="0" smtClean="0"/>
                        <a:t>Total</a:t>
                      </a:r>
                    </a:p>
                    <a:p>
                      <a:pPr algn="ctr"/>
                      <a:r>
                        <a:rPr lang="es-ES" sz="2400" b="1" dirty="0" smtClean="0"/>
                        <a:t> FITIB</a:t>
                      </a:r>
                      <a:endParaRPr lang="en-US" sz="2400" b="1" dirty="0"/>
                    </a:p>
                  </a:txBody>
                  <a:tcPr>
                    <a:solidFill>
                      <a:schemeClr val="accent5">
                        <a:lumMod val="60000"/>
                        <a:lumOff val="40000"/>
                      </a:schemeClr>
                    </a:solidFill>
                  </a:tcPr>
                </a:tc>
                <a:tc>
                  <a:txBody>
                    <a:bodyPr/>
                    <a:lstStyle/>
                    <a:p>
                      <a:pPr algn="ctr" fontAlgn="b"/>
                      <a:r>
                        <a:rPr lang="en-US" sz="2400" b="1" i="0" u="none" strike="noStrike" dirty="0">
                          <a:solidFill>
                            <a:srgbClr val="000000"/>
                          </a:solidFill>
                          <a:effectLst/>
                          <a:latin typeface="Calibri" panose="020F0502020204030204" pitchFamily="34" charset="0"/>
                        </a:rPr>
                        <a:t>225</a:t>
                      </a:r>
                    </a:p>
                  </a:txBody>
                  <a:tcPr marL="9525" marR="9525" marT="9525" marB="0" anchor="b">
                    <a:solidFill>
                      <a:schemeClr val="accent5">
                        <a:lumMod val="60000"/>
                        <a:lumOff val="40000"/>
                      </a:schemeClr>
                    </a:solidFill>
                  </a:tcPr>
                </a:tc>
                <a:tc>
                  <a:txBody>
                    <a:bodyPr/>
                    <a:lstStyle/>
                    <a:p>
                      <a:pPr algn="ctr" fontAlgn="b"/>
                      <a:r>
                        <a:rPr lang="en-US" sz="2400" b="1" i="0" u="none" strike="noStrike" dirty="0">
                          <a:solidFill>
                            <a:srgbClr val="000000"/>
                          </a:solidFill>
                          <a:effectLst/>
                          <a:latin typeface="Calibri" panose="020F0502020204030204" pitchFamily="34" charset="0"/>
                        </a:rPr>
                        <a:t>116</a:t>
                      </a:r>
                    </a:p>
                  </a:txBody>
                  <a:tcPr marL="9525" marR="9525" marT="9525" marB="0" anchor="b">
                    <a:solidFill>
                      <a:schemeClr val="accent5">
                        <a:lumMod val="60000"/>
                        <a:lumOff val="40000"/>
                      </a:schemeClr>
                    </a:solidFill>
                  </a:tcPr>
                </a:tc>
                <a:tc>
                  <a:txBody>
                    <a:bodyPr/>
                    <a:lstStyle/>
                    <a:p>
                      <a:pPr algn="ctr" fontAlgn="b"/>
                      <a:r>
                        <a:rPr lang="en-US" sz="2400" b="1" i="0" u="none" strike="noStrike" dirty="0">
                          <a:solidFill>
                            <a:srgbClr val="000000"/>
                          </a:solidFill>
                          <a:effectLst/>
                          <a:latin typeface="Calibri" panose="020F0502020204030204" pitchFamily="34" charset="0"/>
                        </a:rPr>
                        <a:t>95</a:t>
                      </a:r>
                    </a:p>
                  </a:txBody>
                  <a:tcPr marL="9525" marR="9525" marT="9525" marB="0" anchor="b">
                    <a:solidFill>
                      <a:schemeClr val="accent5">
                        <a:lumMod val="60000"/>
                        <a:lumOff val="40000"/>
                      </a:schemeClr>
                    </a:solidFill>
                  </a:tcPr>
                </a:tc>
                <a:tc>
                  <a:txBody>
                    <a:bodyPr/>
                    <a:lstStyle/>
                    <a:p>
                      <a:pPr algn="ctr" fontAlgn="b"/>
                      <a:r>
                        <a:rPr lang="en-US" sz="2400" b="1" i="0" u="none" strike="noStrike" dirty="0">
                          <a:solidFill>
                            <a:srgbClr val="000000"/>
                          </a:solidFill>
                          <a:effectLst/>
                          <a:latin typeface="Calibri" panose="020F0502020204030204" pitchFamily="34" charset="0"/>
                        </a:rPr>
                        <a:t>102</a:t>
                      </a:r>
                    </a:p>
                  </a:txBody>
                  <a:tcPr marL="9525" marR="9525" marT="9525" marB="0" anchor="b">
                    <a:solidFill>
                      <a:schemeClr val="accent5">
                        <a:lumMod val="60000"/>
                        <a:lumOff val="40000"/>
                      </a:schemeClr>
                    </a:solidFill>
                  </a:tcPr>
                </a:tc>
                <a:tc>
                  <a:txBody>
                    <a:bodyPr/>
                    <a:lstStyle/>
                    <a:p>
                      <a:pPr algn="ctr" fontAlgn="b"/>
                      <a:r>
                        <a:rPr lang="en-US" sz="2400" b="1" i="0" u="none" strike="noStrike" dirty="0">
                          <a:solidFill>
                            <a:srgbClr val="000000"/>
                          </a:solidFill>
                          <a:effectLst/>
                          <a:latin typeface="Calibri" panose="020F0502020204030204" pitchFamily="34" charset="0"/>
                        </a:rPr>
                        <a:t>88</a:t>
                      </a:r>
                    </a:p>
                  </a:txBody>
                  <a:tcPr marL="9525" marR="9525" marT="9525" marB="0" anchor="b">
                    <a:solidFill>
                      <a:schemeClr val="accent5">
                        <a:lumMod val="60000"/>
                        <a:lumOff val="40000"/>
                      </a:schemeClr>
                    </a:solidFill>
                  </a:tcPr>
                </a:tc>
                <a:tc>
                  <a:txBody>
                    <a:bodyPr/>
                    <a:lstStyle/>
                    <a:p>
                      <a:pPr algn="ctr" fontAlgn="b"/>
                      <a:r>
                        <a:rPr lang="en-US" sz="2400" b="1" i="0" u="none" strike="noStrike" dirty="0" smtClean="0">
                          <a:solidFill>
                            <a:srgbClr val="000000"/>
                          </a:solidFill>
                          <a:effectLst/>
                          <a:latin typeface="Calibri" panose="020F0502020204030204" pitchFamily="34" charset="0"/>
                        </a:rPr>
                        <a:t>622</a:t>
                      </a:r>
                      <a:endParaRPr lang="en-US" sz="2400" b="1"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tc>
                  <a:txBody>
                    <a:bodyPr/>
                    <a:lstStyle/>
                    <a:p>
                      <a:pPr algn="ctr"/>
                      <a:r>
                        <a:rPr lang="es-ES" sz="2400" b="1" dirty="0" smtClean="0">
                          <a:solidFill>
                            <a:srgbClr val="002060"/>
                          </a:solidFill>
                        </a:rPr>
                        <a:t>376</a:t>
                      </a:r>
                      <a:endParaRPr lang="en-US" sz="2400" b="1" dirty="0">
                        <a:solidFill>
                          <a:srgbClr val="002060"/>
                        </a:solidFill>
                      </a:endParaRPr>
                    </a:p>
                  </a:txBody>
                  <a:tcPr anchor="b">
                    <a:solidFill>
                      <a:schemeClr val="accent5">
                        <a:lumMod val="60000"/>
                        <a:lumOff val="40000"/>
                      </a:schemeClr>
                    </a:solidFill>
                  </a:tcPr>
                </a:tc>
                <a:extLst>
                  <a:ext uri="{0D108BD9-81ED-4DB2-BD59-A6C34878D82A}">
                    <a16:rowId xmlns:a16="http://schemas.microsoft.com/office/drawing/2014/main" val="697701054"/>
                  </a:ext>
                </a:extLst>
              </a:tr>
            </a:tbl>
          </a:graphicData>
        </a:graphic>
      </p:graphicFrame>
      <p:grpSp>
        <p:nvGrpSpPr>
          <p:cNvPr id="5" name="7 Grupo"/>
          <p:cNvGrpSpPr>
            <a:grpSpLocks/>
          </p:cNvGrpSpPr>
          <p:nvPr/>
        </p:nvGrpSpPr>
        <p:grpSpPr bwMode="auto">
          <a:xfrm>
            <a:off x="0" y="0"/>
            <a:ext cx="9144000" cy="1052513"/>
            <a:chOff x="0" y="0"/>
            <a:chExt cx="9144000" cy="1052513"/>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3902" y="0"/>
              <a:ext cx="6430098"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Diseño\power point\Sin títul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960"/>
              <a:ext cx="2672057" cy="86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CaixaDeTexto 14"/>
          <p:cNvSpPr txBox="1"/>
          <p:nvPr/>
        </p:nvSpPr>
        <p:spPr>
          <a:xfrm>
            <a:off x="2713902" y="215675"/>
            <a:ext cx="6429388" cy="707886"/>
          </a:xfrm>
          <a:prstGeom prst="rect">
            <a:avLst/>
          </a:prstGeom>
          <a:noFill/>
        </p:spPr>
        <p:txBody>
          <a:bodyPr wrap="square" rtlCol="0">
            <a:spAutoFit/>
          </a:bodyPr>
          <a:lstStyle/>
          <a:p>
            <a:pPr algn="ctr"/>
            <a:r>
              <a:rPr lang="es-ES" sz="2000" b="1" dirty="0" smtClean="0">
                <a:solidFill>
                  <a:schemeClr val="bg1"/>
                </a:solidFill>
                <a:latin typeface="Arial" pitchFamily="34" charset="0"/>
                <a:cs typeface="Arial" pitchFamily="34" charset="0"/>
              </a:rPr>
              <a:t>Facultad de Ingeniería en Telecomunicaciones, Informática y Biomédica</a:t>
            </a:r>
            <a:endParaRPr lang="es-ES"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800068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52001845"/>
              </p:ext>
            </p:extLst>
          </p:nvPr>
        </p:nvGraphicFramePr>
        <p:xfrm>
          <a:off x="882313" y="1782538"/>
          <a:ext cx="7349520" cy="3474720"/>
        </p:xfrm>
        <a:graphic>
          <a:graphicData uri="http://schemas.openxmlformats.org/drawingml/2006/table">
            <a:tbl>
              <a:tblPr firstRow="1" bandRow="1">
                <a:tableStyleId>{5C22544A-7EE6-4342-B048-85BDC9FD1C3A}</a:tableStyleId>
              </a:tblPr>
              <a:tblGrid>
                <a:gridCol w="1030767">
                  <a:extLst>
                    <a:ext uri="{9D8B030D-6E8A-4147-A177-3AD203B41FA5}">
                      <a16:colId xmlns:a16="http://schemas.microsoft.com/office/drawing/2014/main" val="2785512622"/>
                    </a:ext>
                  </a:extLst>
                </a:gridCol>
                <a:gridCol w="902679">
                  <a:extLst>
                    <a:ext uri="{9D8B030D-6E8A-4147-A177-3AD203B41FA5}">
                      <a16:colId xmlns:a16="http://schemas.microsoft.com/office/drawing/2014/main" val="700178490"/>
                    </a:ext>
                  </a:extLst>
                </a:gridCol>
                <a:gridCol w="902679">
                  <a:extLst>
                    <a:ext uri="{9D8B030D-6E8A-4147-A177-3AD203B41FA5}">
                      <a16:colId xmlns:a16="http://schemas.microsoft.com/office/drawing/2014/main" val="3378914882"/>
                    </a:ext>
                  </a:extLst>
                </a:gridCol>
                <a:gridCol w="902679">
                  <a:extLst>
                    <a:ext uri="{9D8B030D-6E8A-4147-A177-3AD203B41FA5}">
                      <a16:colId xmlns:a16="http://schemas.microsoft.com/office/drawing/2014/main" val="2771401269"/>
                    </a:ext>
                  </a:extLst>
                </a:gridCol>
                <a:gridCol w="902679">
                  <a:extLst>
                    <a:ext uri="{9D8B030D-6E8A-4147-A177-3AD203B41FA5}">
                      <a16:colId xmlns:a16="http://schemas.microsoft.com/office/drawing/2014/main" val="3131308510"/>
                    </a:ext>
                  </a:extLst>
                </a:gridCol>
                <a:gridCol w="902679">
                  <a:extLst>
                    <a:ext uri="{9D8B030D-6E8A-4147-A177-3AD203B41FA5}">
                      <a16:colId xmlns:a16="http://schemas.microsoft.com/office/drawing/2014/main" val="3389200049"/>
                    </a:ext>
                  </a:extLst>
                </a:gridCol>
                <a:gridCol w="902679">
                  <a:extLst>
                    <a:ext uri="{9D8B030D-6E8A-4147-A177-3AD203B41FA5}">
                      <a16:colId xmlns:a16="http://schemas.microsoft.com/office/drawing/2014/main" val="1817699214"/>
                    </a:ext>
                  </a:extLst>
                </a:gridCol>
                <a:gridCol w="902679">
                  <a:extLst>
                    <a:ext uri="{9D8B030D-6E8A-4147-A177-3AD203B41FA5}">
                      <a16:colId xmlns:a16="http://schemas.microsoft.com/office/drawing/2014/main" val="4213585230"/>
                    </a:ext>
                  </a:extLst>
                </a:gridCol>
              </a:tblGrid>
              <a:tr h="447245">
                <a:tc gridSpan="8">
                  <a:txBody>
                    <a:bodyPr/>
                    <a:lstStyle/>
                    <a:p>
                      <a:r>
                        <a:rPr lang="es-ES" sz="2400" dirty="0" smtClean="0"/>
                        <a:t>Curso por Encuentros</a:t>
                      </a:r>
                      <a:endParaRPr lang="en-US" sz="2400"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sz="2400" dirty="0"/>
                    </a:p>
                  </a:txBody>
                  <a:tcPr/>
                </a:tc>
                <a:extLst>
                  <a:ext uri="{0D108BD9-81ED-4DB2-BD59-A6C34878D82A}">
                    <a16:rowId xmlns:a16="http://schemas.microsoft.com/office/drawing/2014/main" val="1274531740"/>
                  </a:ext>
                </a:extLst>
              </a:tr>
              <a:tr h="805041">
                <a:tc>
                  <a:txBody>
                    <a:bodyPr/>
                    <a:lstStyle/>
                    <a:p>
                      <a:r>
                        <a:rPr lang="es-ES" sz="2400" b="1" dirty="0" smtClean="0"/>
                        <a:t>Carrera</a:t>
                      </a:r>
                      <a:endParaRPr lang="en-US"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400" b="1" dirty="0" smtClean="0"/>
                        <a:t>1er año</a:t>
                      </a:r>
                      <a:endParaRPr lang="en-US" sz="2400" b="1" dirty="0" smtClean="0"/>
                    </a:p>
                  </a:txBody>
                  <a:tcPr/>
                </a:tc>
                <a:tc>
                  <a:txBody>
                    <a:bodyPr/>
                    <a:lstStyle/>
                    <a:p>
                      <a:r>
                        <a:rPr lang="es-ES" sz="2400" b="1" dirty="0" smtClean="0"/>
                        <a:t>2do año</a:t>
                      </a:r>
                      <a:endParaRPr lang="en-US" sz="2400" b="1" dirty="0"/>
                    </a:p>
                  </a:txBody>
                  <a:tcPr/>
                </a:tc>
                <a:tc>
                  <a:txBody>
                    <a:bodyPr/>
                    <a:lstStyle/>
                    <a:p>
                      <a:r>
                        <a:rPr lang="es-ES" sz="2400" b="1" dirty="0" smtClean="0"/>
                        <a:t>3er año</a:t>
                      </a:r>
                      <a:endParaRPr lang="en-US" sz="2400" b="1" dirty="0"/>
                    </a:p>
                  </a:txBody>
                  <a:tcPr/>
                </a:tc>
                <a:tc>
                  <a:txBody>
                    <a:bodyPr/>
                    <a:lstStyle/>
                    <a:p>
                      <a:r>
                        <a:rPr lang="es-ES" sz="2400" b="1" dirty="0" smtClean="0"/>
                        <a:t>4to año</a:t>
                      </a:r>
                      <a:endParaRPr lang="en-US" sz="2400" b="1" dirty="0"/>
                    </a:p>
                  </a:txBody>
                  <a:tcPr/>
                </a:tc>
                <a:tc>
                  <a:txBody>
                    <a:bodyPr/>
                    <a:lstStyle/>
                    <a:p>
                      <a:r>
                        <a:rPr lang="es-ES" sz="2400" b="1" dirty="0" smtClean="0"/>
                        <a:t>5to año</a:t>
                      </a:r>
                      <a:endParaRPr lang="en-US" sz="2400" b="1" dirty="0"/>
                    </a:p>
                  </a:txBody>
                  <a:tcPr/>
                </a:tc>
                <a:tc>
                  <a:txBody>
                    <a:bodyPr/>
                    <a:lstStyle/>
                    <a:p>
                      <a:pPr marL="0" algn="l" defTabSz="914400" rtl="0" eaLnBrk="1" latinLnBrk="0" hangingPunct="1"/>
                      <a:r>
                        <a:rPr lang="es-ES" sz="2400" b="1" kern="1200" dirty="0" smtClean="0">
                          <a:solidFill>
                            <a:schemeClr val="dk1"/>
                          </a:solidFill>
                          <a:latin typeface="+mn-lt"/>
                          <a:ea typeface="+mn-ea"/>
                          <a:cs typeface="+mn-cs"/>
                        </a:rPr>
                        <a:t>6to año</a:t>
                      </a:r>
                      <a:endParaRPr lang="en-US" sz="2400" b="1" kern="1200" dirty="0">
                        <a:solidFill>
                          <a:schemeClr val="dk1"/>
                        </a:solidFill>
                        <a:latin typeface="+mn-lt"/>
                        <a:ea typeface="+mn-ea"/>
                        <a:cs typeface="+mn-cs"/>
                      </a:endParaRPr>
                    </a:p>
                  </a:txBody>
                  <a:tcPr/>
                </a:tc>
                <a:tc>
                  <a:txBody>
                    <a:bodyPr/>
                    <a:lstStyle/>
                    <a:p>
                      <a:r>
                        <a:rPr lang="es-ES" sz="2400" b="1" dirty="0" smtClean="0"/>
                        <a:t>Total</a:t>
                      </a:r>
                      <a:endParaRPr lang="en-US" sz="2400" b="1" dirty="0"/>
                    </a:p>
                  </a:txBody>
                  <a:tcPr/>
                </a:tc>
                <a:extLst>
                  <a:ext uri="{0D108BD9-81ED-4DB2-BD59-A6C34878D82A}">
                    <a16:rowId xmlns:a16="http://schemas.microsoft.com/office/drawing/2014/main" val="1426386430"/>
                  </a:ext>
                </a:extLst>
              </a:tr>
              <a:tr h="447245">
                <a:tc>
                  <a:txBody>
                    <a:bodyPr/>
                    <a:lstStyle/>
                    <a:p>
                      <a:r>
                        <a:rPr lang="es-ES" sz="2400" b="1" dirty="0" smtClean="0"/>
                        <a:t>INF</a:t>
                      </a:r>
                      <a:endParaRPr lang="en-US" sz="2400" b="1" dirty="0"/>
                    </a:p>
                  </a:txBody>
                  <a:tcPr/>
                </a:tc>
                <a:tc>
                  <a:txBody>
                    <a:bodyPr/>
                    <a:lstStyle/>
                    <a:p>
                      <a:pPr algn="ctr" fontAlgn="b"/>
                      <a:r>
                        <a:rPr lang="en-US" sz="2400" b="0" i="0" u="none" strike="noStrike" kern="1200" dirty="0">
                          <a:solidFill>
                            <a:srgbClr val="000000"/>
                          </a:solidFill>
                          <a:effectLst/>
                          <a:latin typeface="Calibri" panose="020F0502020204030204" pitchFamily="34" charset="0"/>
                          <a:ea typeface="+mn-ea"/>
                          <a:cs typeface="+mn-cs"/>
                        </a:rPr>
                        <a:t>71</a:t>
                      </a:r>
                    </a:p>
                  </a:txBody>
                  <a:tcPr marL="9525" marR="9525" marT="9525" marB="0" anchor="b"/>
                </a:tc>
                <a:tc>
                  <a:txBody>
                    <a:bodyPr/>
                    <a:lstStyle/>
                    <a:p>
                      <a:pPr algn="ctr" fontAlgn="b"/>
                      <a:r>
                        <a:rPr lang="en-US" sz="2400" b="0" i="0" u="none" strike="noStrike" kern="1200" dirty="0">
                          <a:solidFill>
                            <a:srgbClr val="000000"/>
                          </a:solidFill>
                          <a:effectLst/>
                          <a:latin typeface="Calibri" panose="020F0502020204030204" pitchFamily="34" charset="0"/>
                          <a:ea typeface="+mn-ea"/>
                          <a:cs typeface="+mn-cs"/>
                        </a:rPr>
                        <a:t>33</a:t>
                      </a:r>
                    </a:p>
                  </a:txBody>
                  <a:tcPr marL="9525" marR="9525" marT="9525" marB="0" anchor="b"/>
                </a:tc>
                <a:tc>
                  <a:txBody>
                    <a:bodyPr/>
                    <a:lstStyle/>
                    <a:p>
                      <a:pPr algn="ctr" fontAlgn="b"/>
                      <a:r>
                        <a:rPr lang="en-US" sz="2400" b="0" i="0" u="none" strike="noStrike" kern="1200" dirty="0">
                          <a:solidFill>
                            <a:srgbClr val="000000"/>
                          </a:solidFill>
                          <a:effectLst/>
                          <a:latin typeface="Calibri" panose="020F0502020204030204" pitchFamily="34" charset="0"/>
                          <a:ea typeface="+mn-ea"/>
                          <a:cs typeface="+mn-cs"/>
                        </a:rPr>
                        <a:t>40</a:t>
                      </a:r>
                    </a:p>
                  </a:txBody>
                  <a:tcPr marL="9525" marR="9525" marT="9525" marB="0" anchor="b"/>
                </a:tc>
                <a:tc>
                  <a:txBody>
                    <a:bodyPr/>
                    <a:lstStyle/>
                    <a:p>
                      <a:pPr algn="ctr" fontAlgn="b"/>
                      <a:r>
                        <a:rPr lang="en-US" sz="2400" b="0" i="0" u="none" strike="noStrike" kern="1200" dirty="0">
                          <a:solidFill>
                            <a:srgbClr val="000000"/>
                          </a:solidFill>
                          <a:effectLst/>
                          <a:latin typeface="Calibri" panose="020F0502020204030204" pitchFamily="34" charset="0"/>
                          <a:ea typeface="+mn-ea"/>
                          <a:cs typeface="+mn-cs"/>
                        </a:rPr>
                        <a:t>24</a:t>
                      </a:r>
                    </a:p>
                  </a:txBody>
                  <a:tcPr marL="9525" marR="9525" marT="9525" marB="0" anchor="b"/>
                </a:tc>
                <a:tc>
                  <a:txBody>
                    <a:bodyPr/>
                    <a:lstStyle/>
                    <a:p>
                      <a:pPr algn="ctr" fontAlgn="b"/>
                      <a:r>
                        <a:rPr lang="en-US" sz="2400" b="0" i="0" u="none" strike="noStrike" kern="1200" dirty="0">
                          <a:solidFill>
                            <a:srgbClr val="000000"/>
                          </a:solidFill>
                          <a:effectLst/>
                          <a:latin typeface="Calibri" panose="020F0502020204030204" pitchFamily="34" charset="0"/>
                          <a:ea typeface="+mn-ea"/>
                          <a:cs typeface="+mn-cs"/>
                        </a:rPr>
                        <a:t>7</a:t>
                      </a:r>
                    </a:p>
                  </a:txBody>
                  <a:tcPr marL="9525" marR="9525" marT="9525" marB="0" anchor="b"/>
                </a:tc>
                <a:tc>
                  <a:txBody>
                    <a:bodyPr/>
                    <a:lstStyle/>
                    <a:p>
                      <a:pPr algn="ctr" fontAlgn="b"/>
                      <a:r>
                        <a:rPr lang="en-US" sz="2400" b="0" i="0" u="none" strike="noStrike" dirty="0">
                          <a:solidFill>
                            <a:srgbClr val="C00000"/>
                          </a:solidFill>
                          <a:effectLst/>
                          <a:latin typeface="Calibri" panose="020F0502020204030204" pitchFamily="34" charset="0"/>
                        </a:rPr>
                        <a:t>12</a:t>
                      </a: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187</a:t>
                      </a:r>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30136243"/>
                  </a:ext>
                </a:extLst>
              </a:tr>
              <a:tr h="447245">
                <a:tc>
                  <a:txBody>
                    <a:bodyPr/>
                    <a:lstStyle/>
                    <a:p>
                      <a:r>
                        <a:rPr lang="es-ES" sz="2400" b="1" dirty="0" smtClean="0"/>
                        <a:t>LINF</a:t>
                      </a:r>
                      <a:endParaRPr lang="en-US" sz="2400" b="1" dirty="0"/>
                    </a:p>
                  </a:txBody>
                  <a:tcPr/>
                </a:tc>
                <a:tc>
                  <a:txBody>
                    <a:bodyPr/>
                    <a:lstStyle/>
                    <a:p>
                      <a:pPr algn="ctr" fontAlgn="b"/>
                      <a:r>
                        <a:rPr lang="en-US" sz="2400" b="0" i="0" u="none" strike="noStrike" dirty="0">
                          <a:solidFill>
                            <a:srgbClr val="000000"/>
                          </a:solidFill>
                          <a:effectLst/>
                          <a:latin typeface="Calibri" panose="020F0502020204030204" pitchFamily="34" charset="0"/>
                        </a:rPr>
                        <a:t>30</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37</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11</a:t>
                      </a:r>
                    </a:p>
                  </a:txBody>
                  <a:tcPr marL="9525" marR="9525" marT="9525" marB="0" anchor="b"/>
                </a:tc>
                <a:tc>
                  <a:txBody>
                    <a:bodyPr/>
                    <a:lstStyle/>
                    <a:p>
                      <a:pPr algn="ctr" fontAlgn="b"/>
                      <a:r>
                        <a:rPr lang="en-US" sz="2400" b="0" i="0" u="none" strike="noStrike" dirty="0" smtClean="0">
                          <a:solidFill>
                            <a:srgbClr val="000000"/>
                          </a:solidFill>
                          <a:effectLst/>
                          <a:latin typeface="Calibri" panose="020F0502020204030204" pitchFamily="34" charset="0"/>
                        </a:rPr>
                        <a:t>73 </a:t>
                      </a:r>
                      <a:r>
                        <a:rPr lang="en-US" sz="2400" b="0" i="0" u="none" strike="noStrike" dirty="0" smtClean="0">
                          <a:solidFill>
                            <a:srgbClr val="C00000"/>
                          </a:solidFill>
                          <a:effectLst/>
                          <a:latin typeface="Calibri" panose="020F0502020204030204" pitchFamily="34" charset="0"/>
                        </a:rPr>
                        <a:t>(7)</a:t>
                      </a:r>
                      <a:endParaRPr lang="en-US" sz="2400" b="0"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0</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153</a:t>
                      </a:r>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43330733"/>
                  </a:ext>
                </a:extLst>
              </a:tr>
              <a:tr h="447245">
                <a:tc>
                  <a:txBody>
                    <a:bodyPr/>
                    <a:lstStyle/>
                    <a:p>
                      <a:r>
                        <a:rPr lang="es-ES" sz="2400" b="1" dirty="0" smtClean="0"/>
                        <a:t>TLE</a:t>
                      </a:r>
                      <a:endParaRPr lang="en-US" sz="2400" b="1" dirty="0"/>
                    </a:p>
                  </a:txBody>
                  <a:tcPr/>
                </a:tc>
                <a:tc>
                  <a:txBody>
                    <a:bodyPr/>
                    <a:lstStyle/>
                    <a:p>
                      <a:pPr algn="ctr" fontAlgn="b"/>
                      <a:r>
                        <a:rPr lang="en-US" sz="2400" b="0" i="0" u="none" strike="noStrike">
                          <a:solidFill>
                            <a:srgbClr val="000000"/>
                          </a:solidFill>
                          <a:effectLst/>
                          <a:latin typeface="Calibri" panose="020F0502020204030204" pitchFamily="34" charset="0"/>
                        </a:rPr>
                        <a:t>49</a:t>
                      </a:r>
                    </a:p>
                  </a:txBody>
                  <a:tcPr marL="9525" marR="9525" marT="9525" marB="0" anchor="b"/>
                </a:tc>
                <a:tc>
                  <a:txBody>
                    <a:bodyPr/>
                    <a:lstStyle/>
                    <a:p>
                      <a:pPr algn="ctr" fontAlgn="b"/>
                      <a:r>
                        <a:rPr lang="en-US" sz="2400" b="0" i="0" u="none" strike="noStrike" dirty="0" smtClean="0">
                          <a:solidFill>
                            <a:srgbClr val="000000"/>
                          </a:solidFill>
                          <a:effectLst/>
                          <a:latin typeface="Calibri" panose="020F0502020204030204" pitchFamily="34" charset="0"/>
                        </a:rPr>
                        <a:t>32</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0" i="0" u="none" strike="noStrike">
                          <a:solidFill>
                            <a:srgbClr val="000000"/>
                          </a:solidFill>
                          <a:effectLst/>
                          <a:latin typeface="Calibri" panose="020F0502020204030204" pitchFamily="34" charset="0"/>
                        </a:rPr>
                        <a:t>37</a:t>
                      </a:r>
                    </a:p>
                  </a:txBody>
                  <a:tcPr marL="9525" marR="9525" marT="9525" marB="0" anchor="b"/>
                </a:tc>
                <a:tc>
                  <a:txBody>
                    <a:bodyPr/>
                    <a:lstStyle/>
                    <a:p>
                      <a:pPr algn="ctr" fontAlgn="b"/>
                      <a:r>
                        <a:rPr lang="es-ES" sz="2400" b="0" i="0" u="none" strike="noStrike" dirty="0" smtClean="0">
                          <a:solidFill>
                            <a:srgbClr val="000000"/>
                          </a:solidFill>
                          <a:effectLst/>
                          <a:latin typeface="Calibri" panose="020F0502020204030204" pitchFamily="34" charset="0"/>
                        </a:rPr>
                        <a:t>8</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0" i="0" u="none" strike="noStrike">
                          <a:solidFill>
                            <a:srgbClr val="000000"/>
                          </a:solidFill>
                          <a:effectLst/>
                          <a:latin typeface="Calibri" panose="020F0502020204030204" pitchFamily="34" charset="0"/>
                        </a:rPr>
                        <a:t>13</a:t>
                      </a:r>
                    </a:p>
                  </a:txBody>
                  <a:tcPr marL="9525" marR="9525" marT="9525" marB="0" anchor="b"/>
                </a:tc>
                <a:tc>
                  <a:txBody>
                    <a:bodyPr/>
                    <a:lstStyle/>
                    <a:p>
                      <a:pPr algn="ctr" fontAlgn="b"/>
                      <a:r>
                        <a:rPr lang="en-US" sz="2400" b="0" i="0" u="none" strike="noStrike" dirty="0">
                          <a:solidFill>
                            <a:srgbClr val="C00000"/>
                          </a:solidFill>
                          <a:effectLst/>
                          <a:latin typeface="Calibri" panose="020F0502020204030204" pitchFamily="34" charset="0"/>
                        </a:rPr>
                        <a:t>11</a:t>
                      </a: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150</a:t>
                      </a:r>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49905672"/>
                  </a:ext>
                </a:extLst>
              </a:tr>
              <a:tr h="805041">
                <a:tc>
                  <a:txBody>
                    <a:bodyPr/>
                    <a:lstStyle/>
                    <a:p>
                      <a:r>
                        <a:rPr lang="es-ES" sz="2400" b="1" dirty="0" smtClean="0"/>
                        <a:t>Total FITIB</a:t>
                      </a:r>
                      <a:endParaRPr lang="en-US" sz="2400" b="1" dirty="0"/>
                    </a:p>
                  </a:txBody>
                  <a:tcPr/>
                </a:tc>
                <a:tc>
                  <a:txBody>
                    <a:bodyPr/>
                    <a:lstStyle/>
                    <a:p>
                      <a:pPr algn="ctr" fontAlgn="b"/>
                      <a:r>
                        <a:rPr lang="en-US" sz="2400" b="1" i="0" u="none" strike="noStrike" dirty="0">
                          <a:solidFill>
                            <a:srgbClr val="000000"/>
                          </a:solidFill>
                          <a:effectLst/>
                          <a:latin typeface="Calibri" panose="020F0502020204030204" pitchFamily="34" charset="0"/>
                        </a:rPr>
                        <a:t>152</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101</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85</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103</a:t>
                      </a: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27</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23</a:t>
                      </a: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490</a:t>
                      </a:r>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97701054"/>
                  </a:ext>
                </a:extLst>
              </a:tr>
            </a:tbl>
          </a:graphicData>
        </a:graphic>
      </p:graphicFrame>
      <p:grpSp>
        <p:nvGrpSpPr>
          <p:cNvPr id="5" name="7 Grupo"/>
          <p:cNvGrpSpPr>
            <a:grpSpLocks/>
          </p:cNvGrpSpPr>
          <p:nvPr/>
        </p:nvGrpSpPr>
        <p:grpSpPr bwMode="auto">
          <a:xfrm>
            <a:off x="0" y="0"/>
            <a:ext cx="9144000" cy="1052513"/>
            <a:chOff x="0" y="0"/>
            <a:chExt cx="9144000" cy="1052513"/>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3902" y="0"/>
              <a:ext cx="6430098"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Diseño\power point\Sin títul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960"/>
              <a:ext cx="2672057" cy="86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CaixaDeTexto 14"/>
          <p:cNvSpPr txBox="1"/>
          <p:nvPr/>
        </p:nvSpPr>
        <p:spPr>
          <a:xfrm>
            <a:off x="2713902" y="215675"/>
            <a:ext cx="6429388" cy="707886"/>
          </a:xfrm>
          <a:prstGeom prst="rect">
            <a:avLst/>
          </a:prstGeom>
          <a:noFill/>
        </p:spPr>
        <p:txBody>
          <a:bodyPr wrap="square" rtlCol="0">
            <a:spAutoFit/>
          </a:bodyPr>
          <a:lstStyle/>
          <a:p>
            <a:pPr algn="ctr"/>
            <a:r>
              <a:rPr lang="es-ES" sz="2000" b="1" dirty="0" smtClean="0">
                <a:solidFill>
                  <a:schemeClr val="bg1"/>
                </a:solidFill>
                <a:latin typeface="Arial" pitchFamily="34" charset="0"/>
                <a:cs typeface="Arial" pitchFamily="34" charset="0"/>
              </a:rPr>
              <a:t>Facultad de Ingeniería en Telecomunicaciones, Informática y Biomédica</a:t>
            </a:r>
            <a:endParaRPr lang="es-ES"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715644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086441522"/>
              </p:ext>
            </p:extLst>
          </p:nvPr>
        </p:nvGraphicFramePr>
        <p:xfrm>
          <a:off x="747018" y="2617731"/>
          <a:ext cx="7771340" cy="1442720"/>
        </p:xfrm>
        <a:graphic>
          <a:graphicData uri="http://schemas.openxmlformats.org/drawingml/2006/table">
            <a:tbl>
              <a:tblPr firstRow="1" bandRow="1">
                <a:tableStyleId>{5C22544A-7EE6-4342-B048-85BDC9FD1C3A}</a:tableStyleId>
              </a:tblPr>
              <a:tblGrid>
                <a:gridCol w="4781106">
                  <a:extLst>
                    <a:ext uri="{9D8B030D-6E8A-4147-A177-3AD203B41FA5}">
                      <a16:colId xmlns:a16="http://schemas.microsoft.com/office/drawing/2014/main" val="2785512622"/>
                    </a:ext>
                  </a:extLst>
                </a:gridCol>
                <a:gridCol w="1022684">
                  <a:extLst>
                    <a:ext uri="{9D8B030D-6E8A-4147-A177-3AD203B41FA5}">
                      <a16:colId xmlns:a16="http://schemas.microsoft.com/office/drawing/2014/main" val="700178490"/>
                    </a:ext>
                  </a:extLst>
                </a:gridCol>
                <a:gridCol w="962527">
                  <a:extLst>
                    <a:ext uri="{9D8B030D-6E8A-4147-A177-3AD203B41FA5}">
                      <a16:colId xmlns:a16="http://schemas.microsoft.com/office/drawing/2014/main" val="2771401269"/>
                    </a:ext>
                  </a:extLst>
                </a:gridCol>
                <a:gridCol w="1005023">
                  <a:extLst>
                    <a:ext uri="{9D8B030D-6E8A-4147-A177-3AD203B41FA5}">
                      <a16:colId xmlns:a16="http://schemas.microsoft.com/office/drawing/2014/main" val="3131308510"/>
                    </a:ext>
                  </a:extLst>
                </a:gridCol>
              </a:tblGrid>
              <a:tr h="370840">
                <a:tc gridSpan="4">
                  <a:txBody>
                    <a:bodyPr/>
                    <a:lstStyle/>
                    <a:p>
                      <a:r>
                        <a:rPr lang="es-ES" dirty="0" smtClean="0"/>
                        <a:t>Ciclo Corto</a:t>
                      </a:r>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74531740"/>
                  </a:ext>
                </a:extLst>
              </a:tr>
              <a:tr h="370840">
                <a:tc>
                  <a:txBody>
                    <a:bodyPr/>
                    <a:lstStyle/>
                    <a:p>
                      <a:r>
                        <a:rPr lang="es-ES" dirty="0" smtClean="0"/>
                        <a:t>Carrera</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1er año</a:t>
                      </a:r>
                      <a:endParaRPr lang="en-US" dirty="0" smtClean="0"/>
                    </a:p>
                  </a:txBody>
                  <a:tcPr/>
                </a:tc>
                <a:tc>
                  <a:txBody>
                    <a:bodyPr/>
                    <a:lstStyle/>
                    <a:p>
                      <a:r>
                        <a:rPr lang="es-ES" dirty="0" smtClean="0"/>
                        <a:t>2do año</a:t>
                      </a:r>
                      <a:endParaRPr lang="en-US" dirty="0"/>
                    </a:p>
                  </a:txBody>
                  <a:tcPr/>
                </a:tc>
                <a:tc>
                  <a:txBody>
                    <a:bodyPr/>
                    <a:lstStyle/>
                    <a:p>
                      <a:r>
                        <a:rPr lang="es-ES" dirty="0" smtClean="0"/>
                        <a:t>3er año</a:t>
                      </a:r>
                      <a:endParaRPr lang="en-US" dirty="0"/>
                    </a:p>
                  </a:txBody>
                  <a:tcPr/>
                </a:tc>
                <a:extLst>
                  <a:ext uri="{0D108BD9-81ED-4DB2-BD59-A6C34878D82A}">
                    <a16:rowId xmlns:a16="http://schemas.microsoft.com/office/drawing/2014/main" val="1426386430"/>
                  </a:ext>
                </a:extLst>
              </a:tr>
              <a:tr h="370840">
                <a:tc>
                  <a:txBody>
                    <a:bodyPr/>
                    <a:lstStyle/>
                    <a:p>
                      <a:r>
                        <a:rPr lang="es-ES" sz="2000" dirty="0" smtClean="0"/>
                        <a:t>Administración de Redes y Seguridad informática</a:t>
                      </a:r>
                      <a:endParaRPr lang="en-US" sz="2000" dirty="0"/>
                    </a:p>
                  </a:txBody>
                  <a:tcPr/>
                </a:tc>
                <a:tc>
                  <a:txBody>
                    <a:bodyPr/>
                    <a:lstStyle/>
                    <a:p>
                      <a:pPr algn="ctr"/>
                      <a:r>
                        <a:rPr lang="es-ES" sz="2000" dirty="0" smtClean="0">
                          <a:solidFill>
                            <a:schemeClr val="tx1"/>
                          </a:solidFill>
                        </a:rPr>
                        <a:t>15</a:t>
                      </a:r>
                      <a:endParaRPr lang="en-US" sz="2000" dirty="0">
                        <a:solidFill>
                          <a:schemeClr val="tx1"/>
                        </a:solidFill>
                      </a:endParaRPr>
                    </a:p>
                  </a:txBody>
                  <a:tcPr>
                    <a:solidFill>
                      <a:srgbClr val="EAEFF7"/>
                    </a:solidFill>
                  </a:tcPr>
                </a:tc>
                <a:tc>
                  <a:txBody>
                    <a:bodyPr/>
                    <a:lstStyle/>
                    <a:p>
                      <a:pPr algn="ctr"/>
                      <a:r>
                        <a:rPr lang="es-ES" sz="2000" dirty="0" smtClean="0"/>
                        <a:t>0</a:t>
                      </a:r>
                      <a:endParaRPr lang="en-US" sz="2000" dirty="0"/>
                    </a:p>
                  </a:txBody>
                  <a:tcPr/>
                </a:tc>
                <a:tc>
                  <a:txBody>
                    <a:bodyPr/>
                    <a:lstStyle/>
                    <a:p>
                      <a:pPr algn="ctr"/>
                      <a:r>
                        <a:rPr lang="es-ES" sz="2000" dirty="0" smtClean="0"/>
                        <a:t>0</a:t>
                      </a:r>
                      <a:endParaRPr lang="en-US" sz="2000" dirty="0"/>
                    </a:p>
                  </a:txBody>
                  <a:tcPr/>
                </a:tc>
                <a:extLst>
                  <a:ext uri="{0D108BD9-81ED-4DB2-BD59-A6C34878D82A}">
                    <a16:rowId xmlns:a16="http://schemas.microsoft.com/office/drawing/2014/main" val="3030136243"/>
                  </a:ext>
                </a:extLst>
              </a:tr>
            </a:tbl>
          </a:graphicData>
        </a:graphic>
      </p:graphicFrame>
      <p:grpSp>
        <p:nvGrpSpPr>
          <p:cNvPr id="5" name="7 Grupo"/>
          <p:cNvGrpSpPr>
            <a:grpSpLocks/>
          </p:cNvGrpSpPr>
          <p:nvPr/>
        </p:nvGrpSpPr>
        <p:grpSpPr bwMode="auto">
          <a:xfrm>
            <a:off x="0" y="0"/>
            <a:ext cx="9144000" cy="1052513"/>
            <a:chOff x="0" y="0"/>
            <a:chExt cx="9144000" cy="1052513"/>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3902" y="0"/>
              <a:ext cx="6430098"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Diseño\power point\Sin títul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960"/>
              <a:ext cx="2672057" cy="86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CaixaDeTexto 14"/>
          <p:cNvSpPr txBox="1"/>
          <p:nvPr/>
        </p:nvSpPr>
        <p:spPr>
          <a:xfrm>
            <a:off x="2713902" y="215675"/>
            <a:ext cx="6429388" cy="707886"/>
          </a:xfrm>
          <a:prstGeom prst="rect">
            <a:avLst/>
          </a:prstGeom>
          <a:noFill/>
        </p:spPr>
        <p:txBody>
          <a:bodyPr wrap="square" rtlCol="0">
            <a:spAutoFit/>
          </a:bodyPr>
          <a:lstStyle/>
          <a:p>
            <a:pPr algn="ctr"/>
            <a:r>
              <a:rPr lang="es-ES" sz="2000" b="1" dirty="0" smtClean="0">
                <a:solidFill>
                  <a:schemeClr val="bg1"/>
                </a:solidFill>
                <a:latin typeface="Arial" pitchFamily="34" charset="0"/>
                <a:cs typeface="Arial" pitchFamily="34" charset="0"/>
              </a:rPr>
              <a:t>Facultad de Ingeniería en Telecomunicaciones, Informática y Biomédica</a:t>
            </a:r>
            <a:endParaRPr lang="es-ES"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58385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2" y="1588"/>
            <a:ext cx="4563531" cy="6858000"/>
          </a:xfrm>
          <a:prstGeom prst="rect">
            <a:avLst/>
          </a:prstGeom>
          <a:noFill/>
          <a:ln w="9525">
            <a:noFill/>
            <a:miter lim="800000"/>
            <a:headEnd/>
            <a:tailEnd/>
          </a:ln>
        </p:spPr>
      </p:pic>
      <p:pic>
        <p:nvPicPr>
          <p:cNvPr id="5" name="Picture 6" descr="D:\Diseño\power point\Sin título-1.png"/>
          <p:cNvPicPr>
            <a:picLocks noChangeAspect="1" noChangeArrowheads="1"/>
          </p:cNvPicPr>
          <p:nvPr/>
        </p:nvPicPr>
        <p:blipFill>
          <a:blip r:embed="rId3"/>
          <a:srcRect/>
          <a:stretch>
            <a:fillRect/>
          </a:stretch>
        </p:blipFill>
        <p:spPr bwMode="auto">
          <a:xfrm>
            <a:off x="5418667" y="296333"/>
            <a:ext cx="2870200" cy="928688"/>
          </a:xfrm>
          <a:prstGeom prst="rect">
            <a:avLst/>
          </a:prstGeom>
          <a:noFill/>
          <a:ln w="9525">
            <a:noFill/>
            <a:miter lim="800000"/>
            <a:headEnd/>
            <a:tailEnd/>
          </a:ln>
        </p:spPr>
      </p:pic>
      <p:sp>
        <p:nvSpPr>
          <p:cNvPr id="9" name="CaixaDeTexto 8"/>
          <p:cNvSpPr txBox="1"/>
          <p:nvPr/>
        </p:nvSpPr>
        <p:spPr>
          <a:xfrm>
            <a:off x="5139255" y="1913042"/>
            <a:ext cx="3429024" cy="3416320"/>
          </a:xfrm>
          <a:prstGeom prst="rect">
            <a:avLst/>
          </a:prstGeom>
          <a:noFill/>
          <a:ln>
            <a:noFill/>
          </a:ln>
        </p:spPr>
        <p:txBody>
          <a:bodyPr wrap="square" rtlCol="0">
            <a:spAutoFit/>
          </a:bodyPr>
          <a:lstStyle/>
          <a:p>
            <a:pPr algn="ctr">
              <a:lnSpc>
                <a:spcPct val="150000"/>
              </a:lnSpc>
            </a:pPr>
            <a:r>
              <a:rPr lang="es-ES" sz="2400" b="1" dirty="0"/>
              <a:t>Ajustes para </a:t>
            </a:r>
            <a:r>
              <a:rPr lang="es-ES" sz="2400" b="1" dirty="0" smtClean="0"/>
              <a:t>la culminación de estudios del </a:t>
            </a:r>
            <a:r>
              <a:rPr lang="es-ES" sz="2400" b="1" dirty="0"/>
              <a:t>proceso de formación de pregrado </a:t>
            </a:r>
            <a:endParaRPr lang="es-ES" sz="2400" b="1" dirty="0" smtClean="0"/>
          </a:p>
          <a:p>
            <a:pPr algn="ctr">
              <a:lnSpc>
                <a:spcPct val="150000"/>
              </a:lnSpc>
            </a:pPr>
            <a:r>
              <a:rPr lang="es-ES" sz="2400" b="1" dirty="0" smtClean="0"/>
              <a:t>FITIB</a:t>
            </a:r>
          </a:p>
          <a:p>
            <a:pPr algn="ctr">
              <a:lnSpc>
                <a:spcPct val="150000"/>
              </a:lnSpc>
            </a:pPr>
            <a:r>
              <a:rPr lang="es-ES" sz="2400" b="1" dirty="0" smtClean="0"/>
              <a:t>Curso </a:t>
            </a:r>
            <a:r>
              <a:rPr lang="es-ES" sz="2400" b="1" dirty="0"/>
              <a:t>2019 - 2020</a:t>
            </a:r>
            <a:endParaRPr lang="es-ES" sz="2400" b="1" dirty="0">
              <a:latin typeface="Arial" pitchFamily="34" charset="0"/>
              <a:cs typeface="Arial" pitchFamily="34" charset="0"/>
            </a:endParaRPr>
          </a:p>
        </p:txBody>
      </p:sp>
    </p:spTree>
    <p:extLst>
      <p:ext uri="{BB962C8B-B14F-4D97-AF65-F5344CB8AC3E}">
        <p14:creationId xmlns:p14="http://schemas.microsoft.com/office/powerpoint/2010/main" val="3690645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Line 11"/>
          <p:cNvSpPr>
            <a:spLocks noChangeShapeType="1"/>
          </p:cNvSpPr>
          <p:nvPr/>
        </p:nvSpPr>
        <p:spPr bwMode="invGray">
          <a:xfrm flipH="1" flipV="1">
            <a:off x="480428" y="5505187"/>
            <a:ext cx="4436246" cy="146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5" name="Line 12"/>
          <p:cNvSpPr>
            <a:spLocks noChangeShapeType="1"/>
          </p:cNvSpPr>
          <p:nvPr/>
        </p:nvSpPr>
        <p:spPr bwMode="invGray">
          <a:xfrm flipH="1">
            <a:off x="480428" y="4393486"/>
            <a:ext cx="495108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6" name="Line 13"/>
          <p:cNvSpPr>
            <a:spLocks noChangeShapeType="1"/>
          </p:cNvSpPr>
          <p:nvPr/>
        </p:nvSpPr>
        <p:spPr bwMode="invGray">
          <a:xfrm flipH="1">
            <a:off x="480427" y="3110364"/>
            <a:ext cx="5390983" cy="513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7" name="Line 14"/>
          <p:cNvSpPr>
            <a:spLocks noChangeShapeType="1"/>
          </p:cNvSpPr>
          <p:nvPr/>
        </p:nvSpPr>
        <p:spPr bwMode="invGray">
          <a:xfrm flipH="1" flipV="1">
            <a:off x="622144" y="1885449"/>
            <a:ext cx="6169125" cy="18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8" name="Line 15"/>
          <p:cNvSpPr>
            <a:spLocks noChangeShapeType="1"/>
          </p:cNvSpPr>
          <p:nvPr/>
        </p:nvSpPr>
        <p:spPr bwMode="invGray">
          <a:xfrm>
            <a:off x="625732" y="1936793"/>
            <a:ext cx="0" cy="1228584"/>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9" name="Line 16"/>
          <p:cNvSpPr>
            <a:spLocks noChangeShapeType="1"/>
          </p:cNvSpPr>
          <p:nvPr/>
        </p:nvSpPr>
        <p:spPr bwMode="invGray">
          <a:xfrm>
            <a:off x="625732" y="3165377"/>
            <a:ext cx="0" cy="115156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0" name="Line 17"/>
          <p:cNvSpPr>
            <a:spLocks noChangeShapeType="1"/>
          </p:cNvSpPr>
          <p:nvPr/>
        </p:nvSpPr>
        <p:spPr bwMode="invGray">
          <a:xfrm>
            <a:off x="622144" y="4477095"/>
            <a:ext cx="3588" cy="99141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8" name="Text Box 25"/>
          <p:cNvSpPr txBox="1">
            <a:spLocks noChangeArrowheads="1"/>
          </p:cNvSpPr>
          <p:nvPr/>
        </p:nvSpPr>
        <p:spPr bwMode="invGray">
          <a:xfrm>
            <a:off x="670114" y="2061579"/>
            <a:ext cx="489762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s-ES" sz="1400" b="1" dirty="0" smtClean="0">
                <a:latin typeface="Verdana" panose="020B0604030504040204" pitchFamily="34" charset="0"/>
              </a:rPr>
              <a:t>17 </a:t>
            </a:r>
            <a:r>
              <a:rPr lang="es-ES" altLang="es-ES" sz="1400" b="1" dirty="0" smtClean="0">
                <a:latin typeface="Verdana" panose="020B0604030504040204" pitchFamily="34" charset="0"/>
              </a:rPr>
              <a:t>estudiantes</a:t>
            </a:r>
            <a:r>
              <a:rPr lang="en-US" altLang="es-ES" sz="1400" b="1" dirty="0" smtClean="0">
                <a:latin typeface="Verdana" panose="020B0604030504040204" pitchFamily="34" charset="0"/>
              </a:rPr>
              <a:t> </a:t>
            </a:r>
            <a:r>
              <a:rPr lang="es-ES" altLang="es-ES" sz="1400" b="1" dirty="0" smtClean="0">
                <a:latin typeface="Verdana" panose="020B0604030504040204" pitchFamily="34" charset="0"/>
              </a:rPr>
              <a:t>previstos</a:t>
            </a:r>
            <a:r>
              <a:rPr lang="en-US" altLang="es-ES" sz="1400" b="1" dirty="0" smtClean="0">
                <a:latin typeface="Verdana" panose="020B0604030504040204" pitchFamily="34" charset="0"/>
              </a:rPr>
              <a:t> (16.0 %)</a:t>
            </a:r>
          </a:p>
          <a:p>
            <a:pPr marL="285750" indent="-285750">
              <a:buFont typeface="Arial" panose="020B0604020202020204" pitchFamily="34" charset="0"/>
              <a:buChar char="•"/>
            </a:pPr>
            <a:r>
              <a:rPr lang="es-ES" altLang="es-ES" sz="1400" dirty="0" smtClean="0">
                <a:latin typeface="Verdana" panose="020B0604030504040204" pitchFamily="34" charset="0"/>
              </a:rPr>
              <a:t>Títulos de Oro (8)</a:t>
            </a:r>
          </a:p>
          <a:p>
            <a:pPr marL="285750" lvl="0" indent="-285750">
              <a:buFont typeface="Arial" panose="020B0604020202020204" pitchFamily="34" charset="0"/>
              <a:buChar char="•"/>
            </a:pPr>
            <a:r>
              <a:rPr lang="es-ES" altLang="es-ES" sz="1400" dirty="0" smtClean="0">
                <a:latin typeface="Verdana" panose="020B0604030504040204" pitchFamily="34" charset="0"/>
              </a:rPr>
              <a:t>Propuestas a Premio al Mérito Científico (3)</a:t>
            </a:r>
          </a:p>
          <a:p>
            <a:pPr marL="285750" indent="-285750">
              <a:buFont typeface="Arial" panose="020B0604020202020204" pitchFamily="34" charset="0"/>
              <a:buChar char="•"/>
            </a:pPr>
            <a:r>
              <a:rPr lang="es-ES" altLang="es-ES" sz="1400" dirty="0" smtClean="0">
                <a:latin typeface="Verdana" panose="020B0604030504040204" pitchFamily="34" charset="0"/>
              </a:rPr>
              <a:t>Propuestas de estudiantes integrales de carrera*</a:t>
            </a:r>
            <a:endParaRPr lang="en-US" altLang="es-ES" sz="1400" dirty="0">
              <a:latin typeface="Verdana" panose="020B0604030504040204" pitchFamily="34" charset="0"/>
            </a:endParaRPr>
          </a:p>
        </p:txBody>
      </p:sp>
      <p:sp>
        <p:nvSpPr>
          <p:cNvPr id="49" name="Text Box 26"/>
          <p:cNvSpPr txBox="1">
            <a:spLocks noChangeArrowheads="1"/>
          </p:cNvSpPr>
          <p:nvPr/>
        </p:nvSpPr>
        <p:spPr bwMode="invGray">
          <a:xfrm>
            <a:off x="842649" y="3495915"/>
            <a:ext cx="27783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ES" altLang="es-ES" sz="1400" b="1" dirty="0" smtClean="0">
                <a:latin typeface="Verdana" panose="020B0604030504040204" pitchFamily="34" charset="0"/>
              </a:rPr>
              <a:t>76 estudiantes (71.7 %)</a:t>
            </a:r>
          </a:p>
          <a:p>
            <a:r>
              <a:rPr lang="es-ES" altLang="es-ES" sz="1400" dirty="0" smtClean="0">
                <a:latin typeface="Verdana" panose="020B0604030504040204" pitchFamily="34" charset="0"/>
              </a:rPr>
              <a:t>Todas las carreras, CD y CPE</a:t>
            </a:r>
            <a:endParaRPr lang="en-US" altLang="es-ES" sz="1400" dirty="0">
              <a:latin typeface="Verdana" panose="020B0604030504040204" pitchFamily="34" charset="0"/>
            </a:endParaRPr>
          </a:p>
        </p:txBody>
      </p:sp>
      <p:sp>
        <p:nvSpPr>
          <p:cNvPr id="50" name="Text Box 27"/>
          <p:cNvSpPr txBox="1">
            <a:spLocks noChangeArrowheads="1"/>
          </p:cNvSpPr>
          <p:nvPr/>
        </p:nvSpPr>
        <p:spPr bwMode="invGray">
          <a:xfrm>
            <a:off x="711361" y="4499100"/>
            <a:ext cx="339555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s-ES" sz="1400" b="1" dirty="0" smtClean="0">
                <a:latin typeface="Verdana" panose="020B0604030504040204" pitchFamily="34" charset="0"/>
              </a:rPr>
              <a:t>13 </a:t>
            </a:r>
            <a:r>
              <a:rPr lang="es-ES" altLang="es-ES" sz="1400" b="1" dirty="0" smtClean="0">
                <a:latin typeface="Verdana" panose="020B0604030504040204" pitchFamily="34" charset="0"/>
              </a:rPr>
              <a:t>estudiantes</a:t>
            </a:r>
            <a:r>
              <a:rPr lang="en-US" altLang="es-ES" sz="1400" b="1" dirty="0" smtClean="0">
                <a:latin typeface="Verdana" panose="020B0604030504040204" pitchFamily="34" charset="0"/>
              </a:rPr>
              <a:t> (12.3 %)</a:t>
            </a:r>
          </a:p>
          <a:p>
            <a:r>
              <a:rPr lang="es-ES" altLang="es-ES" sz="1400" dirty="0" smtClean="0">
                <a:latin typeface="Verdana" panose="020B0604030504040204" pitchFamily="34" charset="0"/>
              </a:rPr>
              <a:t>Solo para la carrera Licenciatura en Educación Informática, 9 CD y 4 CPE</a:t>
            </a:r>
            <a:endParaRPr lang="en-US" altLang="es-ES" sz="1400" dirty="0">
              <a:latin typeface="Verdana" panose="020B0604030504040204" pitchFamily="34" charset="0"/>
            </a:endParaRPr>
          </a:p>
        </p:txBody>
      </p:sp>
      <p:grpSp>
        <p:nvGrpSpPr>
          <p:cNvPr id="55" name="7 Grupo"/>
          <p:cNvGrpSpPr/>
          <p:nvPr/>
        </p:nvGrpSpPr>
        <p:grpSpPr bwMode="auto">
          <a:xfrm>
            <a:off x="0" y="0"/>
            <a:ext cx="9144000" cy="1052513"/>
            <a:chOff x="0" y="0"/>
            <a:chExt cx="9144000" cy="1052513"/>
          </a:xfrm>
        </p:grpSpPr>
        <p:pic>
          <p:nvPicPr>
            <p:cNvPr id="56" name="Picture 3"/>
            <p:cNvPicPr>
              <a:picLocks noChangeAspect="1" noChangeArrowheads="1"/>
            </p:cNvPicPr>
            <p:nvPr/>
          </p:nvPicPr>
          <p:blipFill>
            <a:blip r:embed="rId2"/>
            <a:srcRect/>
            <a:stretch>
              <a:fillRect/>
            </a:stretch>
          </p:blipFill>
          <p:spPr bwMode="auto">
            <a:xfrm>
              <a:off x="2713902" y="0"/>
              <a:ext cx="6430098" cy="1052513"/>
            </a:xfrm>
            <a:prstGeom prst="rect">
              <a:avLst/>
            </a:prstGeom>
            <a:noFill/>
            <a:ln>
              <a:noFill/>
            </a:ln>
          </p:spPr>
        </p:pic>
        <p:pic>
          <p:nvPicPr>
            <p:cNvPr id="57" name="Picture 6" descr="D:\Diseño\power point\Sin título-1.png"/>
            <p:cNvPicPr>
              <a:picLocks noChangeAspect="1" noChangeArrowheads="1"/>
            </p:cNvPicPr>
            <p:nvPr/>
          </p:nvPicPr>
          <p:blipFill>
            <a:blip r:embed="rId3"/>
            <a:srcRect/>
            <a:stretch>
              <a:fillRect/>
            </a:stretch>
          </p:blipFill>
          <p:spPr bwMode="auto">
            <a:xfrm>
              <a:off x="0" y="59960"/>
              <a:ext cx="2672057" cy="863601"/>
            </a:xfrm>
            <a:prstGeom prst="rect">
              <a:avLst/>
            </a:prstGeom>
            <a:noFill/>
            <a:ln>
              <a:noFill/>
            </a:ln>
          </p:spPr>
        </p:pic>
      </p:grpSp>
      <p:sp>
        <p:nvSpPr>
          <p:cNvPr id="58" name="7 CuadroTexto"/>
          <p:cNvSpPr txBox="1"/>
          <p:nvPr/>
        </p:nvSpPr>
        <p:spPr>
          <a:xfrm>
            <a:off x="3474720" y="195943"/>
            <a:ext cx="4846320" cy="871042"/>
          </a:xfrm>
          <a:prstGeom prst="rect">
            <a:avLst/>
          </a:prstGeom>
          <a:noFill/>
        </p:spPr>
        <p:txBody>
          <a:bodyPr wrap="square" rtlCol="0">
            <a:spAutoFit/>
          </a:bodyPr>
          <a:lstStyle/>
          <a:p>
            <a:pPr algn="just"/>
            <a:r>
              <a:rPr lang="en-US" sz="2400" b="1" dirty="0" smtClean="0">
                <a:solidFill>
                  <a:schemeClr val="bg1"/>
                </a:solidFill>
                <a:latin typeface="Arial" pitchFamily="34" charset="0"/>
                <a:cs typeface="Arial" pitchFamily="34" charset="0"/>
              </a:rPr>
              <a:t>CULMINACI</a:t>
            </a:r>
            <a:r>
              <a:rPr lang="es-MX" sz="2400" b="1" dirty="0" smtClean="0">
                <a:solidFill>
                  <a:schemeClr val="bg1"/>
                </a:solidFill>
                <a:latin typeface="Arial" pitchFamily="34" charset="0"/>
                <a:cs typeface="Arial" pitchFamily="34" charset="0"/>
              </a:rPr>
              <a:t>Ó</a:t>
            </a:r>
            <a:r>
              <a:rPr lang="en-US" sz="2400" b="1" dirty="0" smtClean="0">
                <a:solidFill>
                  <a:schemeClr val="bg1"/>
                </a:solidFill>
                <a:latin typeface="Arial" pitchFamily="34" charset="0"/>
                <a:cs typeface="Arial" pitchFamily="34" charset="0"/>
              </a:rPr>
              <a:t>N DE ESTUDIOS</a:t>
            </a:r>
            <a:r>
              <a:rPr lang="es-MX" sz="2400" b="1" dirty="0" smtClean="0">
                <a:solidFill>
                  <a:schemeClr val="bg1"/>
                </a:solidFill>
                <a:latin typeface="Arial" pitchFamily="34" charset="0"/>
                <a:cs typeface="Arial" pitchFamily="34" charset="0"/>
              </a:rPr>
              <a:t> (para todos los tipos de curso)</a:t>
            </a:r>
            <a:r>
              <a:rPr lang="en-US" sz="2400" b="1" dirty="0" smtClean="0">
                <a:solidFill>
                  <a:schemeClr val="bg1"/>
                </a:solidFill>
                <a:latin typeface="Arial" pitchFamily="34" charset="0"/>
                <a:cs typeface="Arial" pitchFamily="34" charset="0"/>
              </a:rPr>
              <a:t> </a:t>
            </a:r>
            <a:endParaRPr lang="es-ES_tradnl" sz="2400" b="1" dirty="0">
              <a:solidFill>
                <a:schemeClr val="bg1"/>
              </a:solidFill>
              <a:latin typeface="Arial" pitchFamily="34" charset="0"/>
              <a:cs typeface="Arial" pitchFamily="34" charset="0"/>
            </a:endParaRPr>
          </a:p>
        </p:txBody>
      </p:sp>
      <p:grpSp>
        <p:nvGrpSpPr>
          <p:cNvPr id="59" name="Grupo 58"/>
          <p:cNvGrpSpPr/>
          <p:nvPr/>
        </p:nvGrpSpPr>
        <p:grpSpPr>
          <a:xfrm>
            <a:off x="4219075" y="1870977"/>
            <a:ext cx="4229732" cy="3807927"/>
            <a:chOff x="4219075" y="1870977"/>
            <a:chExt cx="4229732" cy="3807927"/>
          </a:xfrm>
        </p:grpSpPr>
        <p:sp>
          <p:nvSpPr>
            <p:cNvPr id="27" name="Freeform 3"/>
            <p:cNvSpPr>
              <a:spLocks/>
            </p:cNvSpPr>
            <p:nvPr/>
          </p:nvSpPr>
          <p:spPr bwMode="invGray">
            <a:xfrm>
              <a:off x="7849764" y="1885449"/>
              <a:ext cx="599043" cy="1436410"/>
            </a:xfrm>
            <a:custGeom>
              <a:avLst/>
              <a:gdLst>
                <a:gd name="T0" fmla="*/ 406368 w 308"/>
                <a:gd name="T1" fmla="*/ 139603 h 444"/>
                <a:gd name="T2" fmla="*/ 0 w 308"/>
                <a:gd name="T3" fmla="*/ 516531 h 444"/>
                <a:gd name="T4" fmla="*/ 0 w 308"/>
                <a:gd name="T5" fmla="*/ 332720 h 444"/>
                <a:gd name="T6" fmla="*/ 406368 w 308"/>
                <a:gd name="T7" fmla="*/ 0 h 444"/>
                <a:gd name="T8" fmla="*/ 406368 w 308"/>
                <a:gd name="T9" fmla="*/ 139603 h 4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8" h="444">
                  <a:moveTo>
                    <a:pt x="308" y="120"/>
                  </a:moveTo>
                  <a:lnTo>
                    <a:pt x="0" y="444"/>
                  </a:lnTo>
                  <a:lnTo>
                    <a:pt x="0" y="286"/>
                  </a:lnTo>
                  <a:lnTo>
                    <a:pt x="308" y="0"/>
                  </a:lnTo>
                  <a:lnTo>
                    <a:pt x="308" y="120"/>
                  </a:lnTo>
                  <a:close/>
                </a:path>
              </a:pathLst>
            </a:custGeom>
            <a:gradFill rotWithShape="1">
              <a:gsLst>
                <a:gs pos="0">
                  <a:srgbClr val="00281D"/>
                </a:gs>
                <a:gs pos="50000">
                  <a:srgbClr val="00563F"/>
                </a:gs>
                <a:gs pos="100000">
                  <a:srgbClr val="00281D"/>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endParaRPr lang="en-US"/>
            </a:p>
          </p:txBody>
        </p:sp>
        <p:sp>
          <p:nvSpPr>
            <p:cNvPr id="29" name="Freeform 5"/>
            <p:cNvSpPr>
              <a:spLocks/>
            </p:cNvSpPr>
            <p:nvPr/>
          </p:nvSpPr>
          <p:spPr bwMode="gray">
            <a:xfrm>
              <a:off x="7409867" y="2983831"/>
              <a:ext cx="576122" cy="1795207"/>
            </a:xfrm>
            <a:custGeom>
              <a:avLst/>
              <a:gdLst>
                <a:gd name="T0" fmla="*/ 405318 w 308"/>
                <a:gd name="T1" fmla="*/ 139327 h 442"/>
                <a:gd name="T2" fmla="*/ 0 w 308"/>
                <a:gd name="T3" fmla="*/ 513188 h 442"/>
                <a:gd name="T4" fmla="*/ 0 w 308"/>
                <a:gd name="T5" fmla="*/ 332063 h 442"/>
                <a:gd name="T6" fmla="*/ 405318 w 308"/>
                <a:gd name="T7" fmla="*/ 0 h 442"/>
                <a:gd name="T8" fmla="*/ 405318 w 308"/>
                <a:gd name="T9" fmla="*/ 139327 h 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8" h="442">
                  <a:moveTo>
                    <a:pt x="308" y="120"/>
                  </a:moveTo>
                  <a:lnTo>
                    <a:pt x="0" y="442"/>
                  </a:lnTo>
                  <a:lnTo>
                    <a:pt x="0" y="286"/>
                  </a:lnTo>
                  <a:lnTo>
                    <a:pt x="308" y="0"/>
                  </a:lnTo>
                  <a:lnTo>
                    <a:pt x="308" y="120"/>
                  </a:lnTo>
                  <a:close/>
                </a:path>
              </a:pathLst>
            </a:custGeom>
            <a:gradFill rotWithShape="1">
              <a:gsLst>
                <a:gs pos="0">
                  <a:srgbClr val="230744"/>
                </a:gs>
                <a:gs pos="50000">
                  <a:srgbClr val="4B1092"/>
                </a:gs>
                <a:gs pos="100000">
                  <a:srgbClr val="230744"/>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endParaRPr lang="en-US"/>
            </a:p>
          </p:txBody>
        </p:sp>
        <p:sp>
          <p:nvSpPr>
            <p:cNvPr id="30" name="Freeform 6"/>
            <p:cNvSpPr>
              <a:spLocks/>
            </p:cNvSpPr>
            <p:nvPr/>
          </p:nvSpPr>
          <p:spPr bwMode="gray">
            <a:xfrm>
              <a:off x="4916674" y="3121368"/>
              <a:ext cx="3087252" cy="806356"/>
            </a:xfrm>
            <a:custGeom>
              <a:avLst/>
              <a:gdLst>
                <a:gd name="T0" fmla="*/ 1826523 w 1920"/>
                <a:gd name="T1" fmla="*/ 335161 h 284"/>
                <a:gd name="T2" fmla="*/ 0 w 1920"/>
                <a:gd name="T3" fmla="*/ 335161 h 284"/>
                <a:gd name="T4" fmla="*/ 505353 w 1920"/>
                <a:gd name="T5" fmla="*/ 0 h 284"/>
                <a:gd name="T6" fmla="*/ 2175511 w 1920"/>
                <a:gd name="T7" fmla="*/ 0 h 284"/>
                <a:gd name="T8" fmla="*/ 1826523 w 1920"/>
                <a:gd name="T9" fmla="*/ 335161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0" h="284">
                  <a:moveTo>
                    <a:pt x="1612" y="284"/>
                  </a:moveTo>
                  <a:lnTo>
                    <a:pt x="0" y="284"/>
                  </a:lnTo>
                  <a:lnTo>
                    <a:pt x="446" y="0"/>
                  </a:lnTo>
                  <a:lnTo>
                    <a:pt x="1920" y="0"/>
                  </a:lnTo>
                  <a:lnTo>
                    <a:pt x="1612" y="284"/>
                  </a:lnTo>
                  <a:close/>
                </a:path>
              </a:pathLst>
            </a:custGeom>
            <a:solidFill>
              <a:srgbClr val="A77BFF"/>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en-US"/>
            </a:p>
          </p:txBody>
        </p:sp>
        <p:sp>
          <p:nvSpPr>
            <p:cNvPr id="31" name="Freeform 7"/>
            <p:cNvSpPr>
              <a:spLocks/>
            </p:cNvSpPr>
            <p:nvPr/>
          </p:nvSpPr>
          <p:spPr bwMode="gray">
            <a:xfrm>
              <a:off x="7065732" y="4439318"/>
              <a:ext cx="457437" cy="1239586"/>
            </a:xfrm>
            <a:custGeom>
              <a:avLst/>
              <a:gdLst>
                <a:gd name="T0" fmla="*/ 404269 w 306"/>
                <a:gd name="T1" fmla="*/ 141930 h 444"/>
                <a:gd name="T2" fmla="*/ 0 w 306"/>
                <a:gd name="T3" fmla="*/ 516531 h 444"/>
                <a:gd name="T4" fmla="*/ 0 w 306"/>
                <a:gd name="T5" fmla="*/ 332720 h 444"/>
                <a:gd name="T6" fmla="*/ 404269 w 306"/>
                <a:gd name="T7" fmla="*/ 0 h 444"/>
                <a:gd name="T8" fmla="*/ 404269 w 306"/>
                <a:gd name="T9" fmla="*/ 141930 h 4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444">
                  <a:moveTo>
                    <a:pt x="306" y="122"/>
                  </a:moveTo>
                  <a:lnTo>
                    <a:pt x="0" y="444"/>
                  </a:lnTo>
                  <a:lnTo>
                    <a:pt x="0" y="286"/>
                  </a:lnTo>
                  <a:lnTo>
                    <a:pt x="306" y="0"/>
                  </a:lnTo>
                  <a:lnTo>
                    <a:pt x="306" y="122"/>
                  </a:lnTo>
                  <a:close/>
                </a:path>
              </a:pathLst>
            </a:custGeom>
            <a:gradFill rotWithShape="1">
              <a:gsLst>
                <a:gs pos="0">
                  <a:srgbClr val="431805"/>
                </a:gs>
                <a:gs pos="50000">
                  <a:srgbClr val="90330A"/>
                </a:gs>
                <a:gs pos="100000">
                  <a:srgbClr val="431805"/>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endParaRPr lang="en-US"/>
            </a:p>
          </p:txBody>
        </p:sp>
        <p:sp>
          <p:nvSpPr>
            <p:cNvPr id="43" name="Rectangle 20"/>
            <p:cNvSpPr>
              <a:spLocks noChangeArrowheads="1"/>
            </p:cNvSpPr>
            <p:nvPr/>
          </p:nvSpPr>
          <p:spPr bwMode="gray">
            <a:xfrm>
              <a:off x="5550570" y="2699615"/>
              <a:ext cx="2449769" cy="436423"/>
            </a:xfrm>
            <a:prstGeom prst="rect">
              <a:avLst/>
            </a:prstGeom>
            <a:gradFill rotWithShape="1">
              <a:gsLst>
                <a:gs pos="0">
                  <a:srgbClr val="00684D"/>
                </a:gs>
                <a:gs pos="50000">
                  <a:srgbClr val="00906A"/>
                </a:gs>
                <a:gs pos="100000">
                  <a:srgbClr val="00684D"/>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s-ES" altLang="es-ES" b="1" dirty="0" smtClean="0">
                  <a:latin typeface="Verdana" panose="020B0604030504040204" pitchFamily="34" charset="0"/>
                </a:rPr>
                <a:t>Eximidos</a:t>
              </a:r>
              <a:endParaRPr lang="es-ES" altLang="es-ES" b="1" dirty="0">
                <a:latin typeface="Verdana" panose="020B0604030504040204" pitchFamily="34" charset="0"/>
              </a:endParaRPr>
            </a:p>
          </p:txBody>
        </p:sp>
        <p:sp>
          <p:nvSpPr>
            <p:cNvPr id="44" name="Rectangle 21"/>
            <p:cNvSpPr>
              <a:spLocks noChangeArrowheads="1"/>
            </p:cNvSpPr>
            <p:nvPr/>
          </p:nvSpPr>
          <p:spPr bwMode="gray">
            <a:xfrm>
              <a:off x="4916674" y="3884190"/>
              <a:ext cx="2617260" cy="562460"/>
            </a:xfrm>
            <a:prstGeom prst="rect">
              <a:avLst/>
            </a:prstGeom>
            <a:gradFill rotWithShape="1">
              <a:gsLst>
                <a:gs pos="0">
                  <a:srgbClr val="5D2FB9"/>
                </a:gs>
                <a:gs pos="50000">
                  <a:srgbClr val="8041FF"/>
                </a:gs>
                <a:gs pos="100000">
                  <a:srgbClr val="5D2FB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s-ES" dirty="0" smtClean="0">
                  <a:latin typeface="Verdana" panose="020B0604030504040204" pitchFamily="34" charset="0"/>
                </a:rPr>
                <a:t> </a:t>
              </a:r>
              <a:r>
                <a:rPr lang="en-US" altLang="es-ES" b="1" dirty="0" smtClean="0">
                  <a:latin typeface="Verdana" panose="020B0604030504040204" pitchFamily="34" charset="0"/>
                </a:rPr>
                <a:t>Trabajo de Diploma </a:t>
              </a:r>
            </a:p>
            <a:p>
              <a:pPr algn="ctr"/>
              <a:r>
                <a:rPr lang="en-US" altLang="es-ES" b="1" dirty="0" smtClean="0">
                  <a:latin typeface="Verdana" panose="020B0604030504040204" pitchFamily="34" charset="0"/>
                </a:rPr>
                <a:t>o </a:t>
              </a:r>
              <a:r>
                <a:rPr lang="en-US" altLang="es-ES" b="1" dirty="0" err="1" smtClean="0">
                  <a:latin typeface="Verdana" panose="020B0604030504040204" pitchFamily="34" charset="0"/>
                </a:rPr>
                <a:t>referativo</a:t>
              </a:r>
              <a:endParaRPr lang="en-US" altLang="es-ES" b="1" dirty="0" smtClean="0">
                <a:latin typeface="Verdana" panose="020B0604030504040204" pitchFamily="34" charset="0"/>
              </a:endParaRPr>
            </a:p>
          </p:txBody>
        </p:sp>
        <p:sp>
          <p:nvSpPr>
            <p:cNvPr id="45" name="Freeform 22"/>
            <p:cNvSpPr>
              <a:spLocks/>
            </p:cNvSpPr>
            <p:nvPr/>
          </p:nvSpPr>
          <p:spPr bwMode="gray">
            <a:xfrm>
              <a:off x="4219075" y="4439318"/>
              <a:ext cx="3307683" cy="854506"/>
            </a:xfrm>
            <a:custGeom>
              <a:avLst/>
              <a:gdLst>
                <a:gd name="T0" fmla="*/ 1885453 w 2048"/>
                <a:gd name="T1" fmla="*/ 369428 h 286"/>
                <a:gd name="T2" fmla="*/ 0 w 2048"/>
                <a:gd name="T3" fmla="*/ 369428 h 286"/>
                <a:gd name="T4" fmla="*/ 482728 w 2048"/>
                <a:gd name="T5" fmla="*/ 0 h 286"/>
                <a:gd name="T6" fmla="*/ 2216652 w 2048"/>
                <a:gd name="T7" fmla="*/ 0 h 286"/>
                <a:gd name="T8" fmla="*/ 1885453 w 2048"/>
                <a:gd name="T9" fmla="*/ 369428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8" h="286">
                  <a:moveTo>
                    <a:pt x="1742" y="286"/>
                  </a:moveTo>
                  <a:lnTo>
                    <a:pt x="0" y="286"/>
                  </a:lnTo>
                  <a:lnTo>
                    <a:pt x="446" y="0"/>
                  </a:lnTo>
                  <a:lnTo>
                    <a:pt x="2048" y="0"/>
                  </a:lnTo>
                  <a:lnTo>
                    <a:pt x="1742" y="286"/>
                  </a:lnTo>
                  <a:close/>
                </a:path>
              </a:pathLst>
            </a:custGeom>
            <a:solidFill>
              <a:srgbClr val="FF9966"/>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en-US"/>
            </a:p>
          </p:txBody>
        </p:sp>
        <p:sp>
          <p:nvSpPr>
            <p:cNvPr id="46" name="Rectangle 23"/>
            <p:cNvSpPr>
              <a:spLocks noChangeArrowheads="1"/>
            </p:cNvSpPr>
            <p:nvPr/>
          </p:nvSpPr>
          <p:spPr bwMode="gray">
            <a:xfrm>
              <a:off x="4219076" y="5205807"/>
              <a:ext cx="2857420" cy="473097"/>
            </a:xfrm>
            <a:prstGeom prst="rect">
              <a:avLst/>
            </a:prstGeom>
            <a:gradFill rotWithShape="1">
              <a:gsLst>
                <a:gs pos="0">
                  <a:srgbClr val="A0523A"/>
                </a:gs>
                <a:gs pos="50000">
                  <a:srgbClr val="DC7150"/>
                </a:gs>
                <a:gs pos="100000">
                  <a:srgbClr val="A0523A"/>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s-ES" b="1" dirty="0" err="1" smtClean="0">
                  <a:latin typeface="Verdana" panose="020B0604030504040204" pitchFamily="34" charset="0"/>
                </a:rPr>
                <a:t>Ejercicio</a:t>
              </a:r>
              <a:r>
                <a:rPr lang="en-US" altLang="es-ES" b="1" dirty="0" smtClean="0">
                  <a:latin typeface="Verdana" panose="020B0604030504040204" pitchFamily="34" charset="0"/>
                </a:rPr>
                <a:t> </a:t>
              </a:r>
              <a:r>
                <a:rPr lang="en-US" altLang="es-ES" b="1" dirty="0" err="1" smtClean="0">
                  <a:latin typeface="Verdana" panose="020B0604030504040204" pitchFamily="34" charset="0"/>
                </a:rPr>
                <a:t>Profesional</a:t>
              </a:r>
              <a:endParaRPr lang="en-US" altLang="es-ES" b="1" dirty="0">
                <a:latin typeface="Verdana" panose="020B0604030504040204" pitchFamily="34" charset="0"/>
              </a:endParaRPr>
            </a:p>
          </p:txBody>
        </p:sp>
        <p:sp>
          <p:nvSpPr>
            <p:cNvPr id="28" name="Freeform 4"/>
            <p:cNvSpPr>
              <a:spLocks/>
            </p:cNvSpPr>
            <p:nvPr/>
          </p:nvSpPr>
          <p:spPr bwMode="invGray">
            <a:xfrm>
              <a:off x="5550570" y="1870977"/>
              <a:ext cx="2898237" cy="828638"/>
            </a:xfrm>
            <a:custGeom>
              <a:avLst/>
              <a:gdLst>
                <a:gd name="T0" fmla="*/ 1691706 w 1786"/>
                <a:gd name="T1" fmla="*/ 330144 h 284"/>
                <a:gd name="T2" fmla="*/ 0 w 1786"/>
                <a:gd name="T3" fmla="*/ 330144 h 284"/>
                <a:gd name="T4" fmla="*/ 510488 w 1786"/>
                <a:gd name="T5" fmla="*/ 0 h 284"/>
                <a:gd name="T6" fmla="*/ 2044240 w 1786"/>
                <a:gd name="T7" fmla="*/ 0 h 284"/>
                <a:gd name="T8" fmla="*/ 1691706 w 1786"/>
                <a:gd name="T9" fmla="*/ 330144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6" h="284">
                  <a:moveTo>
                    <a:pt x="1478" y="284"/>
                  </a:moveTo>
                  <a:lnTo>
                    <a:pt x="0" y="284"/>
                  </a:lnTo>
                  <a:lnTo>
                    <a:pt x="446" y="0"/>
                  </a:lnTo>
                  <a:lnTo>
                    <a:pt x="1786" y="0"/>
                  </a:lnTo>
                  <a:lnTo>
                    <a:pt x="1478" y="284"/>
                  </a:lnTo>
                  <a:close/>
                </a:path>
              </a:pathLst>
            </a:custGeom>
            <a:solidFill>
              <a:srgbClr val="00CC99"/>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en-US"/>
            </a:p>
          </p:txBody>
        </p:sp>
      </p:grpSp>
      <p:sp>
        <p:nvSpPr>
          <p:cNvPr id="60" name="Rectángulo 59"/>
          <p:cNvSpPr/>
          <p:nvPr/>
        </p:nvSpPr>
        <p:spPr>
          <a:xfrm>
            <a:off x="474572" y="5985615"/>
            <a:ext cx="7974235" cy="369332"/>
          </a:xfrm>
          <a:prstGeom prst="rect">
            <a:avLst/>
          </a:prstGeom>
        </p:spPr>
        <p:txBody>
          <a:bodyPr wrap="square">
            <a:spAutoFit/>
          </a:bodyPr>
          <a:lstStyle/>
          <a:p>
            <a:pPr lvl="0"/>
            <a:r>
              <a:rPr lang="es-ES" dirty="0" smtClean="0"/>
              <a:t>Estudiantes </a:t>
            </a:r>
            <a:r>
              <a:rPr lang="es-ES" dirty="0"/>
              <a:t>con asignaturas </a:t>
            </a:r>
            <a:r>
              <a:rPr lang="es-ES" dirty="0" smtClean="0"/>
              <a:t>desaprobadas:</a:t>
            </a:r>
            <a:r>
              <a:rPr lang="es-ES" b="1" dirty="0" smtClean="0"/>
              <a:t> </a:t>
            </a:r>
            <a:r>
              <a:rPr lang="es-ES" b="1" dirty="0"/>
              <a:t>13 </a:t>
            </a:r>
            <a:r>
              <a:rPr lang="es-ES" dirty="0" smtClean="0"/>
              <a:t>(12.3 </a:t>
            </a:r>
            <a:r>
              <a:rPr lang="es-ES" dirty="0"/>
              <a:t>%)</a:t>
            </a:r>
            <a:endParaRPr lang="en-US" dirty="0"/>
          </a:p>
        </p:txBody>
      </p:sp>
      <p:sp>
        <p:nvSpPr>
          <p:cNvPr id="61" name="Rectángulo 60"/>
          <p:cNvSpPr/>
          <p:nvPr/>
        </p:nvSpPr>
        <p:spPr>
          <a:xfrm>
            <a:off x="614969" y="1276907"/>
            <a:ext cx="5625964" cy="400110"/>
          </a:xfrm>
          <a:prstGeom prst="rect">
            <a:avLst/>
          </a:prstGeom>
        </p:spPr>
        <p:txBody>
          <a:bodyPr wrap="none">
            <a:spAutoFit/>
          </a:bodyPr>
          <a:lstStyle/>
          <a:p>
            <a:pPr marL="285750" indent="-285750">
              <a:buFont typeface="Arial" panose="020B0604020202020204" pitchFamily="34" charset="0"/>
              <a:buChar char="•"/>
            </a:pPr>
            <a:r>
              <a:rPr lang="es-ES" sz="2000" b="1" dirty="0">
                <a:solidFill>
                  <a:srgbClr val="C00000"/>
                </a:solidFill>
              </a:rPr>
              <a:t>Posibles graduados: </a:t>
            </a:r>
            <a:r>
              <a:rPr lang="es-ES" sz="2000" b="1" dirty="0" smtClean="0">
                <a:solidFill>
                  <a:srgbClr val="C00000"/>
                </a:solidFill>
              </a:rPr>
              <a:t>106 </a:t>
            </a:r>
            <a:r>
              <a:rPr lang="es-ES" sz="2000" dirty="0" smtClean="0">
                <a:solidFill>
                  <a:srgbClr val="C00000"/>
                </a:solidFill>
              </a:rPr>
              <a:t>(1 licencia de matrícula)</a:t>
            </a:r>
            <a:endParaRPr lang="en-US" sz="2000" dirty="0">
              <a:solidFill>
                <a:srgbClr val="C00000"/>
              </a:solidFill>
            </a:endParaRPr>
          </a:p>
        </p:txBody>
      </p:sp>
    </p:spTree>
    <p:extLst>
      <p:ext uri="{BB962C8B-B14F-4D97-AF65-F5344CB8AC3E}">
        <p14:creationId xmlns:p14="http://schemas.microsoft.com/office/powerpoint/2010/main" val="2163617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o"/>
          <p:cNvGrpSpPr/>
          <p:nvPr/>
        </p:nvGrpSpPr>
        <p:grpSpPr bwMode="auto">
          <a:xfrm>
            <a:off x="0" y="0"/>
            <a:ext cx="9144000" cy="1052513"/>
            <a:chOff x="0" y="0"/>
            <a:chExt cx="9144000" cy="1052513"/>
          </a:xfrm>
        </p:grpSpPr>
        <p:pic>
          <p:nvPicPr>
            <p:cNvPr id="3" name="Picture 3"/>
            <p:cNvPicPr>
              <a:picLocks noChangeAspect="1" noChangeArrowheads="1"/>
            </p:cNvPicPr>
            <p:nvPr/>
          </p:nvPicPr>
          <p:blipFill>
            <a:blip r:embed="rId2"/>
            <a:srcRect/>
            <a:stretch>
              <a:fillRect/>
            </a:stretch>
          </p:blipFill>
          <p:spPr bwMode="auto">
            <a:xfrm>
              <a:off x="2713902" y="0"/>
              <a:ext cx="6430098" cy="1052513"/>
            </a:xfrm>
            <a:prstGeom prst="rect">
              <a:avLst/>
            </a:prstGeom>
            <a:noFill/>
            <a:ln>
              <a:noFill/>
            </a:ln>
          </p:spPr>
        </p:pic>
        <p:pic>
          <p:nvPicPr>
            <p:cNvPr id="4" name="Picture 6" descr="D:\Diseño\power point\Sin título-1.png"/>
            <p:cNvPicPr>
              <a:picLocks noChangeAspect="1" noChangeArrowheads="1"/>
            </p:cNvPicPr>
            <p:nvPr/>
          </p:nvPicPr>
          <p:blipFill>
            <a:blip r:embed="rId3"/>
            <a:srcRect/>
            <a:stretch>
              <a:fillRect/>
            </a:stretch>
          </p:blipFill>
          <p:spPr bwMode="auto">
            <a:xfrm>
              <a:off x="0" y="59960"/>
              <a:ext cx="2672057" cy="863601"/>
            </a:xfrm>
            <a:prstGeom prst="rect">
              <a:avLst/>
            </a:prstGeom>
            <a:noFill/>
            <a:ln>
              <a:noFill/>
            </a:ln>
          </p:spPr>
        </p:pic>
      </p:grpSp>
      <p:sp>
        <p:nvSpPr>
          <p:cNvPr id="5" name="7 CuadroTexto"/>
          <p:cNvSpPr txBox="1"/>
          <p:nvPr/>
        </p:nvSpPr>
        <p:spPr>
          <a:xfrm>
            <a:off x="2672057" y="110758"/>
            <a:ext cx="6362760" cy="830997"/>
          </a:xfrm>
          <a:prstGeom prst="rect">
            <a:avLst/>
          </a:prstGeom>
          <a:noFill/>
        </p:spPr>
        <p:txBody>
          <a:bodyPr wrap="square" rtlCol="0">
            <a:spAutoFit/>
          </a:bodyPr>
          <a:lstStyle/>
          <a:p>
            <a:pPr algn="ctr"/>
            <a:r>
              <a:rPr lang="en-US" sz="2400" b="1" dirty="0" smtClean="0">
                <a:solidFill>
                  <a:schemeClr val="bg1"/>
                </a:solidFill>
                <a:latin typeface="Arial" pitchFamily="34" charset="0"/>
                <a:cs typeface="Arial" pitchFamily="34" charset="0"/>
              </a:rPr>
              <a:t>CULMINACI</a:t>
            </a:r>
            <a:r>
              <a:rPr lang="es-MX" sz="2400" b="1" dirty="0" smtClean="0">
                <a:solidFill>
                  <a:schemeClr val="bg1"/>
                </a:solidFill>
                <a:latin typeface="Arial" pitchFamily="34" charset="0"/>
                <a:cs typeface="Arial" pitchFamily="34" charset="0"/>
              </a:rPr>
              <a:t>Ó</a:t>
            </a:r>
            <a:r>
              <a:rPr lang="en-US" sz="2400" b="1" dirty="0" smtClean="0">
                <a:solidFill>
                  <a:schemeClr val="bg1"/>
                </a:solidFill>
                <a:latin typeface="Arial" pitchFamily="34" charset="0"/>
                <a:cs typeface="Arial" pitchFamily="34" charset="0"/>
              </a:rPr>
              <a:t>N DE ESTUDIOS</a:t>
            </a:r>
            <a:r>
              <a:rPr lang="es-MX" sz="2400" b="1" dirty="0" smtClean="0">
                <a:solidFill>
                  <a:schemeClr val="bg1"/>
                </a:solidFill>
                <a:latin typeface="Arial" pitchFamily="34" charset="0"/>
                <a:cs typeface="Arial" pitchFamily="34" charset="0"/>
              </a:rPr>
              <a:t> </a:t>
            </a:r>
            <a:r>
              <a:rPr lang="es-ES" sz="2400" b="1" dirty="0">
                <a:solidFill>
                  <a:schemeClr val="bg1"/>
                </a:solidFill>
                <a:latin typeface="Arial" pitchFamily="34" charset="0"/>
                <a:cs typeface="Arial" pitchFamily="34" charset="0"/>
              </a:rPr>
              <a:t>CALENDARIO </a:t>
            </a:r>
            <a:r>
              <a:rPr lang="es-ES" b="1" dirty="0">
                <a:solidFill>
                  <a:schemeClr val="bg1"/>
                </a:solidFill>
                <a:latin typeface="Arial" pitchFamily="34" charset="0"/>
                <a:cs typeface="Arial" pitchFamily="34" charset="0"/>
              </a:rPr>
              <a:t>(todas las carreras y tipos de curso)</a:t>
            </a:r>
            <a:endParaRPr lang="es-ES_tradnl" b="1" dirty="0">
              <a:solidFill>
                <a:schemeClr val="bg1"/>
              </a:solidFill>
              <a:latin typeface="Arial" pitchFamily="34" charset="0"/>
              <a:cs typeface="Arial" pitchFamily="34" charset="0"/>
            </a:endParaRPr>
          </a:p>
        </p:txBody>
      </p:sp>
      <p:graphicFrame>
        <p:nvGraphicFramePr>
          <p:cNvPr id="11" name="Tabla 10"/>
          <p:cNvGraphicFramePr>
            <a:graphicFrameLocks noGrp="1"/>
          </p:cNvGraphicFramePr>
          <p:nvPr>
            <p:extLst>
              <p:ext uri="{D42A27DB-BD31-4B8C-83A1-F6EECF244321}">
                <p14:modId xmlns:p14="http://schemas.microsoft.com/office/powerpoint/2010/main" val="945046931"/>
              </p:ext>
            </p:extLst>
          </p:nvPr>
        </p:nvGraphicFramePr>
        <p:xfrm>
          <a:off x="218364" y="1146256"/>
          <a:ext cx="8816454" cy="5625100"/>
        </p:xfrm>
        <a:graphic>
          <a:graphicData uri="http://schemas.openxmlformats.org/drawingml/2006/table">
            <a:tbl>
              <a:tblPr/>
              <a:tblGrid>
                <a:gridCol w="4817789">
                  <a:extLst>
                    <a:ext uri="{9D8B030D-6E8A-4147-A177-3AD203B41FA5}">
                      <a16:colId xmlns:a16="http://schemas.microsoft.com/office/drawing/2014/main" val="4051992920"/>
                    </a:ext>
                  </a:extLst>
                </a:gridCol>
                <a:gridCol w="604999">
                  <a:extLst>
                    <a:ext uri="{9D8B030D-6E8A-4147-A177-3AD203B41FA5}">
                      <a16:colId xmlns:a16="http://schemas.microsoft.com/office/drawing/2014/main" val="2746689489"/>
                    </a:ext>
                  </a:extLst>
                </a:gridCol>
                <a:gridCol w="548280">
                  <a:extLst>
                    <a:ext uri="{9D8B030D-6E8A-4147-A177-3AD203B41FA5}">
                      <a16:colId xmlns:a16="http://schemas.microsoft.com/office/drawing/2014/main" val="1218093408"/>
                    </a:ext>
                  </a:extLst>
                </a:gridCol>
                <a:gridCol w="510467">
                  <a:extLst>
                    <a:ext uri="{9D8B030D-6E8A-4147-A177-3AD203B41FA5}">
                      <a16:colId xmlns:a16="http://schemas.microsoft.com/office/drawing/2014/main" val="2015760527"/>
                    </a:ext>
                  </a:extLst>
                </a:gridCol>
                <a:gridCol w="510467">
                  <a:extLst>
                    <a:ext uri="{9D8B030D-6E8A-4147-A177-3AD203B41FA5}">
                      <a16:colId xmlns:a16="http://schemas.microsoft.com/office/drawing/2014/main" val="1090823285"/>
                    </a:ext>
                  </a:extLst>
                </a:gridCol>
                <a:gridCol w="444297">
                  <a:extLst>
                    <a:ext uri="{9D8B030D-6E8A-4147-A177-3AD203B41FA5}">
                      <a16:colId xmlns:a16="http://schemas.microsoft.com/office/drawing/2014/main" val="997521773"/>
                    </a:ext>
                  </a:extLst>
                </a:gridCol>
                <a:gridCol w="453750">
                  <a:extLst>
                    <a:ext uri="{9D8B030D-6E8A-4147-A177-3AD203B41FA5}">
                      <a16:colId xmlns:a16="http://schemas.microsoft.com/office/drawing/2014/main" val="2367509541"/>
                    </a:ext>
                  </a:extLst>
                </a:gridCol>
                <a:gridCol w="472655">
                  <a:extLst>
                    <a:ext uri="{9D8B030D-6E8A-4147-A177-3AD203B41FA5}">
                      <a16:colId xmlns:a16="http://schemas.microsoft.com/office/drawing/2014/main" val="127266483"/>
                    </a:ext>
                  </a:extLst>
                </a:gridCol>
                <a:gridCol w="453750">
                  <a:extLst>
                    <a:ext uri="{9D8B030D-6E8A-4147-A177-3AD203B41FA5}">
                      <a16:colId xmlns:a16="http://schemas.microsoft.com/office/drawing/2014/main" val="1212013767"/>
                    </a:ext>
                  </a:extLst>
                </a:gridCol>
              </a:tblGrid>
              <a:tr h="285356">
                <a:tc rowSpan="2">
                  <a:txBody>
                    <a:bodyPr/>
                    <a:lstStyle/>
                    <a:p>
                      <a:pPr algn="ctr" fontAlgn="b"/>
                      <a:r>
                        <a:rPr lang="en-US" sz="1600" b="1" i="0" u="none" strike="noStrike" dirty="0">
                          <a:solidFill>
                            <a:schemeClr val="bg1"/>
                          </a:solidFill>
                          <a:effectLst/>
                          <a:latin typeface="Calibri" panose="020F0502020204030204" pitchFamily="34" charset="0"/>
                        </a:rPr>
                        <a:t>CULMINACIÓN DE ESTUDIOS</a:t>
                      </a:r>
                    </a:p>
                    <a:p>
                      <a:pPr algn="ctr" fontAlgn="b"/>
                      <a:r>
                        <a:rPr lang="en-US" sz="1600" b="0" i="0" u="none" strike="noStrike" dirty="0">
                          <a:solidFill>
                            <a:schemeClr val="bg1"/>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gridSpan="8">
                  <a:txBody>
                    <a:bodyPr/>
                    <a:lstStyle/>
                    <a:p>
                      <a:pPr algn="ctr" fontAlgn="b"/>
                      <a:r>
                        <a:rPr lang="en-US" sz="1600" b="1" i="0" u="none" strike="noStrike" dirty="0">
                          <a:solidFill>
                            <a:schemeClr val="bg1"/>
                          </a:solidFill>
                          <a:effectLst/>
                          <a:latin typeface="Calibri" panose="020F0502020204030204" pitchFamily="34" charset="0"/>
                        </a:rPr>
                        <a:t>SEMANAS</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03380044"/>
                  </a:ext>
                </a:extLst>
              </a:tr>
              <a:tr h="277373">
                <a:tc vMerge="1">
                  <a:txBody>
                    <a:bodyPr/>
                    <a:lstStyle/>
                    <a:p>
                      <a:pPr algn="l" fontAlgn="b"/>
                      <a:endParaRPr lang="en-US" sz="1800" b="0" i="0" u="none" strike="noStrike" dirty="0">
                        <a:solidFill>
                          <a:srgbClr val="000000"/>
                        </a:solidFill>
                        <a:effectLst/>
                        <a:latin typeface="Calibri" panose="020F0502020204030204" pitchFamily="34" charset="0"/>
                      </a:endParaRP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200" b="0" i="0" u="none" strike="noStrike" dirty="0">
                          <a:solidFill>
                            <a:schemeClr val="bg1"/>
                          </a:solidFill>
                          <a:effectLst/>
                          <a:latin typeface="Calibri" panose="020F0502020204030204" pitchFamily="34" charset="0"/>
                        </a:rPr>
                        <a:t>1</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200" b="0" i="0" u="none" strike="noStrike" dirty="0">
                          <a:solidFill>
                            <a:schemeClr val="bg1"/>
                          </a:solidFill>
                          <a:effectLst/>
                          <a:latin typeface="Calibri" panose="020F0502020204030204" pitchFamily="34" charset="0"/>
                        </a:rPr>
                        <a:t>2</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200" b="0" i="0" u="none" strike="noStrike" dirty="0">
                          <a:solidFill>
                            <a:schemeClr val="bg1"/>
                          </a:solidFill>
                          <a:effectLst/>
                          <a:latin typeface="Calibri" panose="020F0502020204030204" pitchFamily="34" charset="0"/>
                        </a:rPr>
                        <a:t>3</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200" b="0" i="0" u="none" strike="noStrike" dirty="0">
                          <a:solidFill>
                            <a:schemeClr val="bg1"/>
                          </a:solidFill>
                          <a:effectLst/>
                          <a:latin typeface="Calibri" panose="020F0502020204030204" pitchFamily="34" charset="0"/>
                        </a:rPr>
                        <a:t>4</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200" b="0" i="0" u="none" strike="noStrike" dirty="0">
                          <a:solidFill>
                            <a:schemeClr val="bg1"/>
                          </a:solidFill>
                          <a:effectLst/>
                          <a:latin typeface="Calibri" panose="020F0502020204030204" pitchFamily="34" charset="0"/>
                        </a:rPr>
                        <a:t>5</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200" b="0" i="0" u="none" strike="noStrike" dirty="0">
                          <a:solidFill>
                            <a:schemeClr val="bg1"/>
                          </a:solidFill>
                          <a:effectLst/>
                          <a:latin typeface="Calibri" panose="020F0502020204030204" pitchFamily="34" charset="0"/>
                        </a:rPr>
                        <a:t>6</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200" b="0" i="0" u="none" strike="noStrike" dirty="0">
                          <a:solidFill>
                            <a:schemeClr val="bg1"/>
                          </a:solidFill>
                          <a:effectLst/>
                          <a:latin typeface="Calibri" panose="020F0502020204030204" pitchFamily="34" charset="0"/>
                        </a:rPr>
                        <a:t>7</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200" b="0" i="0" u="none" strike="noStrike" dirty="0">
                          <a:solidFill>
                            <a:schemeClr val="bg1"/>
                          </a:solidFill>
                          <a:effectLst/>
                          <a:latin typeface="Calibri" panose="020F0502020204030204" pitchFamily="34" charset="0"/>
                        </a:rPr>
                        <a:t>8</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666138764"/>
                  </a:ext>
                </a:extLst>
              </a:tr>
              <a:tr h="285356">
                <a:tc>
                  <a:txBody>
                    <a:bodyPr/>
                    <a:lstStyle/>
                    <a:p>
                      <a:pPr algn="l" fontAlgn="b"/>
                      <a:r>
                        <a:rPr lang="en-US" sz="1600" b="1" i="0" u="none" strike="noStrike" dirty="0" err="1">
                          <a:solidFill>
                            <a:srgbClr val="000000"/>
                          </a:solidFill>
                          <a:effectLst/>
                          <a:latin typeface="Calibri" panose="020F0502020204030204" pitchFamily="34" charset="0"/>
                        </a:rPr>
                        <a:t>Conclusión</a:t>
                      </a:r>
                      <a:r>
                        <a:rPr lang="en-US" sz="1600" b="1" i="0" u="none" strike="noStrike" dirty="0">
                          <a:solidFill>
                            <a:srgbClr val="000000"/>
                          </a:solidFill>
                          <a:effectLst/>
                          <a:latin typeface="Calibri" panose="020F0502020204030204" pitchFamily="34" charset="0"/>
                        </a:rPr>
                        <a:t> de la </a:t>
                      </a:r>
                      <a:r>
                        <a:rPr lang="en-US" sz="1600" b="1" i="0" u="none" strike="noStrike" dirty="0" err="1">
                          <a:solidFill>
                            <a:srgbClr val="000000"/>
                          </a:solidFill>
                          <a:effectLst/>
                          <a:latin typeface="Calibri" panose="020F0502020204030204" pitchFamily="34" charset="0"/>
                        </a:rPr>
                        <a:t>docencia</a:t>
                      </a:r>
                      <a:endParaRPr lang="en-US" sz="1600" b="1" i="0" u="none" strike="noStrike" dirty="0">
                        <a:solidFill>
                          <a:srgbClr val="000000"/>
                        </a:solidFill>
                        <a:effectLst/>
                        <a:latin typeface="Calibri" panose="020F0502020204030204" pitchFamily="34" charset="0"/>
                      </a:endParaRP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1"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1"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1"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1"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1"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1"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1"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1"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3063111596"/>
                  </a:ext>
                </a:extLst>
              </a:tr>
              <a:tr h="285356">
                <a:tc>
                  <a:txBody>
                    <a:bodyPr/>
                    <a:lstStyle/>
                    <a:p>
                      <a:pPr algn="l" fontAlgn="b"/>
                      <a:r>
                        <a:rPr lang="en-US" sz="1600" b="0" i="0" u="none" strike="noStrike" dirty="0" err="1">
                          <a:solidFill>
                            <a:srgbClr val="000000"/>
                          </a:solidFill>
                          <a:effectLst/>
                          <a:latin typeface="Calibri" panose="020F0502020204030204" pitchFamily="34" charset="0"/>
                        </a:rPr>
                        <a:t>Culminación</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asignaturas</a:t>
                      </a:r>
                      <a:r>
                        <a:rPr lang="en-US" sz="1600" b="0" i="0" u="none" strike="noStrike" dirty="0">
                          <a:solidFill>
                            <a:srgbClr val="000000"/>
                          </a:solidFill>
                          <a:effectLst/>
                          <a:latin typeface="Calibri" panose="020F0502020204030204" pitchFamily="34" charset="0"/>
                        </a:rPr>
                        <a:t> II </a:t>
                      </a:r>
                      <a:r>
                        <a:rPr lang="en-US" sz="1600" b="0" i="0" u="none" strike="noStrike" dirty="0" err="1" smtClean="0">
                          <a:solidFill>
                            <a:srgbClr val="000000"/>
                          </a:solidFill>
                          <a:effectLst/>
                          <a:latin typeface="Calibri" panose="020F0502020204030204" pitchFamily="34" charset="0"/>
                        </a:rPr>
                        <a:t>Semestre</a:t>
                      </a:r>
                      <a:r>
                        <a:rPr lang="en-US" sz="1600" b="0" i="0" u="none" strike="noStrike" dirty="0" smtClean="0">
                          <a:solidFill>
                            <a:srgbClr val="000000"/>
                          </a:solidFill>
                          <a:effectLst/>
                          <a:latin typeface="Calibri" panose="020F0502020204030204" pitchFamily="34" charset="0"/>
                        </a:rPr>
                        <a:t>/</a:t>
                      </a:r>
                      <a:r>
                        <a:rPr lang="en-US" sz="1600" b="0" i="0" u="none" strike="noStrike" dirty="0" err="1" smtClean="0">
                          <a:solidFill>
                            <a:srgbClr val="000000"/>
                          </a:solidFill>
                          <a:effectLst/>
                          <a:latin typeface="Calibri" panose="020F0502020204030204" pitchFamily="34" charset="0"/>
                        </a:rPr>
                        <a:t>Consultas</a:t>
                      </a:r>
                      <a:endParaRPr lang="en-US" sz="1600" b="0" i="0" u="none" strike="noStrike" dirty="0">
                        <a:solidFill>
                          <a:srgbClr val="000000"/>
                        </a:solidFill>
                        <a:effectLst/>
                        <a:latin typeface="Calibri" panose="020F0502020204030204" pitchFamily="34" charset="0"/>
                      </a:endParaRP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3332604512"/>
                  </a:ext>
                </a:extLst>
              </a:tr>
              <a:tr h="485159">
                <a:tc>
                  <a:txBody>
                    <a:bodyPr/>
                    <a:lstStyle/>
                    <a:p>
                      <a:pPr algn="l" fontAlgn="b"/>
                      <a:r>
                        <a:rPr lang="es-ES" sz="1600" b="0" i="0" u="none" strike="noStrike" dirty="0">
                          <a:solidFill>
                            <a:srgbClr val="000000"/>
                          </a:solidFill>
                          <a:effectLst/>
                          <a:latin typeface="Calibri" panose="020F0502020204030204" pitchFamily="34" charset="0"/>
                        </a:rPr>
                        <a:t>Evaluación final de las asignaturas del II semestre y arrastres</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46498359"/>
                  </a:ext>
                </a:extLst>
              </a:tr>
              <a:tr h="319337">
                <a:tc>
                  <a:txBody>
                    <a:bodyPr/>
                    <a:lstStyle/>
                    <a:p>
                      <a:pPr algn="l" fontAlgn="b"/>
                      <a:r>
                        <a:rPr lang="es-ES" sz="1600" b="0" i="0" u="none" strike="noStrike" dirty="0">
                          <a:solidFill>
                            <a:srgbClr val="000000"/>
                          </a:solidFill>
                          <a:effectLst/>
                          <a:latin typeface="Calibri" panose="020F0502020204030204" pitchFamily="34" charset="0"/>
                        </a:rPr>
                        <a:t>Exámenes extraordinarios de fin de curso</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3051363367"/>
                  </a:ext>
                </a:extLst>
              </a:tr>
              <a:tr h="285356">
                <a:tc>
                  <a:txBody>
                    <a:bodyPr/>
                    <a:lstStyle/>
                    <a:p>
                      <a:pPr algn="l" fontAlgn="b"/>
                      <a:r>
                        <a:rPr lang="en-US" sz="1600" b="1" i="0" u="none" strike="noStrike" dirty="0" err="1">
                          <a:solidFill>
                            <a:srgbClr val="000000"/>
                          </a:solidFill>
                          <a:effectLst/>
                          <a:latin typeface="Calibri" panose="020F0502020204030204" pitchFamily="34" charset="0"/>
                        </a:rPr>
                        <a:t>Culminación</a:t>
                      </a:r>
                      <a:r>
                        <a:rPr lang="en-US" sz="1600" b="1" i="0" u="none" strike="noStrike" dirty="0">
                          <a:solidFill>
                            <a:srgbClr val="000000"/>
                          </a:solidFill>
                          <a:effectLst/>
                          <a:latin typeface="Calibri" panose="020F0502020204030204" pitchFamily="34" charset="0"/>
                        </a:rPr>
                        <a:t> de </a:t>
                      </a:r>
                      <a:r>
                        <a:rPr lang="en-US" sz="1600" b="1" i="0" u="none" strike="noStrike" dirty="0" err="1">
                          <a:solidFill>
                            <a:srgbClr val="000000"/>
                          </a:solidFill>
                          <a:effectLst/>
                          <a:latin typeface="Calibri" panose="020F0502020204030204" pitchFamily="34" charset="0"/>
                        </a:rPr>
                        <a:t>estudios</a:t>
                      </a:r>
                      <a:endParaRPr lang="en-US" sz="1600" b="1" i="0" u="none" strike="noStrike" dirty="0">
                        <a:solidFill>
                          <a:srgbClr val="000000"/>
                        </a:solidFill>
                        <a:effectLst/>
                        <a:latin typeface="Calibri" panose="020F0502020204030204" pitchFamily="34" charset="0"/>
                      </a:endParaRP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209423865"/>
                  </a:ext>
                </a:extLst>
              </a:tr>
              <a:tr h="319337">
                <a:tc>
                  <a:txBody>
                    <a:bodyPr/>
                    <a:lstStyle/>
                    <a:p>
                      <a:pPr algn="l" fontAlgn="b"/>
                      <a:r>
                        <a:rPr lang="es-ES" sz="1600" b="0" i="0" u="none" strike="noStrike" dirty="0">
                          <a:solidFill>
                            <a:srgbClr val="000000"/>
                          </a:solidFill>
                          <a:effectLst/>
                          <a:latin typeface="Calibri" panose="020F0502020204030204" pitchFamily="34" charset="0"/>
                        </a:rPr>
                        <a:t>Nombramiento por resolución decanal de los tribunales</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3094887403"/>
                  </a:ext>
                </a:extLst>
              </a:tr>
              <a:tr h="485159">
                <a:tc>
                  <a:txBody>
                    <a:bodyPr/>
                    <a:lstStyle/>
                    <a:p>
                      <a:pPr algn="l" fontAlgn="b"/>
                      <a:r>
                        <a:rPr lang="es-ES" sz="1600" b="0" i="0" u="none" strike="noStrike" dirty="0">
                          <a:solidFill>
                            <a:srgbClr val="000000"/>
                          </a:solidFill>
                          <a:effectLst/>
                          <a:latin typeface="Calibri" panose="020F0502020204030204" pitchFamily="34" charset="0"/>
                        </a:rPr>
                        <a:t>Selección de los estudiantes integrales de carrera y </a:t>
                      </a:r>
                      <a:r>
                        <a:rPr lang="es-ES" sz="1600" b="0" i="0" u="none" strike="noStrike" dirty="0" smtClean="0">
                          <a:solidFill>
                            <a:srgbClr val="000000"/>
                          </a:solidFill>
                          <a:effectLst/>
                          <a:latin typeface="Calibri" panose="020F0502020204030204" pitchFamily="34" charset="0"/>
                        </a:rPr>
                        <a:t>facultad</a:t>
                      </a:r>
                      <a:endParaRPr lang="es-ES" sz="1600" b="0" i="0" u="none" strike="noStrike" dirty="0">
                        <a:solidFill>
                          <a:srgbClr val="000000"/>
                        </a:solidFill>
                        <a:effectLst/>
                        <a:latin typeface="Calibri" panose="020F0502020204030204" pitchFamily="34" charset="0"/>
                      </a:endParaRP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2138553369"/>
                  </a:ext>
                </a:extLst>
              </a:tr>
              <a:tr h="562728">
                <a:tc>
                  <a:txBody>
                    <a:bodyPr/>
                    <a:lstStyle/>
                    <a:p>
                      <a:pPr algn="l" fontAlgn="b"/>
                      <a:r>
                        <a:rPr lang="es-ES" sz="1600" b="0" i="0" u="none" strike="noStrike" dirty="0">
                          <a:solidFill>
                            <a:srgbClr val="000000"/>
                          </a:solidFill>
                          <a:effectLst/>
                          <a:latin typeface="Calibri" panose="020F0502020204030204" pitchFamily="34" charset="0"/>
                        </a:rPr>
                        <a:t>Comunicación de los estudiantes eximidos de la realización del ejercicio de culminación de estudios</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3817211156"/>
                  </a:ext>
                </a:extLst>
              </a:tr>
              <a:tr h="285356">
                <a:tc>
                  <a:txBody>
                    <a:bodyPr/>
                    <a:lstStyle/>
                    <a:p>
                      <a:pPr algn="l" fontAlgn="b"/>
                      <a:r>
                        <a:rPr lang="en-US" sz="1600" b="0" i="0" u="none" strike="noStrike" dirty="0" err="1">
                          <a:solidFill>
                            <a:srgbClr val="000000"/>
                          </a:solidFill>
                          <a:effectLst/>
                          <a:latin typeface="Calibri" panose="020F0502020204030204" pitchFamily="34" charset="0"/>
                        </a:rPr>
                        <a:t>Autopreparación</a:t>
                      </a:r>
                      <a:r>
                        <a:rPr lang="en-US" sz="1600" b="0" i="0" u="none" strike="noStrike" dirty="0">
                          <a:solidFill>
                            <a:srgbClr val="000000"/>
                          </a:solidFill>
                          <a:effectLst/>
                          <a:latin typeface="Calibri" panose="020F0502020204030204" pitchFamily="34" charset="0"/>
                        </a:rPr>
                        <a:t> de los </a:t>
                      </a:r>
                      <a:r>
                        <a:rPr lang="en-US" sz="1600" b="0" i="0" u="none" strike="noStrike" dirty="0" err="1">
                          <a:solidFill>
                            <a:srgbClr val="000000"/>
                          </a:solidFill>
                          <a:effectLst/>
                          <a:latin typeface="Calibri" panose="020F0502020204030204" pitchFamily="34" charset="0"/>
                        </a:rPr>
                        <a:t>estudiantes</a:t>
                      </a:r>
                      <a:endParaRPr lang="en-US" sz="1600" b="0" i="0" u="none" strike="noStrike" dirty="0">
                        <a:solidFill>
                          <a:srgbClr val="000000"/>
                        </a:solidFill>
                        <a:effectLst/>
                        <a:latin typeface="Calibri" panose="020F0502020204030204" pitchFamily="34" charset="0"/>
                      </a:endParaRP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2530853253"/>
                  </a:ext>
                </a:extLst>
              </a:tr>
              <a:tr h="562728">
                <a:tc>
                  <a:txBody>
                    <a:bodyPr/>
                    <a:lstStyle/>
                    <a:p>
                      <a:pPr algn="l" fontAlgn="b"/>
                      <a:r>
                        <a:rPr lang="es-ES" sz="1600" b="0" i="0" u="none" strike="noStrike" dirty="0">
                          <a:solidFill>
                            <a:srgbClr val="000000"/>
                          </a:solidFill>
                          <a:effectLst/>
                          <a:latin typeface="Calibri" panose="020F0502020204030204" pitchFamily="34" charset="0"/>
                        </a:rPr>
                        <a:t>Asesorías, consultas, Conferencias panorámicas, talleres de </a:t>
                      </a:r>
                      <a:r>
                        <a:rPr lang="es-ES" sz="1600" b="0" i="0" u="none" strike="noStrike" dirty="0" smtClean="0">
                          <a:solidFill>
                            <a:srgbClr val="000000"/>
                          </a:solidFill>
                          <a:effectLst/>
                          <a:latin typeface="Calibri" panose="020F0502020204030204" pitchFamily="34" charset="0"/>
                        </a:rPr>
                        <a:t>tesis (Incluye diagnóstico individual)</a:t>
                      </a:r>
                      <a:endParaRPr lang="es-ES" sz="1600" b="0" i="0" u="none" strike="noStrike" dirty="0">
                        <a:solidFill>
                          <a:srgbClr val="000000"/>
                        </a:solidFill>
                        <a:effectLst/>
                        <a:latin typeface="Calibri" panose="020F0502020204030204" pitchFamily="34" charset="0"/>
                      </a:endParaRP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2734392565"/>
                  </a:ext>
                </a:extLst>
              </a:tr>
              <a:tr h="285356">
                <a:tc>
                  <a:txBody>
                    <a:bodyPr/>
                    <a:lstStyle/>
                    <a:p>
                      <a:pPr algn="l" fontAlgn="b"/>
                      <a:r>
                        <a:rPr lang="en-US" sz="1600" b="0" i="0" u="none" strike="noStrike" dirty="0" err="1">
                          <a:solidFill>
                            <a:srgbClr val="000000"/>
                          </a:solidFill>
                          <a:effectLst/>
                          <a:latin typeface="Calibri" panose="020F0502020204030204" pitchFamily="34" charset="0"/>
                        </a:rPr>
                        <a:t>Culminación</a:t>
                      </a:r>
                      <a:r>
                        <a:rPr lang="en-US" sz="1600" b="0" i="0" u="none" strike="noStrike" dirty="0">
                          <a:solidFill>
                            <a:srgbClr val="000000"/>
                          </a:solidFill>
                          <a:effectLst/>
                          <a:latin typeface="Calibri" panose="020F0502020204030204" pitchFamily="34" charset="0"/>
                        </a:rPr>
                        <a:t> del </a:t>
                      </a:r>
                      <a:r>
                        <a:rPr lang="en-US" sz="1600" b="0" i="0" u="none" strike="noStrike" dirty="0" err="1">
                          <a:solidFill>
                            <a:srgbClr val="000000"/>
                          </a:solidFill>
                          <a:effectLst/>
                          <a:latin typeface="Calibri" panose="020F0502020204030204" pitchFamily="34" charset="0"/>
                        </a:rPr>
                        <a:t>informe</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escrito</a:t>
                      </a:r>
                      <a:endParaRPr lang="en-US" sz="1600" b="0" i="0" u="none" strike="noStrike" dirty="0">
                        <a:solidFill>
                          <a:srgbClr val="000000"/>
                        </a:solidFill>
                        <a:effectLst/>
                        <a:latin typeface="Calibri" panose="020F0502020204030204" pitchFamily="34" charset="0"/>
                      </a:endParaRP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1309733011"/>
                  </a:ext>
                </a:extLst>
              </a:tr>
              <a:tr h="319337">
                <a:tc>
                  <a:txBody>
                    <a:bodyPr/>
                    <a:lstStyle/>
                    <a:p>
                      <a:pPr algn="l" fontAlgn="b"/>
                      <a:r>
                        <a:rPr lang="en-US" sz="1600" b="0" i="0" u="none" strike="noStrike" dirty="0" err="1">
                          <a:solidFill>
                            <a:srgbClr val="000000"/>
                          </a:solidFill>
                          <a:effectLst/>
                          <a:latin typeface="Calibri" panose="020F0502020204030204" pitchFamily="34" charset="0"/>
                        </a:rPr>
                        <a:t>Entrega</a:t>
                      </a:r>
                      <a:r>
                        <a:rPr lang="en-US" sz="1600" b="0" i="0" u="none" strike="noStrike" dirty="0">
                          <a:solidFill>
                            <a:srgbClr val="000000"/>
                          </a:solidFill>
                          <a:effectLst/>
                          <a:latin typeface="Calibri" panose="020F0502020204030204" pitchFamily="34" charset="0"/>
                        </a:rPr>
                        <a:t> del </a:t>
                      </a:r>
                      <a:r>
                        <a:rPr lang="en-US" sz="1600" b="0" i="0" u="none" strike="noStrike" dirty="0" err="1">
                          <a:solidFill>
                            <a:srgbClr val="000000"/>
                          </a:solidFill>
                          <a:effectLst/>
                          <a:latin typeface="Calibri" panose="020F0502020204030204" pitchFamily="34" charset="0"/>
                        </a:rPr>
                        <a:t>trabajo</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escrito</a:t>
                      </a:r>
                      <a:r>
                        <a:rPr lang="en-US" sz="1600" b="0" i="0" u="none" strike="noStrike" dirty="0">
                          <a:solidFill>
                            <a:srgbClr val="000000"/>
                          </a:solidFill>
                          <a:effectLst/>
                          <a:latin typeface="Calibri" panose="020F0502020204030204" pitchFamily="34" charset="0"/>
                        </a:rPr>
                        <a:t> (digital o </a:t>
                      </a:r>
                      <a:r>
                        <a:rPr lang="en-US" sz="1600" b="0" i="0" u="none" strike="noStrike" dirty="0" err="1">
                          <a:solidFill>
                            <a:srgbClr val="000000"/>
                          </a:solidFill>
                          <a:effectLst/>
                          <a:latin typeface="Calibri" panose="020F0502020204030204" pitchFamily="34" charset="0"/>
                        </a:rPr>
                        <a:t>manuscrito</a:t>
                      </a:r>
                      <a:r>
                        <a:rPr lang="en-US" sz="1600" b="0" i="0" u="none" strike="noStrike" dirty="0">
                          <a:solidFill>
                            <a:srgbClr val="000000"/>
                          </a:solidFill>
                          <a:effectLst/>
                          <a:latin typeface="Calibri" panose="020F0502020204030204" pitchFamily="34" charset="0"/>
                        </a:rPr>
                        <a:t> a </a:t>
                      </a:r>
                      <a:r>
                        <a:rPr lang="en-US" sz="1600" b="0" i="0" u="none" strike="noStrike" dirty="0" err="1">
                          <a:solidFill>
                            <a:srgbClr val="000000"/>
                          </a:solidFill>
                          <a:effectLst/>
                          <a:latin typeface="Calibri" panose="020F0502020204030204" pitchFamily="34" charset="0"/>
                        </a:rPr>
                        <a:t>tinta</a:t>
                      </a:r>
                      <a:r>
                        <a:rPr lang="en-US" sz="1600" b="0" i="0" u="none" strike="noStrike" dirty="0">
                          <a:solidFill>
                            <a:srgbClr val="000000"/>
                          </a:solidFill>
                          <a:effectLst/>
                          <a:latin typeface="Calibri" panose="020F0502020204030204" pitchFamily="34" charset="0"/>
                        </a:rPr>
                        <a:t>)</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3427885437"/>
                  </a:ext>
                </a:extLst>
              </a:tr>
              <a:tr h="562728">
                <a:tc>
                  <a:txBody>
                    <a:bodyPr/>
                    <a:lstStyle/>
                    <a:p>
                      <a:pPr algn="l" fontAlgn="b"/>
                      <a:r>
                        <a:rPr lang="es-ES" sz="1600" b="0" i="0" u="none" strike="noStrike" dirty="0">
                          <a:solidFill>
                            <a:srgbClr val="000000"/>
                          </a:solidFill>
                          <a:effectLst/>
                          <a:latin typeface="Calibri" panose="020F0502020204030204" pitchFamily="34" charset="0"/>
                        </a:rPr>
                        <a:t>Actuación de los tribunales y comparecencia de los estudiantes que así </a:t>
                      </a:r>
                      <a:r>
                        <a:rPr lang="es-ES" sz="1600" b="0" i="0" u="none" strike="noStrike" dirty="0" smtClean="0">
                          <a:solidFill>
                            <a:srgbClr val="000000"/>
                          </a:solidFill>
                          <a:effectLst/>
                          <a:latin typeface="Calibri" panose="020F0502020204030204" pitchFamily="34" charset="0"/>
                        </a:rPr>
                        <a:t>corresponda. Informe de resultados.</a:t>
                      </a:r>
                      <a:endParaRPr lang="es-ES" sz="1600" b="0" i="0" u="none" strike="noStrike" dirty="0">
                        <a:solidFill>
                          <a:srgbClr val="000000"/>
                        </a:solidFill>
                        <a:effectLst/>
                        <a:latin typeface="Calibri" panose="020F0502020204030204" pitchFamily="34" charset="0"/>
                      </a:endParaRP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018" marR="7018" marT="7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12269935"/>
                  </a:ext>
                </a:extLst>
              </a:tr>
            </a:tbl>
          </a:graphicData>
        </a:graphic>
      </p:graphicFrame>
    </p:spTree>
    <p:extLst>
      <p:ext uri="{BB962C8B-B14F-4D97-AF65-F5344CB8AC3E}">
        <p14:creationId xmlns:p14="http://schemas.microsoft.com/office/powerpoint/2010/main" val="1569280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o"/>
          <p:cNvGrpSpPr/>
          <p:nvPr/>
        </p:nvGrpSpPr>
        <p:grpSpPr bwMode="auto">
          <a:xfrm>
            <a:off x="0" y="0"/>
            <a:ext cx="9144000" cy="1052513"/>
            <a:chOff x="0" y="0"/>
            <a:chExt cx="9144000" cy="1052513"/>
          </a:xfrm>
        </p:grpSpPr>
        <p:pic>
          <p:nvPicPr>
            <p:cNvPr id="3" name="Picture 3"/>
            <p:cNvPicPr>
              <a:picLocks noChangeAspect="1" noChangeArrowheads="1"/>
            </p:cNvPicPr>
            <p:nvPr/>
          </p:nvPicPr>
          <p:blipFill>
            <a:blip r:embed="rId2"/>
            <a:srcRect/>
            <a:stretch>
              <a:fillRect/>
            </a:stretch>
          </p:blipFill>
          <p:spPr bwMode="auto">
            <a:xfrm>
              <a:off x="2713902" y="0"/>
              <a:ext cx="6430098" cy="1052513"/>
            </a:xfrm>
            <a:prstGeom prst="rect">
              <a:avLst/>
            </a:prstGeom>
            <a:noFill/>
            <a:ln>
              <a:noFill/>
            </a:ln>
          </p:spPr>
        </p:pic>
        <p:pic>
          <p:nvPicPr>
            <p:cNvPr id="4" name="Picture 6" descr="D:\Diseño\power point\Sin título-1.png"/>
            <p:cNvPicPr>
              <a:picLocks noChangeAspect="1" noChangeArrowheads="1"/>
            </p:cNvPicPr>
            <p:nvPr/>
          </p:nvPicPr>
          <p:blipFill>
            <a:blip r:embed="rId3"/>
            <a:srcRect/>
            <a:stretch>
              <a:fillRect/>
            </a:stretch>
          </p:blipFill>
          <p:spPr bwMode="auto">
            <a:xfrm>
              <a:off x="0" y="59960"/>
              <a:ext cx="2672057" cy="863601"/>
            </a:xfrm>
            <a:prstGeom prst="rect">
              <a:avLst/>
            </a:prstGeom>
            <a:noFill/>
            <a:ln>
              <a:noFill/>
            </a:ln>
          </p:spPr>
        </p:pic>
      </p:grpSp>
      <p:sp>
        <p:nvSpPr>
          <p:cNvPr id="5" name="7 CuadroTexto"/>
          <p:cNvSpPr txBox="1"/>
          <p:nvPr/>
        </p:nvSpPr>
        <p:spPr>
          <a:xfrm>
            <a:off x="2672057" y="110758"/>
            <a:ext cx="6362760" cy="830997"/>
          </a:xfrm>
          <a:prstGeom prst="rect">
            <a:avLst/>
          </a:prstGeom>
          <a:noFill/>
        </p:spPr>
        <p:txBody>
          <a:bodyPr wrap="square" rtlCol="0">
            <a:spAutoFit/>
          </a:bodyPr>
          <a:lstStyle/>
          <a:p>
            <a:pPr algn="ctr"/>
            <a:r>
              <a:rPr lang="en-US" sz="2400" b="1" dirty="0" smtClean="0">
                <a:solidFill>
                  <a:schemeClr val="bg1"/>
                </a:solidFill>
                <a:latin typeface="Arial" pitchFamily="34" charset="0"/>
                <a:cs typeface="Arial" pitchFamily="34" charset="0"/>
              </a:rPr>
              <a:t>CULMINACI</a:t>
            </a:r>
            <a:r>
              <a:rPr lang="es-MX" sz="2400" b="1" dirty="0" smtClean="0">
                <a:solidFill>
                  <a:schemeClr val="bg1"/>
                </a:solidFill>
                <a:latin typeface="Arial" pitchFamily="34" charset="0"/>
                <a:cs typeface="Arial" pitchFamily="34" charset="0"/>
              </a:rPr>
              <a:t>Ó</a:t>
            </a:r>
            <a:r>
              <a:rPr lang="en-US" sz="2400" b="1" dirty="0" smtClean="0">
                <a:solidFill>
                  <a:schemeClr val="bg1"/>
                </a:solidFill>
                <a:latin typeface="Arial" pitchFamily="34" charset="0"/>
                <a:cs typeface="Arial" pitchFamily="34" charset="0"/>
              </a:rPr>
              <a:t>N DE ESTUDIOS</a:t>
            </a:r>
            <a:r>
              <a:rPr lang="es-MX" sz="2400" b="1" dirty="0" smtClean="0">
                <a:solidFill>
                  <a:schemeClr val="bg1"/>
                </a:solidFill>
                <a:latin typeface="Arial" pitchFamily="34" charset="0"/>
                <a:cs typeface="Arial" pitchFamily="34" charset="0"/>
              </a:rPr>
              <a:t> </a:t>
            </a:r>
            <a:r>
              <a:rPr lang="es-ES" sz="2400" b="1" dirty="0" smtClean="0">
                <a:solidFill>
                  <a:schemeClr val="bg1"/>
                </a:solidFill>
                <a:latin typeface="Arial" pitchFamily="34" charset="0"/>
                <a:cs typeface="Arial" pitchFamily="34" charset="0"/>
              </a:rPr>
              <a:t>CALENDARIO </a:t>
            </a:r>
            <a:r>
              <a:rPr lang="es-ES" b="1" dirty="0" smtClean="0">
                <a:solidFill>
                  <a:schemeClr val="bg1"/>
                </a:solidFill>
                <a:latin typeface="Arial" pitchFamily="34" charset="0"/>
                <a:cs typeface="Arial" pitchFamily="34" charset="0"/>
              </a:rPr>
              <a:t>(todas las carreras y tipos de curso)</a:t>
            </a:r>
            <a:endParaRPr lang="es-ES_tradnl" b="1" dirty="0">
              <a:solidFill>
                <a:schemeClr val="bg1"/>
              </a:solidFill>
              <a:latin typeface="Arial" pitchFamily="34" charset="0"/>
              <a:cs typeface="Arial"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918715196"/>
              </p:ext>
            </p:extLst>
          </p:nvPr>
        </p:nvGraphicFramePr>
        <p:xfrm>
          <a:off x="354840" y="1528548"/>
          <a:ext cx="8434316" cy="4288549"/>
        </p:xfrm>
        <a:graphic>
          <a:graphicData uri="http://schemas.openxmlformats.org/drawingml/2006/table">
            <a:tbl>
              <a:tblPr/>
              <a:tblGrid>
                <a:gridCol w="3322974">
                  <a:extLst>
                    <a:ext uri="{9D8B030D-6E8A-4147-A177-3AD203B41FA5}">
                      <a16:colId xmlns:a16="http://schemas.microsoft.com/office/drawing/2014/main" val="3992946773"/>
                    </a:ext>
                  </a:extLst>
                </a:gridCol>
                <a:gridCol w="773347">
                  <a:extLst>
                    <a:ext uri="{9D8B030D-6E8A-4147-A177-3AD203B41FA5}">
                      <a16:colId xmlns:a16="http://schemas.microsoft.com/office/drawing/2014/main" val="3552155021"/>
                    </a:ext>
                  </a:extLst>
                </a:gridCol>
                <a:gridCol w="700845">
                  <a:extLst>
                    <a:ext uri="{9D8B030D-6E8A-4147-A177-3AD203B41FA5}">
                      <a16:colId xmlns:a16="http://schemas.microsoft.com/office/drawing/2014/main" val="791430116"/>
                    </a:ext>
                  </a:extLst>
                </a:gridCol>
                <a:gridCol w="652512">
                  <a:extLst>
                    <a:ext uri="{9D8B030D-6E8A-4147-A177-3AD203B41FA5}">
                      <a16:colId xmlns:a16="http://schemas.microsoft.com/office/drawing/2014/main" val="2112398056"/>
                    </a:ext>
                  </a:extLst>
                </a:gridCol>
                <a:gridCol w="652512">
                  <a:extLst>
                    <a:ext uri="{9D8B030D-6E8A-4147-A177-3AD203B41FA5}">
                      <a16:colId xmlns:a16="http://schemas.microsoft.com/office/drawing/2014/main" val="788722022"/>
                    </a:ext>
                  </a:extLst>
                </a:gridCol>
                <a:gridCol w="567926">
                  <a:extLst>
                    <a:ext uri="{9D8B030D-6E8A-4147-A177-3AD203B41FA5}">
                      <a16:colId xmlns:a16="http://schemas.microsoft.com/office/drawing/2014/main" val="1107541532"/>
                    </a:ext>
                  </a:extLst>
                </a:gridCol>
                <a:gridCol w="580011">
                  <a:extLst>
                    <a:ext uri="{9D8B030D-6E8A-4147-A177-3AD203B41FA5}">
                      <a16:colId xmlns:a16="http://schemas.microsoft.com/office/drawing/2014/main" val="626339390"/>
                    </a:ext>
                  </a:extLst>
                </a:gridCol>
                <a:gridCol w="604178">
                  <a:extLst>
                    <a:ext uri="{9D8B030D-6E8A-4147-A177-3AD203B41FA5}">
                      <a16:colId xmlns:a16="http://schemas.microsoft.com/office/drawing/2014/main" val="1307843855"/>
                    </a:ext>
                  </a:extLst>
                </a:gridCol>
                <a:gridCol w="580011">
                  <a:extLst>
                    <a:ext uri="{9D8B030D-6E8A-4147-A177-3AD203B41FA5}">
                      <a16:colId xmlns:a16="http://schemas.microsoft.com/office/drawing/2014/main" val="1597435644"/>
                    </a:ext>
                  </a:extLst>
                </a:gridCol>
              </a:tblGrid>
              <a:tr h="404184">
                <a:tc rowSpan="2">
                  <a:txBody>
                    <a:bodyPr/>
                    <a:lstStyle/>
                    <a:p>
                      <a:pPr algn="ctr" fontAlgn="b"/>
                      <a:r>
                        <a:rPr lang="en-US" sz="1600" b="1" i="0" u="none" strike="noStrike" dirty="0">
                          <a:solidFill>
                            <a:srgbClr val="000000"/>
                          </a:solidFill>
                          <a:effectLst/>
                          <a:latin typeface="Calibri" panose="020F0502020204030204" pitchFamily="34" charset="0"/>
                        </a:rPr>
                        <a:t>CULMINACIÓN DE ESTUDIOS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gridSpan="8">
                  <a:txBody>
                    <a:bodyPr/>
                    <a:lstStyle/>
                    <a:p>
                      <a:pPr algn="ctr" fontAlgn="b"/>
                      <a:r>
                        <a:rPr lang="en-US" sz="1600" b="1" i="0" u="none" strike="noStrike" dirty="0">
                          <a:solidFill>
                            <a:srgbClr val="000000"/>
                          </a:solidFill>
                          <a:effectLst/>
                          <a:latin typeface="Calibri" panose="020F0502020204030204" pitchFamily="34" charset="0"/>
                        </a:rPr>
                        <a:t>SEMANAS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83187172"/>
                  </a:ext>
                </a:extLst>
              </a:tr>
              <a:tr h="404184">
                <a:tc vMerge="1">
                  <a:txBody>
                    <a:bodyPr/>
                    <a:lstStyle/>
                    <a:p>
                      <a:endParaRPr lang="en-US"/>
                    </a:p>
                  </a:txBody>
                  <a:tcPr/>
                </a:tc>
                <a:tc>
                  <a:txBody>
                    <a:bodyPr/>
                    <a:lstStyle/>
                    <a:p>
                      <a:pPr algn="r" fontAlgn="b"/>
                      <a:r>
                        <a:rPr lang="en-US" sz="16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r" fontAlgn="b"/>
                      <a:r>
                        <a:rPr lang="en-US" sz="16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r" fontAlgn="b"/>
                      <a:r>
                        <a:rPr lang="en-US" sz="16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r" fontAlgn="b"/>
                      <a:r>
                        <a:rPr lang="en-US" sz="16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r" fontAlgn="b"/>
                      <a:r>
                        <a:rPr lang="en-US" sz="16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r" fontAlgn="b"/>
                      <a:r>
                        <a:rPr lang="en-US" sz="16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r" fontAlgn="b"/>
                      <a:r>
                        <a:rPr lang="en-US" sz="16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r" fontAlgn="b"/>
                      <a:r>
                        <a:rPr lang="en-US" sz="16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901594811"/>
                  </a:ext>
                </a:extLst>
              </a:tr>
              <a:tr h="404184">
                <a:tc>
                  <a:txBody>
                    <a:bodyPr/>
                    <a:lstStyle/>
                    <a:p>
                      <a:pPr algn="l" fontAlgn="b"/>
                      <a:r>
                        <a:rPr lang="es-ES" sz="1600" b="0" i="0" u="none" strike="noStrike" dirty="0">
                          <a:solidFill>
                            <a:srgbClr val="000000"/>
                          </a:solidFill>
                          <a:effectLst/>
                          <a:latin typeface="Calibri" panose="020F0502020204030204" pitchFamily="34" charset="0"/>
                        </a:rPr>
                        <a:t>Entrega de los medios  de vida y estudio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4079268268"/>
                  </a:ext>
                </a:extLst>
              </a:tr>
              <a:tr h="404184">
                <a:tc>
                  <a:txBody>
                    <a:bodyPr/>
                    <a:lstStyle/>
                    <a:p>
                      <a:pPr algn="l" fontAlgn="b"/>
                      <a:r>
                        <a:rPr lang="es-ES" sz="1600" b="0" i="0" u="none" strike="noStrike" dirty="0">
                          <a:solidFill>
                            <a:srgbClr val="000000"/>
                          </a:solidFill>
                          <a:effectLst/>
                          <a:latin typeface="Calibri" panose="020F0502020204030204" pitchFamily="34" charset="0"/>
                        </a:rPr>
                        <a:t>Cierre de los expedientes docentes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2702754752"/>
                  </a:ext>
                </a:extLst>
              </a:tr>
              <a:tr h="1030932">
                <a:tc>
                  <a:txBody>
                    <a:bodyPr/>
                    <a:lstStyle/>
                    <a:p>
                      <a:pPr algn="l" fontAlgn="b"/>
                      <a:r>
                        <a:rPr lang="es-ES" sz="1600" b="0" i="0" u="none" strike="noStrike" dirty="0">
                          <a:solidFill>
                            <a:srgbClr val="000000"/>
                          </a:solidFill>
                          <a:effectLst/>
                          <a:latin typeface="Calibri" panose="020F0502020204030204" pitchFamily="34" charset="0"/>
                        </a:rPr>
                        <a:t>Asambleas de discusión de la formación continua para la etapa de preparación para el empleo en cada carrera, con la presencia de los empleadores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2326735164"/>
                  </a:ext>
                </a:extLst>
              </a:tr>
              <a:tr h="832513">
                <a:tc>
                  <a:txBody>
                    <a:bodyPr/>
                    <a:lstStyle/>
                    <a:p>
                      <a:pPr algn="l" fontAlgn="b"/>
                      <a:r>
                        <a:rPr lang="es-ES" sz="1600" b="0" i="0" u="none" strike="noStrike" dirty="0">
                          <a:solidFill>
                            <a:srgbClr val="000000"/>
                          </a:solidFill>
                          <a:effectLst/>
                          <a:latin typeface="Calibri" panose="020F0502020204030204" pitchFamily="34" charset="0"/>
                        </a:rPr>
                        <a:t>Acto de graduación de la UO (Títulos de Oro, Premios al Mérito Científico, </a:t>
                      </a:r>
                      <a:r>
                        <a:rPr lang="es-ES" sz="1600" b="0" i="0" u="none" strike="noStrike" dirty="0" smtClean="0">
                          <a:solidFill>
                            <a:srgbClr val="000000"/>
                          </a:solidFill>
                          <a:effectLst/>
                          <a:latin typeface="Calibri" panose="020F0502020204030204" pitchFamily="34" charset="0"/>
                        </a:rPr>
                        <a:t>Integrales)</a:t>
                      </a:r>
                      <a:endParaRPr lang="es-ES"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573403054"/>
                  </a:ext>
                </a:extLst>
              </a:tr>
              <a:tr h="404184">
                <a:tc>
                  <a:txBody>
                    <a:bodyPr/>
                    <a:lstStyle/>
                    <a:p>
                      <a:pPr algn="l" fontAlgn="b"/>
                      <a:r>
                        <a:rPr lang="es-ES" sz="1600" b="0" i="0" u="none" strike="noStrike" dirty="0">
                          <a:solidFill>
                            <a:srgbClr val="000000"/>
                          </a:solidFill>
                          <a:effectLst/>
                          <a:latin typeface="Calibri" panose="020F0502020204030204" pitchFamily="34" charset="0"/>
                        </a:rPr>
                        <a:t>Acto de Graduación de la facultad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3735855516"/>
                  </a:ext>
                </a:extLst>
              </a:tr>
              <a:tr h="404184">
                <a:tc>
                  <a:txBody>
                    <a:bodyPr/>
                    <a:lstStyle/>
                    <a:p>
                      <a:pPr algn="l" fontAlgn="b"/>
                      <a:r>
                        <a:rPr lang="es-ES" sz="1600" b="0" i="0" u="none" strike="noStrike" dirty="0">
                          <a:solidFill>
                            <a:srgbClr val="000000"/>
                          </a:solidFill>
                          <a:effectLst/>
                          <a:latin typeface="Calibri" panose="020F0502020204030204" pitchFamily="34" charset="0"/>
                        </a:rPr>
                        <a:t>Presentación en la Ubicación Laboral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406089352"/>
                  </a:ext>
                </a:extLst>
              </a:tr>
            </a:tbl>
          </a:graphicData>
        </a:graphic>
      </p:graphicFrame>
    </p:spTree>
    <p:extLst>
      <p:ext uri="{BB962C8B-B14F-4D97-AF65-F5344CB8AC3E}">
        <p14:creationId xmlns:p14="http://schemas.microsoft.com/office/powerpoint/2010/main" val="952434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1880</TotalTime>
  <Words>2968</Words>
  <Application>Microsoft Office PowerPoint</Application>
  <PresentationFormat>Presentación en pantalla (4:3)</PresentationFormat>
  <Paragraphs>753</Paragraphs>
  <Slides>27</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27</vt:i4>
      </vt:variant>
    </vt:vector>
  </HeadingPairs>
  <TitlesOfParts>
    <vt:vector size="35" baseType="lpstr">
      <vt:lpstr>Arial</vt:lpstr>
      <vt:lpstr>Calibri</vt:lpstr>
      <vt:lpstr>Calibri Light</vt:lpstr>
      <vt:lpstr>MS Mincho</vt:lpstr>
      <vt:lpstr>Times New Roman</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Decana</cp:lastModifiedBy>
  <cp:revision>138</cp:revision>
  <dcterms:created xsi:type="dcterms:W3CDTF">2019-05-17T17:01:07Z</dcterms:created>
  <dcterms:modified xsi:type="dcterms:W3CDTF">2020-05-18T01:33:56Z</dcterms:modified>
</cp:coreProperties>
</file>