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8" r:id="rId6"/>
    <p:sldId id="270" r:id="rId7"/>
    <p:sldId id="271" r:id="rId8"/>
    <p:sldId id="272" r:id="rId9"/>
    <p:sldId id="273" r:id="rId10"/>
    <p:sldId id="291" r:id="rId11"/>
    <p:sldId id="262" r:id="rId12"/>
    <p:sldId id="264" r:id="rId13"/>
    <p:sldId id="263" r:id="rId14"/>
    <p:sldId id="266" r:id="rId15"/>
    <p:sldId id="283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927"/>
    <a:srgbClr val="005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81508" autoAdjust="0"/>
  </p:normalViewPr>
  <p:slideViewPr>
    <p:cSldViewPr snapToGrid="0">
      <p:cViewPr varScale="1">
        <p:scale>
          <a:sx n="61" d="100"/>
          <a:sy n="61" d="100"/>
        </p:scale>
        <p:origin x="183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022B4-5DEC-4939-BFB8-AE73ED2D8CD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D9E13E4-5251-4549-A882-7CFD70769BFE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just"/>
          <a:endParaRPr lang="es-EC" dirty="0">
            <a:latin typeface="Arial" pitchFamily="34" charset="0"/>
            <a:cs typeface="Arial" pitchFamily="34" charset="0"/>
          </a:endParaRPr>
        </a:p>
      </dgm:t>
    </dgm:pt>
    <dgm:pt modelId="{9F05B299-A6FA-45A0-99CB-7C012A5D0A99}" type="parTrans" cxnId="{6A3F8B43-DF1E-480F-B592-D31E96B94732}">
      <dgm:prSet/>
      <dgm:spPr/>
      <dgm:t>
        <a:bodyPr/>
        <a:lstStyle/>
        <a:p>
          <a:endParaRPr lang="es-EC"/>
        </a:p>
      </dgm:t>
    </dgm:pt>
    <dgm:pt modelId="{EC25B1FC-15AB-4295-9AFA-12ADC3064835}" type="sibTrans" cxnId="{6A3F8B43-DF1E-480F-B592-D31E96B94732}">
      <dgm:prSet/>
      <dgm:spPr/>
      <dgm:t>
        <a:bodyPr/>
        <a:lstStyle/>
        <a:p>
          <a:endParaRPr lang="es-EC"/>
        </a:p>
      </dgm:t>
    </dgm:pt>
    <dgm:pt modelId="{667B7D17-3FCD-410B-891E-04EE12710986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just"/>
          <a:endParaRPr lang="es-EC" dirty="0">
            <a:latin typeface="Arial" pitchFamily="34" charset="0"/>
            <a:cs typeface="Arial" pitchFamily="34" charset="0"/>
          </a:endParaRPr>
        </a:p>
      </dgm:t>
    </dgm:pt>
    <dgm:pt modelId="{E7FCE970-FDC5-4060-BEFD-8B4970E7C2CA}" type="parTrans" cxnId="{0DE25B8B-8440-4BFB-BE6D-2F27EDAC6C69}">
      <dgm:prSet/>
      <dgm:spPr/>
      <dgm:t>
        <a:bodyPr/>
        <a:lstStyle/>
        <a:p>
          <a:endParaRPr lang="es-EC"/>
        </a:p>
      </dgm:t>
    </dgm:pt>
    <dgm:pt modelId="{7F70C6E9-F518-4324-BF9C-B8283BD3E77C}" type="sibTrans" cxnId="{0DE25B8B-8440-4BFB-BE6D-2F27EDAC6C69}">
      <dgm:prSet/>
      <dgm:spPr/>
      <dgm:t>
        <a:bodyPr/>
        <a:lstStyle/>
        <a:p>
          <a:endParaRPr lang="es-EC"/>
        </a:p>
      </dgm:t>
    </dgm:pt>
    <dgm:pt modelId="{C981E534-B9A0-484D-9EE4-DA0D3FDDCE5D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endParaRPr lang="es-EC" sz="2400" b="0" dirty="0">
            <a:latin typeface="Arial" pitchFamily="34" charset="0"/>
            <a:cs typeface="Arial" pitchFamily="34" charset="0"/>
          </a:endParaRPr>
        </a:p>
      </dgm:t>
    </dgm:pt>
    <dgm:pt modelId="{746DB060-69E9-4B16-AD43-411D1831C059}" type="parTrans" cxnId="{08410955-C48F-4742-B6F8-5CF4D996F664}">
      <dgm:prSet/>
      <dgm:spPr/>
      <dgm:t>
        <a:bodyPr/>
        <a:lstStyle/>
        <a:p>
          <a:endParaRPr lang="es-EC"/>
        </a:p>
      </dgm:t>
    </dgm:pt>
    <dgm:pt modelId="{AF55AB22-1200-4BDA-848E-DBD8F9E95D34}" type="sibTrans" cxnId="{08410955-C48F-4742-B6F8-5CF4D996F664}">
      <dgm:prSet/>
      <dgm:spPr/>
      <dgm:t>
        <a:bodyPr/>
        <a:lstStyle/>
        <a:p>
          <a:endParaRPr lang="es-EC"/>
        </a:p>
      </dgm:t>
    </dgm:pt>
    <dgm:pt modelId="{CA60B6F1-8CA8-42E3-8FDB-1CE39520361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es-EC" dirty="0">
            <a:latin typeface="Arial" pitchFamily="34" charset="0"/>
            <a:cs typeface="Arial" pitchFamily="34" charset="0"/>
          </a:endParaRPr>
        </a:p>
      </dgm:t>
    </dgm:pt>
    <dgm:pt modelId="{D3C73DC1-47E2-4C20-B0A8-6A8AE5C06BFD}" type="parTrans" cxnId="{41FDBB5C-464E-489C-B7E1-3AEDCEE21444}">
      <dgm:prSet/>
      <dgm:spPr/>
      <dgm:t>
        <a:bodyPr/>
        <a:lstStyle/>
        <a:p>
          <a:endParaRPr lang="es-EC"/>
        </a:p>
      </dgm:t>
    </dgm:pt>
    <dgm:pt modelId="{C5A5E3CD-FE26-4408-AA2C-4D383F8E694D}" type="sibTrans" cxnId="{41FDBB5C-464E-489C-B7E1-3AEDCEE21444}">
      <dgm:prSet/>
      <dgm:spPr/>
      <dgm:t>
        <a:bodyPr/>
        <a:lstStyle/>
        <a:p>
          <a:endParaRPr lang="es-EC"/>
        </a:p>
      </dgm:t>
    </dgm:pt>
    <dgm:pt modelId="{A8C06BB5-E17E-4003-9EE0-0AA57B4F64B6}" type="pres">
      <dgm:prSet presAssocID="{8AB022B4-5DEC-4939-BFB8-AE73ED2D8CD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6558BB9-C37C-4E64-84FD-BC6A8007E083}" type="pres">
      <dgm:prSet presAssocID="{8AB022B4-5DEC-4939-BFB8-AE73ED2D8CD7}" presName="Name1" presStyleCnt="0"/>
      <dgm:spPr/>
    </dgm:pt>
    <dgm:pt modelId="{96088DFD-2D7D-4A47-9E95-8EE9C9819EA4}" type="pres">
      <dgm:prSet presAssocID="{8AB022B4-5DEC-4939-BFB8-AE73ED2D8CD7}" presName="cycle" presStyleCnt="0"/>
      <dgm:spPr/>
    </dgm:pt>
    <dgm:pt modelId="{579C0B6E-C4ED-48A9-AE73-D8BAFC298A4B}" type="pres">
      <dgm:prSet presAssocID="{8AB022B4-5DEC-4939-BFB8-AE73ED2D8CD7}" presName="srcNode" presStyleLbl="node1" presStyleIdx="0" presStyleCnt="4"/>
      <dgm:spPr/>
    </dgm:pt>
    <dgm:pt modelId="{3D0B0FC1-8426-4697-B0F0-E424A41A4F80}" type="pres">
      <dgm:prSet presAssocID="{8AB022B4-5DEC-4939-BFB8-AE73ED2D8CD7}" presName="conn" presStyleLbl="parChTrans1D2" presStyleIdx="0" presStyleCnt="1"/>
      <dgm:spPr/>
      <dgm:t>
        <a:bodyPr/>
        <a:lstStyle/>
        <a:p>
          <a:endParaRPr lang="es-ES"/>
        </a:p>
      </dgm:t>
    </dgm:pt>
    <dgm:pt modelId="{AA99E5E9-2DBF-4406-8697-E9D01BA492F1}" type="pres">
      <dgm:prSet presAssocID="{8AB022B4-5DEC-4939-BFB8-AE73ED2D8CD7}" presName="extraNode" presStyleLbl="node1" presStyleIdx="0" presStyleCnt="4"/>
      <dgm:spPr/>
    </dgm:pt>
    <dgm:pt modelId="{F2669AFF-1646-4366-AAC6-5801B758DD3D}" type="pres">
      <dgm:prSet presAssocID="{8AB022B4-5DEC-4939-BFB8-AE73ED2D8CD7}" presName="dstNode" presStyleLbl="node1" presStyleIdx="0" presStyleCnt="4"/>
      <dgm:spPr/>
    </dgm:pt>
    <dgm:pt modelId="{BB3318AD-79D0-40E5-B3A1-59F6C9A87AC6}" type="pres">
      <dgm:prSet presAssocID="{5D9E13E4-5251-4549-A882-7CFD70769BFE}" presName="text_1" presStyleLbl="node1" presStyleIdx="0" presStyleCnt="4" custScaleY="125274" custLinFactNeighborX="-175" custLinFactNeighborY="1454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45CD92-141A-4E6E-BBFE-C04F54C3FA84}" type="pres">
      <dgm:prSet presAssocID="{5D9E13E4-5251-4549-A882-7CFD70769BFE}" presName="accent_1" presStyleCnt="0"/>
      <dgm:spPr/>
    </dgm:pt>
    <dgm:pt modelId="{7A45E460-4D33-44FB-825D-2040194444B6}" type="pres">
      <dgm:prSet presAssocID="{5D9E13E4-5251-4549-A882-7CFD70769BFE}" presName="accentRepeatNode" presStyleLbl="solidFgAcc1" presStyleIdx="0" presStyleCnt="4" custLinFactNeighborY="7195"/>
      <dgm:spPr/>
    </dgm:pt>
    <dgm:pt modelId="{1A2D1A65-EFAF-4DC0-9371-8CECB13A718A}" type="pres">
      <dgm:prSet presAssocID="{667B7D17-3FCD-410B-891E-04EE12710986}" presName="text_2" presStyleLbl="node1" presStyleIdx="1" presStyleCnt="4" custScaleY="132633" custLinFactNeighborY="53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09613E-FF1D-4B09-A2E0-B3C08AC70B5F}" type="pres">
      <dgm:prSet presAssocID="{667B7D17-3FCD-410B-891E-04EE12710986}" presName="accent_2" presStyleCnt="0"/>
      <dgm:spPr/>
    </dgm:pt>
    <dgm:pt modelId="{0594D685-A23D-45B3-807F-06FEBD9D04BD}" type="pres">
      <dgm:prSet presAssocID="{667B7D17-3FCD-410B-891E-04EE12710986}" presName="accentRepeatNode" presStyleLbl="solidFgAcc1" presStyleIdx="1" presStyleCnt="4" custLinFactNeighborY="1439"/>
      <dgm:spPr/>
    </dgm:pt>
    <dgm:pt modelId="{DA302B92-74AB-4A9A-A694-EAAEE06A0ED8}" type="pres">
      <dgm:prSet presAssocID="{C981E534-B9A0-484D-9EE4-DA0D3FDDCE5D}" presName="text_3" presStyleLbl="node1" presStyleIdx="2" presStyleCnt="4" custScaleY="126885" custLinFactNeighborY="-37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1DA3326-94EB-4375-8775-3E003E893792}" type="pres">
      <dgm:prSet presAssocID="{C981E534-B9A0-484D-9EE4-DA0D3FDDCE5D}" presName="accent_3" presStyleCnt="0"/>
      <dgm:spPr/>
    </dgm:pt>
    <dgm:pt modelId="{03AC2A34-EC0D-4939-8B6B-31F6327E730B}" type="pres">
      <dgm:prSet presAssocID="{C981E534-B9A0-484D-9EE4-DA0D3FDDCE5D}" presName="accentRepeatNode" presStyleLbl="solidFgAcc1" presStyleIdx="2" presStyleCnt="4"/>
      <dgm:spPr/>
    </dgm:pt>
    <dgm:pt modelId="{424A7B6B-BB61-4CBB-B9AC-9C513F948A10}" type="pres">
      <dgm:prSet presAssocID="{CA60B6F1-8CA8-42E3-8FDB-1CE395203616}" presName="text_4" presStyleLbl="node1" presStyleIdx="3" presStyleCnt="4" custScaleY="13802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531AE2-A059-4E86-8263-EA4A653CC9A9}" type="pres">
      <dgm:prSet presAssocID="{CA60B6F1-8CA8-42E3-8FDB-1CE395203616}" presName="accent_4" presStyleCnt="0"/>
      <dgm:spPr/>
    </dgm:pt>
    <dgm:pt modelId="{930C2A8D-1922-484E-92DB-2AB71B1E4137}" type="pres">
      <dgm:prSet presAssocID="{CA60B6F1-8CA8-42E3-8FDB-1CE395203616}" presName="accentRepeatNode" presStyleLbl="solidFgAcc1" presStyleIdx="3" presStyleCnt="4"/>
      <dgm:spPr/>
    </dgm:pt>
  </dgm:ptLst>
  <dgm:cxnLst>
    <dgm:cxn modelId="{B6BB7AB2-F828-4078-A770-2529147D1D50}" type="presOf" srcId="{CA60B6F1-8CA8-42E3-8FDB-1CE395203616}" destId="{424A7B6B-BB61-4CBB-B9AC-9C513F948A10}" srcOrd="0" destOrd="0" presId="urn:microsoft.com/office/officeart/2008/layout/VerticalCurvedList"/>
    <dgm:cxn modelId="{08410955-C48F-4742-B6F8-5CF4D996F664}" srcId="{8AB022B4-5DEC-4939-BFB8-AE73ED2D8CD7}" destId="{C981E534-B9A0-484D-9EE4-DA0D3FDDCE5D}" srcOrd="2" destOrd="0" parTransId="{746DB060-69E9-4B16-AD43-411D1831C059}" sibTransId="{AF55AB22-1200-4BDA-848E-DBD8F9E95D34}"/>
    <dgm:cxn modelId="{6A3F8B43-DF1E-480F-B592-D31E96B94732}" srcId="{8AB022B4-5DEC-4939-BFB8-AE73ED2D8CD7}" destId="{5D9E13E4-5251-4549-A882-7CFD70769BFE}" srcOrd="0" destOrd="0" parTransId="{9F05B299-A6FA-45A0-99CB-7C012A5D0A99}" sibTransId="{EC25B1FC-15AB-4295-9AFA-12ADC3064835}"/>
    <dgm:cxn modelId="{F8434B29-D62A-451F-A0BA-79F57B3458FE}" type="presOf" srcId="{EC25B1FC-15AB-4295-9AFA-12ADC3064835}" destId="{3D0B0FC1-8426-4697-B0F0-E424A41A4F80}" srcOrd="0" destOrd="0" presId="urn:microsoft.com/office/officeart/2008/layout/VerticalCurvedList"/>
    <dgm:cxn modelId="{F6C5708A-152C-4C2B-B0BE-8AFBE9688482}" type="presOf" srcId="{5D9E13E4-5251-4549-A882-7CFD70769BFE}" destId="{BB3318AD-79D0-40E5-B3A1-59F6C9A87AC6}" srcOrd="0" destOrd="0" presId="urn:microsoft.com/office/officeart/2008/layout/VerticalCurvedList"/>
    <dgm:cxn modelId="{0DE25B8B-8440-4BFB-BE6D-2F27EDAC6C69}" srcId="{8AB022B4-5DEC-4939-BFB8-AE73ED2D8CD7}" destId="{667B7D17-3FCD-410B-891E-04EE12710986}" srcOrd="1" destOrd="0" parTransId="{E7FCE970-FDC5-4060-BEFD-8B4970E7C2CA}" sibTransId="{7F70C6E9-F518-4324-BF9C-B8283BD3E77C}"/>
    <dgm:cxn modelId="{CC80C5AC-C79E-4986-A3E8-407BFE06C3E8}" type="presOf" srcId="{8AB022B4-5DEC-4939-BFB8-AE73ED2D8CD7}" destId="{A8C06BB5-E17E-4003-9EE0-0AA57B4F64B6}" srcOrd="0" destOrd="0" presId="urn:microsoft.com/office/officeart/2008/layout/VerticalCurvedList"/>
    <dgm:cxn modelId="{B4FFDA74-86A3-4D49-81A6-01830FFCE779}" type="presOf" srcId="{C981E534-B9A0-484D-9EE4-DA0D3FDDCE5D}" destId="{DA302B92-74AB-4A9A-A694-EAAEE06A0ED8}" srcOrd="0" destOrd="0" presId="urn:microsoft.com/office/officeart/2008/layout/VerticalCurvedList"/>
    <dgm:cxn modelId="{07F9FB1A-C10A-4BB4-8F7C-5E0F31524594}" type="presOf" srcId="{667B7D17-3FCD-410B-891E-04EE12710986}" destId="{1A2D1A65-EFAF-4DC0-9371-8CECB13A718A}" srcOrd="0" destOrd="0" presId="urn:microsoft.com/office/officeart/2008/layout/VerticalCurvedList"/>
    <dgm:cxn modelId="{41FDBB5C-464E-489C-B7E1-3AEDCEE21444}" srcId="{8AB022B4-5DEC-4939-BFB8-AE73ED2D8CD7}" destId="{CA60B6F1-8CA8-42E3-8FDB-1CE395203616}" srcOrd="3" destOrd="0" parTransId="{D3C73DC1-47E2-4C20-B0A8-6A8AE5C06BFD}" sibTransId="{C5A5E3CD-FE26-4408-AA2C-4D383F8E694D}"/>
    <dgm:cxn modelId="{0EECC33C-CC0F-4B28-B110-C21338B4D8D3}" type="presParOf" srcId="{A8C06BB5-E17E-4003-9EE0-0AA57B4F64B6}" destId="{66558BB9-C37C-4E64-84FD-BC6A8007E083}" srcOrd="0" destOrd="0" presId="urn:microsoft.com/office/officeart/2008/layout/VerticalCurvedList"/>
    <dgm:cxn modelId="{BDD14556-0F28-424F-B9D6-3E8906F57EA2}" type="presParOf" srcId="{66558BB9-C37C-4E64-84FD-BC6A8007E083}" destId="{96088DFD-2D7D-4A47-9E95-8EE9C9819EA4}" srcOrd="0" destOrd="0" presId="urn:microsoft.com/office/officeart/2008/layout/VerticalCurvedList"/>
    <dgm:cxn modelId="{EE685C3D-4158-47B4-87DB-1F19AD0D77D7}" type="presParOf" srcId="{96088DFD-2D7D-4A47-9E95-8EE9C9819EA4}" destId="{579C0B6E-C4ED-48A9-AE73-D8BAFC298A4B}" srcOrd="0" destOrd="0" presId="urn:microsoft.com/office/officeart/2008/layout/VerticalCurvedList"/>
    <dgm:cxn modelId="{31ABFE85-924B-42D3-A552-1F8AE5082E2B}" type="presParOf" srcId="{96088DFD-2D7D-4A47-9E95-8EE9C9819EA4}" destId="{3D0B0FC1-8426-4697-B0F0-E424A41A4F80}" srcOrd="1" destOrd="0" presId="urn:microsoft.com/office/officeart/2008/layout/VerticalCurvedList"/>
    <dgm:cxn modelId="{4F09A81B-5C65-40AD-B468-E7A8723A17F0}" type="presParOf" srcId="{96088DFD-2D7D-4A47-9E95-8EE9C9819EA4}" destId="{AA99E5E9-2DBF-4406-8697-E9D01BA492F1}" srcOrd="2" destOrd="0" presId="urn:microsoft.com/office/officeart/2008/layout/VerticalCurvedList"/>
    <dgm:cxn modelId="{9EFE0F66-7BAB-4C7C-8687-743449FAB931}" type="presParOf" srcId="{96088DFD-2D7D-4A47-9E95-8EE9C9819EA4}" destId="{F2669AFF-1646-4366-AAC6-5801B758DD3D}" srcOrd="3" destOrd="0" presId="urn:microsoft.com/office/officeart/2008/layout/VerticalCurvedList"/>
    <dgm:cxn modelId="{D62C5BF3-5083-489B-82A7-CB77528159DF}" type="presParOf" srcId="{66558BB9-C37C-4E64-84FD-BC6A8007E083}" destId="{BB3318AD-79D0-40E5-B3A1-59F6C9A87AC6}" srcOrd="1" destOrd="0" presId="urn:microsoft.com/office/officeart/2008/layout/VerticalCurvedList"/>
    <dgm:cxn modelId="{0296F72B-1096-4B46-B062-37B6A619B6C8}" type="presParOf" srcId="{66558BB9-C37C-4E64-84FD-BC6A8007E083}" destId="{9645CD92-141A-4E6E-BBFE-C04F54C3FA84}" srcOrd="2" destOrd="0" presId="urn:microsoft.com/office/officeart/2008/layout/VerticalCurvedList"/>
    <dgm:cxn modelId="{94740BF3-776B-437C-8C03-511C1BCB1210}" type="presParOf" srcId="{9645CD92-141A-4E6E-BBFE-C04F54C3FA84}" destId="{7A45E460-4D33-44FB-825D-2040194444B6}" srcOrd="0" destOrd="0" presId="urn:microsoft.com/office/officeart/2008/layout/VerticalCurvedList"/>
    <dgm:cxn modelId="{9FCA1B3F-08E5-4856-A869-8422D788A3CC}" type="presParOf" srcId="{66558BB9-C37C-4E64-84FD-BC6A8007E083}" destId="{1A2D1A65-EFAF-4DC0-9371-8CECB13A718A}" srcOrd="3" destOrd="0" presId="urn:microsoft.com/office/officeart/2008/layout/VerticalCurvedList"/>
    <dgm:cxn modelId="{860F3623-0208-4D6E-BA9F-F8E094F5114F}" type="presParOf" srcId="{66558BB9-C37C-4E64-84FD-BC6A8007E083}" destId="{7B09613E-FF1D-4B09-A2E0-B3C08AC70B5F}" srcOrd="4" destOrd="0" presId="urn:microsoft.com/office/officeart/2008/layout/VerticalCurvedList"/>
    <dgm:cxn modelId="{FB6EF956-BE22-483A-A335-DAEC9B7D7063}" type="presParOf" srcId="{7B09613E-FF1D-4B09-A2E0-B3C08AC70B5F}" destId="{0594D685-A23D-45B3-807F-06FEBD9D04BD}" srcOrd="0" destOrd="0" presId="urn:microsoft.com/office/officeart/2008/layout/VerticalCurvedList"/>
    <dgm:cxn modelId="{CA0C49CE-B0D6-47DA-AF2B-AC06F4932C18}" type="presParOf" srcId="{66558BB9-C37C-4E64-84FD-BC6A8007E083}" destId="{DA302B92-74AB-4A9A-A694-EAAEE06A0ED8}" srcOrd="5" destOrd="0" presId="urn:microsoft.com/office/officeart/2008/layout/VerticalCurvedList"/>
    <dgm:cxn modelId="{748E06F2-9572-4514-99DA-BADC00F7BFEE}" type="presParOf" srcId="{66558BB9-C37C-4E64-84FD-BC6A8007E083}" destId="{21DA3326-94EB-4375-8775-3E003E893792}" srcOrd="6" destOrd="0" presId="urn:microsoft.com/office/officeart/2008/layout/VerticalCurvedList"/>
    <dgm:cxn modelId="{2EA05E77-A6CB-40B4-9ED7-10C283A0B32D}" type="presParOf" srcId="{21DA3326-94EB-4375-8775-3E003E893792}" destId="{03AC2A34-EC0D-4939-8B6B-31F6327E730B}" srcOrd="0" destOrd="0" presId="urn:microsoft.com/office/officeart/2008/layout/VerticalCurvedList"/>
    <dgm:cxn modelId="{A4113A6A-33A4-4F28-8CEC-F3A68ED97129}" type="presParOf" srcId="{66558BB9-C37C-4E64-84FD-BC6A8007E083}" destId="{424A7B6B-BB61-4CBB-B9AC-9C513F948A10}" srcOrd="7" destOrd="0" presId="urn:microsoft.com/office/officeart/2008/layout/VerticalCurvedList"/>
    <dgm:cxn modelId="{8CD541AE-5D3D-45B8-ACA1-0CC1646B8205}" type="presParOf" srcId="{66558BB9-C37C-4E64-84FD-BC6A8007E083}" destId="{7E531AE2-A059-4E86-8263-EA4A653CC9A9}" srcOrd="8" destOrd="0" presId="urn:microsoft.com/office/officeart/2008/layout/VerticalCurvedList"/>
    <dgm:cxn modelId="{D7556B5D-3C32-46F7-B593-42D39D53C891}" type="presParOf" srcId="{7E531AE2-A059-4E86-8263-EA4A653CC9A9}" destId="{930C2A8D-1922-484E-92DB-2AB71B1E41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B0FC1-8426-4697-B0F0-E424A41A4F80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18AD-79D0-40E5-B3A1-59F6C9A87AC6}">
      <dsp:nvSpPr>
        <dsp:cNvPr id="0" name=""/>
        <dsp:cNvSpPr/>
      </dsp:nvSpPr>
      <dsp:spPr>
        <a:xfrm>
          <a:off x="597036" y="432509"/>
          <a:ext cx="7696050" cy="104429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61676" tIns="144780" rIns="144780" bIns="144780" numCol="1" spcCol="1270" anchor="ctr" anchorCtr="0">
          <a:noAutofit/>
        </a:bodyPr>
        <a:lstStyle/>
        <a:p>
          <a:pPr lvl="0" algn="just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700" kern="1200" dirty="0">
            <a:latin typeface="Arial" pitchFamily="34" charset="0"/>
            <a:cs typeface="Arial" pitchFamily="34" charset="0"/>
          </a:endParaRPr>
        </a:p>
      </dsp:txBody>
      <dsp:txXfrm>
        <a:off x="597036" y="432509"/>
        <a:ext cx="7696050" cy="1044293"/>
      </dsp:txXfrm>
    </dsp:sp>
    <dsp:sp modelId="{7A45E460-4D33-44FB-825D-2040194444B6}">
      <dsp:nvSpPr>
        <dsp:cNvPr id="0" name=""/>
        <dsp:cNvSpPr/>
      </dsp:nvSpPr>
      <dsp:spPr>
        <a:xfrm>
          <a:off x="89500" y="387358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D1A65-EFAF-4DC0-9371-8CECB13A718A}">
      <dsp:nvSpPr>
        <dsp:cNvPr id="0" name=""/>
        <dsp:cNvSpPr/>
      </dsp:nvSpPr>
      <dsp:spPr>
        <a:xfrm>
          <a:off x="1088431" y="1575389"/>
          <a:ext cx="7218123" cy="110563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61676" tIns="152400" rIns="152400" bIns="152400" numCol="1" spcCol="1270" anchor="ctr" anchorCtr="0">
          <a:noAutofit/>
        </a:bodyPr>
        <a:lstStyle/>
        <a:p>
          <a:pPr lvl="0" algn="just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0" kern="1200" dirty="0">
            <a:latin typeface="Arial" pitchFamily="34" charset="0"/>
            <a:cs typeface="Arial" pitchFamily="34" charset="0"/>
          </a:endParaRPr>
        </a:p>
      </dsp:txBody>
      <dsp:txXfrm>
        <a:off x="1088431" y="1575389"/>
        <a:ext cx="7218123" cy="1105638"/>
      </dsp:txXfrm>
    </dsp:sp>
    <dsp:sp modelId="{0594D685-A23D-45B3-807F-06FEBD9D04BD}">
      <dsp:nvSpPr>
        <dsp:cNvPr id="0" name=""/>
        <dsp:cNvSpPr/>
      </dsp:nvSpPr>
      <dsp:spPr>
        <a:xfrm>
          <a:off x="567426" y="1578009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02B92-74AB-4A9A-A694-EAAEE06A0ED8}">
      <dsp:nvSpPr>
        <dsp:cNvPr id="0" name=""/>
        <dsp:cNvSpPr/>
      </dsp:nvSpPr>
      <dsp:spPr>
        <a:xfrm>
          <a:off x="1088431" y="2802685"/>
          <a:ext cx="7218123" cy="1057723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b="0" kern="1200" dirty="0">
            <a:latin typeface="Arial" pitchFamily="34" charset="0"/>
            <a:cs typeface="Arial" pitchFamily="34" charset="0"/>
          </a:endParaRPr>
        </a:p>
      </dsp:txBody>
      <dsp:txXfrm>
        <a:off x="1088431" y="2802685"/>
        <a:ext cx="7218123" cy="1057723"/>
      </dsp:txXfrm>
    </dsp:sp>
    <dsp:sp modelId="{03AC2A34-EC0D-4939-8B6B-31F6327E730B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A7B6B-BB61-4CBB-B9AC-9C513F948A10}">
      <dsp:nvSpPr>
        <dsp:cNvPr id="0" name=""/>
        <dsp:cNvSpPr/>
      </dsp:nvSpPr>
      <dsp:spPr>
        <a:xfrm>
          <a:off x="610504" y="4009990"/>
          <a:ext cx="7696050" cy="115057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61676" tIns="160020" rIns="160020" bIns="160020" numCol="1" spcCol="1270" anchor="ctr" anchorCtr="0">
          <a:noAutofit/>
        </a:bodyPr>
        <a:lstStyle/>
        <a:p>
          <a:pPr lvl="0" algn="just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300" kern="1200" dirty="0">
            <a:latin typeface="Arial" pitchFamily="34" charset="0"/>
            <a:cs typeface="Arial" pitchFamily="34" charset="0"/>
          </a:endParaRPr>
        </a:p>
      </dsp:txBody>
      <dsp:txXfrm>
        <a:off x="610504" y="4009990"/>
        <a:ext cx="7696050" cy="1150570"/>
      </dsp:txXfrm>
    </dsp:sp>
    <dsp:sp modelId="{930C2A8D-1922-484E-92DB-2AB71B1E4137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1048751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B34D6-BE31-4B23-B55C-F42299BDC33A}" type="datetimeFigureOut">
              <a:rPr lang="es-ES_tradnl" smtClean="0"/>
              <a:pPr/>
              <a:t>13/05/2020</a:t>
            </a:fld>
            <a:endParaRPr lang="es-ES_tradnl"/>
          </a:p>
        </p:txBody>
      </p:sp>
      <p:sp>
        <p:nvSpPr>
          <p:cNvPr id="1048752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1048753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1048754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1048755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5ED6D-686C-43F8-BCBE-820F986AD1C2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652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5ED6D-686C-43F8-BCBE-820F986AD1C2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166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69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noProof="0" dirty="0"/>
          </a:p>
        </p:txBody>
      </p:sp>
      <p:sp>
        <p:nvSpPr>
          <p:cNvPr id="1048670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5ED6D-686C-43F8-BCBE-820F986AD1C2}" type="slidenum">
              <a:rPr lang="es-ES_tradnl" smtClean="0"/>
              <a:pPr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5306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75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noProof="0" dirty="0"/>
          </a:p>
        </p:txBody>
      </p:sp>
      <p:sp>
        <p:nvSpPr>
          <p:cNvPr id="1048676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5ED6D-686C-43F8-BCBE-820F986AD1C2}" type="slidenum">
              <a:rPr lang="es-ES_tradnl" smtClean="0"/>
              <a:pPr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490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7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7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7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3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0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70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7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1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7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7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5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5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4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74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72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04873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7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87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50AF-41A8-49A6-B375-BA6612A9186B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118F7-A0E9-4B24-B7CF-5006FF124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352268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53" name="Picture 6" descr="D:\Diseño\power point\Sin título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8667" y="296333"/>
            <a:ext cx="28702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586" name="CaixaDeTexto 8"/>
          <p:cNvSpPr txBox="1"/>
          <p:nvPr/>
        </p:nvSpPr>
        <p:spPr>
          <a:xfrm>
            <a:off x="3567659" y="1223889"/>
            <a:ext cx="5378037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Ajustes para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la culminación de estudios y la continuidad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del proceso de formación de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pregrado.</a:t>
            </a:r>
          </a:p>
          <a:p>
            <a:pPr algn="just">
              <a:lnSpc>
                <a:spcPct val="150000"/>
              </a:lnSpc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Facultad de Ciencias Naturales y Exacta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s </a:t>
            </a:r>
          </a:p>
          <a:p>
            <a:pPr algn="just">
              <a:lnSpc>
                <a:spcPct val="150000"/>
              </a:lnSpc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Curso 2019- 2020</a:t>
            </a:r>
          </a:p>
          <a:p>
            <a:pPr algn="just">
              <a:lnSpc>
                <a:spcPct val="150000"/>
              </a:lnSpc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9963" y="0"/>
            <a:ext cx="36730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Diseño\power point\Sin título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8667" y="296333"/>
            <a:ext cx="28702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642102" y="1348353"/>
            <a:ext cx="5269424" cy="44319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Ajustes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continuidad del proceso de formación de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pregrado.</a:t>
            </a:r>
          </a:p>
          <a:p>
            <a:pPr algn="just">
              <a:lnSpc>
                <a:spcPct val="150000"/>
              </a:lnSpc>
            </a:pPr>
            <a:r>
              <a:rPr lang="es-ES" sz="24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Facultad de Ciencias Naturales y Exactas </a:t>
            </a:r>
          </a:p>
          <a:p>
            <a:pPr algn="ctr">
              <a:lnSpc>
                <a:spcPct val="150000"/>
              </a:lnSpc>
            </a:pPr>
            <a:endParaRPr lang="es-ES" sz="2400" b="1" dirty="0" smtClean="0"/>
          </a:p>
          <a:p>
            <a:pPr algn="ctr">
              <a:lnSpc>
                <a:spcPct val="150000"/>
              </a:lnSpc>
            </a:pPr>
            <a:r>
              <a:rPr lang="es-ES" sz="2400" b="1" dirty="0" smtClean="0"/>
              <a:t>Curso </a:t>
            </a:r>
            <a:r>
              <a:rPr lang="es-ES" sz="2400" b="1" dirty="0"/>
              <a:t>2019 - 2020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64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5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04" name="Rectángulo 7"/>
          <p:cNvSpPr/>
          <p:nvPr/>
        </p:nvSpPr>
        <p:spPr>
          <a:xfrm>
            <a:off x="179882" y="1289154"/>
            <a:ext cx="8739266" cy="490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Primer período (de recuperación: 90 días). </a:t>
            </a:r>
          </a:p>
        </p:txBody>
      </p:sp>
      <p:graphicFrame>
        <p:nvGraphicFramePr>
          <p:cNvPr id="4194307" name="Tabla 11"/>
          <p:cNvGraphicFramePr>
            <a:graphicFrameLocks noGrp="1"/>
          </p:cNvGraphicFramePr>
          <p:nvPr/>
        </p:nvGraphicFramePr>
        <p:xfrm>
          <a:off x="209862" y="2083633"/>
          <a:ext cx="8724280" cy="1888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375"/>
                <a:gridCol w="725375"/>
                <a:gridCol w="727353"/>
                <a:gridCol w="727353"/>
                <a:gridCol w="727353"/>
                <a:gridCol w="727353"/>
                <a:gridCol w="727353"/>
                <a:gridCol w="727353"/>
                <a:gridCol w="727353"/>
                <a:gridCol w="727353"/>
                <a:gridCol w="727353"/>
                <a:gridCol w="727353"/>
              </a:tblGrid>
              <a:tr h="596913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 SEMANAS  LECTIVAS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sz="2400" b="1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MX" sz="2400" b="1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MX" sz="2400" b="1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6123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CLASES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EO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EE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EEFC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PLI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48605" name="CuadroTexto 12"/>
          <p:cNvSpPr txBox="1"/>
          <p:nvPr/>
        </p:nvSpPr>
        <p:spPr>
          <a:xfrm>
            <a:off x="224852" y="4182256"/>
            <a:ext cx="8484433" cy="208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Exámenes ordinarios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EO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Exámenes extraordinarios del semestre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EE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Exámenes extraordinarios de fin de curso  y de premio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EEFC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Práctica laboral concentrada o sistemática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PLI</a:t>
            </a:r>
          </a:p>
          <a:p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6" name="CaixaDeTexto 14"/>
          <p:cNvSpPr txBox="1"/>
          <p:nvPr/>
        </p:nvSpPr>
        <p:spPr>
          <a:xfrm>
            <a:off x="2714612" y="326201"/>
            <a:ext cx="6429388" cy="4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 de ajuste al calendario </a:t>
            </a:r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académico</a:t>
            </a: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6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9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14" name="6 Rectángulo"/>
          <p:cNvSpPr/>
          <p:nvPr/>
        </p:nvSpPr>
        <p:spPr>
          <a:xfrm>
            <a:off x="2965270" y="169818"/>
            <a:ext cx="58842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Curso Diurno </a:t>
            </a:r>
          </a:p>
          <a:p>
            <a:pPr algn="ctr"/>
            <a:endParaRPr lang="es-E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6" name="10 CuadroTexto"/>
          <p:cNvSpPr txBox="1"/>
          <p:nvPr/>
        </p:nvSpPr>
        <p:spPr>
          <a:xfrm>
            <a:off x="278969" y="1487836"/>
            <a:ext cx="8570563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Cada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año académico concilia la planificación de las asignaturas que integra las 5 semanas desarrolladas (febrero-marzo), las orientaciones en las carpetas metodológicas y el fondo de tiempo asignado en las 8 semanas de recuperación</a:t>
            </a:r>
            <a:r>
              <a:rPr lang="es-ES" sz="1600" dirty="0"/>
              <a:t>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priorizando el currículo base.</a:t>
            </a:r>
          </a:p>
          <a:p>
            <a:pPr algn="just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Las clases se desarrollarán en las diferentes formas organizativas (C, CP, S, PL y talleres) con el objetivo de sistematizar los objetivos y contenidos esenciales, priorizando las habilidades prácticas; comprobar la autopreparación de los estudiantes y la realización de evaluaciones sistemáticas y parciales. </a:t>
            </a:r>
          </a:p>
          <a:p>
            <a:pPr algn="just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Incluye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la atención a las asignaturas de arrastres y su evaluación. Además, las consultas a los estudiantes con asignaturas desaprobadas en el primer semestre.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desarrollará la docencia en las dos sesiones aprovechando al máximo las oportunidades para consultas y actividades prácticas en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laboratorios.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cada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año se realizarán hasta dos exámenes ordinarios y la defensa de trabajos de curso se desarrollarán a partir de la semana 7.</a:t>
            </a:r>
            <a:endParaRPr lang="es-ES_tradnl" sz="16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6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09" name="6 Rectángulo"/>
          <p:cNvSpPr/>
          <p:nvPr/>
        </p:nvSpPr>
        <p:spPr>
          <a:xfrm>
            <a:off x="2834639" y="169817"/>
            <a:ext cx="6139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Curso Diurno </a:t>
            </a:r>
          </a:p>
        </p:txBody>
      </p:sp>
      <p:sp>
        <p:nvSpPr>
          <p:cNvPr id="1048611" name="10 CuadroTexto"/>
          <p:cNvSpPr txBox="1"/>
          <p:nvPr/>
        </p:nvSpPr>
        <p:spPr>
          <a:xfrm>
            <a:off x="287740" y="1597433"/>
            <a:ext cx="8686442" cy="47705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asignaturas de la Disciplina Principal Integradora (DPI), se planificarán seis horas semanales de manera sistemática durante las ocho semanas de clases. 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Educación Física o área terapéutica se desarrollara en un encuentro semanal desde la semana 2 a la 5.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El proceso de evaluación integral de los estudiantes se realizará en las semanas 7 y 8.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entrega de las evaluaciones en la Secretaría Docente será en las semanas 10 y 11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semana 12 se realizará el procesamiento de los resultados docentes y cierre estadístico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7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73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24" name="6 Rectángulo"/>
          <p:cNvSpPr/>
          <p:nvPr/>
        </p:nvSpPr>
        <p:spPr>
          <a:xfrm>
            <a:off x="4049485" y="292128"/>
            <a:ext cx="4310743" cy="490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Curso por Encuentros  </a:t>
            </a:r>
            <a:endParaRPr lang="es-E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26" name="8 CuadroTexto"/>
          <p:cNvSpPr txBox="1"/>
          <p:nvPr/>
        </p:nvSpPr>
        <p:spPr>
          <a:xfrm>
            <a:off x="371959" y="1871584"/>
            <a:ext cx="8524067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400" dirty="0" smtClean="0"/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 planificarán en P1 y P4 los encuentros a desarrollar en las 8 semanas previstas y la distribución del fondo de tiempo por asignaturas, (priorizar la frecuencia semanal para asignaturas del currículum base).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La clase-encuentro como forma organizativa, reforzará el carácter demostrativo de los métodos, procedimientos, proyectos, en función de sistematizar las habilidades prácticas del año académico y se destacarán las orientaciones de las tareas integradoras para el trabajo independiente. </a:t>
            </a:r>
          </a:p>
          <a:p>
            <a:pPr algn="just"/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Incluye la atención a las asignaturas de arrastres y su evaluación. Además, la atención y orientación de los estudiantes con asignaturas desaprobadas del primer semestre.</a:t>
            </a:r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88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89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65" name="5 CuadroTexto"/>
          <p:cNvSpPr txBox="1"/>
          <p:nvPr/>
        </p:nvSpPr>
        <p:spPr>
          <a:xfrm>
            <a:off x="4706911" y="1124265"/>
            <a:ext cx="4242217" cy="51287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Educación. 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Biología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(CPE)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 Año: Psicología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Historia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Cuba </a:t>
            </a:r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Microbiolog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Pedagog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Didáctica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la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Biología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Zoología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General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Genética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Ecol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II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Educación.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Geograf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(CD)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Geograf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F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General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Pedagog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Geograf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Económica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y              Social 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Didáctica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General</a:t>
            </a:r>
            <a:endParaRPr lang="es-ES_tradnl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_tradnl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66" name="6 CuadroTexto"/>
          <p:cNvSpPr txBox="1"/>
          <p:nvPr/>
        </p:nvSpPr>
        <p:spPr>
          <a:xfrm>
            <a:off x="194872" y="1139251"/>
            <a:ext cx="4272198" cy="57544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Biología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1.Año:  Química Orgánica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Zoología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Cordados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Óptica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Física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Moderna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Biología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celular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Biofísica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Bioquímica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Fisiología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animal de los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Sistemas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Vegetativos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Biología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del Desarrollo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Educación. 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Biología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(CD)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Biología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molecular y celular 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Historia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Cuba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Botánica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Teoría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Sociopolítica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Didáctica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la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Biología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Zoología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NO TIENE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</a:p>
        </p:txBody>
      </p:sp>
      <p:sp>
        <p:nvSpPr>
          <p:cNvPr id="1048667" name="10 CuadroTexto"/>
          <p:cNvSpPr txBox="1"/>
          <p:nvPr/>
        </p:nvSpPr>
        <p:spPr>
          <a:xfrm>
            <a:off x="3117954" y="239843"/>
            <a:ext cx="4796853" cy="4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Exámenes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Finales 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1 CuadroTexto"/>
          <p:cNvSpPr txBox="1"/>
          <p:nvPr/>
        </p:nvSpPr>
        <p:spPr>
          <a:xfrm>
            <a:off x="59961" y="1078577"/>
            <a:ext cx="4467067" cy="51412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Educación.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Geograf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(CPE)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Geograf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Económica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y      Social 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Economía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Política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Geograf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Regional 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Geograf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de Cuba 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NO TIENE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Educación.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Biología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Geograf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(CD)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5. Año: NO TIENE 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Programa de Formación Profesor de Secundaria Básica de Biología (ESCC)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1.Año: Biología de  los microorganismos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  Biología de las Plantas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2. Año: Biología Humana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Fundamentos Genéticos, Ecológicos y Evolutivos.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</a:p>
        </p:txBody>
      </p:sp>
      <p:grpSp>
        <p:nvGrpSpPr>
          <p:cNvPr id="84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9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91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72" name="6 CuadroTexto"/>
          <p:cNvSpPr txBox="1"/>
          <p:nvPr/>
        </p:nvSpPr>
        <p:spPr>
          <a:xfrm>
            <a:off x="4631958" y="1089981"/>
            <a:ext cx="4437090" cy="53553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Programa de Formación Profesor de Secundaria Básica de Geografía (ESCC)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Geograf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F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Fundamentos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Actividad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Pedagógica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Geograf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de Cuba II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 Año: Fundamentos de Estructura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Cálculos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micos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Química Orgánica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Termodinámica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Cinética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Química Orgánica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Polímeros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73" name="8 CuadroTexto"/>
          <p:cNvSpPr txBox="1"/>
          <p:nvPr/>
        </p:nvSpPr>
        <p:spPr>
          <a:xfrm>
            <a:off x="3117954" y="239843"/>
            <a:ext cx="4796853" cy="4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Exámenes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Finales 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753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9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93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77" name="4 CuadroTexto"/>
          <p:cNvSpPr txBox="1"/>
          <p:nvPr/>
        </p:nvSpPr>
        <p:spPr>
          <a:xfrm>
            <a:off x="89942" y="1138538"/>
            <a:ext cx="4377128" cy="56584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Educación.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(CD)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Filosofía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General II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Educación.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(CPE)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Historia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Cuba </a:t>
            </a:r>
          </a:p>
          <a:p>
            <a:pPr algn="just"/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General II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Didáctica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la 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General III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Análisis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Químico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Orgánica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Química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Física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Farmacia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Matemática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II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Física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 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Anatomía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Fisiología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II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Análisis Instrumental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Fisiología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Tecnología Farmacéutica II</a:t>
            </a: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78" name="6 CuadroTexto"/>
          <p:cNvSpPr txBox="1"/>
          <p:nvPr/>
        </p:nvSpPr>
        <p:spPr>
          <a:xfrm>
            <a:off x="3117954" y="239843"/>
            <a:ext cx="4796853" cy="4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Exámenes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Finales 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79" name="7 CuadroTexto"/>
          <p:cNvSpPr txBox="1"/>
          <p:nvPr/>
        </p:nvSpPr>
        <p:spPr>
          <a:xfrm>
            <a:off x="4527032" y="1156027"/>
            <a:ext cx="4542018" cy="54353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: Tecnología Farmacéutica IV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Farmacología II 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Carrera: Matemática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 Año : Funciones de una variable real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Álgebra lineal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3.Año :Funciones de variables complejas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Optimización Matemática II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Carrera Educación. Matemática (CD)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 Año : Psicología 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Geometría I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Carrera Educación. Matemática (CPE)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3. Año: Análisis Matemático V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Didáctica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Matemática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II</a:t>
            </a:r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4. Año: NO TIENE</a:t>
            </a: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29201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7 Grupo"/>
          <p:cNvGrpSpPr/>
          <p:nvPr/>
        </p:nvGrpSpPr>
        <p:grpSpPr bwMode="auto">
          <a:xfrm>
            <a:off x="0" y="-189287"/>
            <a:ext cx="9144000" cy="1052513"/>
            <a:chOff x="0" y="0"/>
            <a:chExt cx="9144000" cy="1052513"/>
          </a:xfrm>
        </p:grpSpPr>
        <p:pic>
          <p:nvPicPr>
            <p:cNvPr id="2097194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95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80" name="5 CuadroTexto"/>
          <p:cNvSpPr txBox="1"/>
          <p:nvPr/>
        </p:nvSpPr>
        <p:spPr>
          <a:xfrm>
            <a:off x="3117954" y="239843"/>
            <a:ext cx="4796853" cy="4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Exámenes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Finales 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81" name="6 CuadroTexto"/>
          <p:cNvSpPr txBox="1"/>
          <p:nvPr/>
        </p:nvSpPr>
        <p:spPr>
          <a:xfrm>
            <a:off x="0" y="1393255"/>
            <a:ext cx="4377128" cy="42473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 Educación. Matemática­ Física (CPE) 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5. Año : Historia  de Cuba II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Práctica Integral de la  Lengua    </a:t>
            </a:r>
          </a:p>
          <a:p>
            <a:pPr algn="just"/>
            <a:r>
              <a:rPr lang="es-ES_tradnl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Española II</a:t>
            </a:r>
            <a:endParaRPr lang="es-ES_tradnl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Carrera: Física</a:t>
            </a:r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 Año : Análisis Matemático II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Álgebra 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2. Año : Análisis Matemático IV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3. Año : Electrodinámica 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Electrónica II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4. Año : Historia de Cuba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Física Estadística</a:t>
            </a:r>
          </a:p>
          <a:p>
            <a:pPr algn="just"/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82" name="7 CuadroTexto"/>
          <p:cNvSpPr txBox="1"/>
          <p:nvPr/>
        </p:nvSpPr>
        <p:spPr>
          <a:xfrm>
            <a:off x="4496543" y="1393255"/>
            <a:ext cx="4377128" cy="44456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Carrera Educación. Física. (CPE)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 Año : Física Básica II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Análisis Matemático 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2. Año: Ecuación Diferencial y    Métodos Numéricos 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Molecular y Termodinámica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Óptica</a:t>
            </a: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Año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Cosmología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_tradnl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Programa de Formacion Profesor de Secundaria Básica de Física (ESCC)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 Año : Física Escolar II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Solución de Tareas de la     Física Escolar II</a:t>
            </a:r>
          </a:p>
          <a:p>
            <a:pPr algn="just"/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69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9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9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83" name="4 CuadroTexto"/>
          <p:cNvSpPr txBox="1"/>
          <p:nvPr/>
        </p:nvSpPr>
        <p:spPr>
          <a:xfrm>
            <a:off x="3117954" y="239843"/>
            <a:ext cx="4796853" cy="4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Exámenes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Finales 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84" name="5 CuadroTexto"/>
          <p:cNvSpPr txBox="1"/>
          <p:nvPr/>
        </p:nvSpPr>
        <p:spPr>
          <a:xfrm>
            <a:off x="164941" y="1194911"/>
            <a:ext cx="4377128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Carrera Ciencia de la Computación (CD)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1. Año : Programación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Análisis Matemático II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2. Año : Matemática Discreta II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Estructuras de Datos II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3. Año : Compilación 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Lenguajes de Programación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4. Año : Simulación </a:t>
            </a:r>
          </a:p>
          <a:p>
            <a:pPr algn="just"/>
            <a:r>
              <a:rPr lang="es-ES_tradnl" b="1" dirty="0" smtClean="0">
                <a:latin typeface="Arial" pitchFamily="34" charset="0"/>
                <a:cs typeface="Arial" pitchFamily="34" charset="0"/>
              </a:rPr>
              <a:t>              Programación  Declarativa</a:t>
            </a:r>
          </a:p>
          <a:p>
            <a:pPr algn="just"/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3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5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4194304" name="4 Tabla"/>
          <p:cNvGraphicFramePr>
            <a:graphicFrameLocks noGrp="1"/>
          </p:cNvGraphicFramePr>
          <p:nvPr/>
        </p:nvGraphicFramePr>
        <p:xfrm>
          <a:off x="195944" y="1169231"/>
          <a:ext cx="8778238" cy="5396463"/>
        </p:xfrm>
        <a:graphic>
          <a:graphicData uri="http://schemas.openxmlformats.org/drawingml/2006/table">
            <a:tbl>
              <a:tblPr/>
              <a:tblGrid>
                <a:gridCol w="3657800"/>
                <a:gridCol w="914364"/>
                <a:gridCol w="842521"/>
                <a:gridCol w="835990"/>
                <a:gridCol w="842521"/>
                <a:gridCol w="842521"/>
                <a:gridCol w="842521"/>
              </a:tblGrid>
              <a:tr h="310152">
                <a:tc>
                  <a:txBody>
                    <a:bodyPr/>
                    <a:lstStyle/>
                    <a:p>
                      <a:pPr algn="l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Carreras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1ero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2do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3ero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4to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5to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Ciencias Farmacéuticas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4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Biología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4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Química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4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Física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948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Ciencia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la Computación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4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4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Biología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4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Geografía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049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Matemática 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160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Química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870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Biología 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Geografía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870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Biología 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Química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4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48592" name="5 CuadroTexto"/>
          <p:cNvSpPr txBox="1"/>
          <p:nvPr/>
        </p:nvSpPr>
        <p:spPr>
          <a:xfrm>
            <a:off x="3722915" y="326571"/>
            <a:ext cx="4663439" cy="4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Matrícula Curso Diurno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5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9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4194305" name="5 Tabla"/>
          <p:cNvGraphicFramePr>
            <a:graphicFrameLocks noGrp="1"/>
          </p:cNvGraphicFramePr>
          <p:nvPr/>
        </p:nvGraphicFramePr>
        <p:xfrm>
          <a:off x="169816" y="1209823"/>
          <a:ext cx="8804368" cy="5357882"/>
        </p:xfrm>
        <a:graphic>
          <a:graphicData uri="http://schemas.openxmlformats.org/drawingml/2006/table">
            <a:tbl>
              <a:tblPr/>
              <a:tblGrid>
                <a:gridCol w="1876202"/>
                <a:gridCol w="469052"/>
                <a:gridCol w="469052"/>
                <a:gridCol w="469052"/>
                <a:gridCol w="547227"/>
                <a:gridCol w="469052"/>
                <a:gridCol w="390877"/>
                <a:gridCol w="547227"/>
                <a:gridCol w="547227"/>
                <a:gridCol w="625399"/>
                <a:gridCol w="480014"/>
                <a:gridCol w="382798"/>
                <a:gridCol w="463048"/>
                <a:gridCol w="532226"/>
                <a:gridCol w="535915"/>
              </a:tblGrid>
              <a:tr h="2989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Carreras</a:t>
                      </a:r>
                    </a:p>
                  </a:txBody>
                  <a:tcPr marL="9848" marR="9848" marT="7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1ero</a:t>
                      </a:r>
                    </a:p>
                  </a:txBody>
                  <a:tcPr marL="9848" marR="9848" marT="7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2do</a:t>
                      </a:r>
                      <a:endParaRPr lang="es-ES_tradn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3ero</a:t>
                      </a:r>
                      <a:endParaRPr lang="es-ES_tradn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4to</a:t>
                      </a:r>
                      <a:endParaRPr lang="es-ES_tradn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5to</a:t>
                      </a:r>
                      <a:endParaRPr lang="es-ES_tradn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8997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Biología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997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Química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8905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Física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997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Matemática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997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Geografía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810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Matemática</a:t>
                      </a:r>
                    </a:p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Física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_tradn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997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Educación Biología-Química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997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233</a:t>
                      </a:r>
                      <a:endParaRPr lang="es-ES_tradn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48" marR="9848" marT="7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48593" name="6 CuadroTexto"/>
          <p:cNvSpPr txBox="1"/>
          <p:nvPr/>
        </p:nvSpPr>
        <p:spPr>
          <a:xfrm>
            <a:off x="3317965" y="195943"/>
            <a:ext cx="5564777" cy="4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Matrícula Curso por encuentros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60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1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4194306" name="5 Tabla"/>
          <p:cNvGraphicFramePr>
            <a:graphicFrameLocks noGrp="1"/>
          </p:cNvGraphicFramePr>
          <p:nvPr/>
        </p:nvGraphicFramePr>
        <p:xfrm>
          <a:off x="206188" y="1356661"/>
          <a:ext cx="8736106" cy="5122516"/>
        </p:xfrm>
        <a:graphic>
          <a:graphicData uri="http://schemas.openxmlformats.org/drawingml/2006/table">
            <a:tbl>
              <a:tblPr/>
              <a:tblGrid>
                <a:gridCol w="5115160"/>
                <a:gridCol w="1265039"/>
                <a:gridCol w="1182537"/>
                <a:gridCol w="1173370"/>
              </a:tblGrid>
              <a:tr h="7853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Carreras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1ero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2do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46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Profesor de Biología para Secundaria</a:t>
                      </a:r>
                      <a:r>
                        <a:rPr lang="es-ES" sz="2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Básica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16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13246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Profesor de Geografía para Secundaria</a:t>
                      </a:r>
                      <a:r>
                        <a:rPr lang="es-ES" sz="2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Básica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11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13246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Profesor de Química para Secundaria</a:t>
                      </a:r>
                      <a:r>
                        <a:rPr lang="es-ES" sz="2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Básica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98727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Profesor de Física para Secundaria</a:t>
                      </a:r>
                      <a:r>
                        <a:rPr lang="es-ES" sz="2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Básica</a:t>
                      </a:r>
                      <a:endParaRPr lang="es-ES" sz="2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987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Total</a:t>
                      </a:r>
                    </a:p>
                    <a:p>
                      <a:pPr algn="l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33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23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56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48594" name="6 CuadroTexto"/>
          <p:cNvSpPr txBox="1"/>
          <p:nvPr/>
        </p:nvSpPr>
        <p:spPr>
          <a:xfrm>
            <a:off x="2860766" y="248194"/>
            <a:ext cx="6283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Matrícula Programa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Educaci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Superior de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Ciclo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orto</a:t>
            </a:r>
            <a:endParaRPr lang="es-ES_tradnl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7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7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29" name="2 CuadroTexto"/>
          <p:cNvSpPr txBox="1">
            <a:spLocks noChangeArrowheads="1"/>
          </p:cNvSpPr>
          <p:nvPr/>
        </p:nvSpPr>
        <p:spPr bwMode="auto">
          <a:xfrm>
            <a:off x="2108601" y="1513651"/>
            <a:ext cx="4143713" cy="527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800"/>
              </a:lnSpc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Precisiones</a:t>
            </a:r>
          </a:p>
        </p:txBody>
      </p:sp>
      <p:sp>
        <p:nvSpPr>
          <p:cNvPr id="1048631" name="6 CuadroTexto"/>
          <p:cNvSpPr txBox="1"/>
          <p:nvPr/>
        </p:nvSpPr>
        <p:spPr>
          <a:xfrm>
            <a:off x="232474" y="2041488"/>
            <a:ext cx="8713148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400" dirty="0" smtClean="0"/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Redacción del informe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(digital o manuscrito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 del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rabajo de Diploma en correspondencia con las orientaciones emitidas por los colectivos pedagógicos.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Preparación y desarrollo de los temas orientados en las carpetas metodológicas para el examen estatal.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Preparación del ejercicio profesional en las carreras pedagógicas y los Programas de Educación de Ciclo Corto.</a:t>
            </a:r>
          </a:p>
          <a:p>
            <a:pPr algn="just">
              <a:buFont typeface="Wingdings" pitchFamily="2" charset="2"/>
              <a:buChar char="v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trabajos serán evaluados por un tribunal, nombrado por resolución decanal. No se realizará la defensa de los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mismos, excepto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aquellos casos que el tribunal necesite esclarecer algún elemento del informe escrito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V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48632" name="7 CuadroTexto"/>
          <p:cNvSpPr txBox="1"/>
          <p:nvPr/>
        </p:nvSpPr>
        <p:spPr>
          <a:xfrm>
            <a:off x="3474720" y="195943"/>
            <a:ext cx="4846320" cy="871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CULMINACI</a:t>
            </a: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DE ESTUDIOS</a:t>
            </a: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(para todos los tipos de curso)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80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81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3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430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21478"/>
              </p:ext>
            </p:extLst>
          </p:nvPr>
        </p:nvGraphicFramePr>
        <p:xfrm>
          <a:off x="3" y="1155450"/>
          <a:ext cx="9143996" cy="5678424"/>
        </p:xfrm>
        <a:graphic>
          <a:graphicData uri="http://schemas.openxmlformats.org/drawingml/2006/table">
            <a:tbl>
              <a:tblPr/>
              <a:tblGrid>
                <a:gridCol w="5507788"/>
                <a:gridCol w="454526"/>
                <a:gridCol w="454526"/>
                <a:gridCol w="454526"/>
                <a:gridCol w="454526"/>
                <a:gridCol w="454526"/>
                <a:gridCol w="454526"/>
                <a:gridCol w="454526"/>
                <a:gridCol w="454526"/>
              </a:tblGrid>
              <a:tr h="3015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CULMINACIÓN DE ESTUDIOS</a:t>
                      </a:r>
                      <a:endParaRPr lang="es-ES_tradnl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SEMANAS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0156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Conclusión de la docencia</a:t>
                      </a:r>
                      <a:endParaRPr lang="es-ES_tradnl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Clases de asignaturas del segundo semestre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dirty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dirty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Evaluación final de esas asignaturas (incluye arrastres)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Exámenes Extraordinarios de Fin de Curso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Culminación de estudios</a:t>
                      </a:r>
                      <a:endParaRPr lang="es-ES_tradnl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7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Nombramiento por Resolución Decanal de los tribunales de revisión de los ejercicios de culminación de  estudios.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Autopreparación</a:t>
                      </a: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por parte de los estudiantes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Asesoría y consultas por parte de tutores y estudiantes, conferencias panorámicas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Entrega de los ejercicios de culminación en formato digital o manuscrito 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Revisión de los ejercicios por parte de los tribunales y entrega de las actas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8639" name="6 Rectángulo"/>
          <p:cNvSpPr/>
          <p:nvPr/>
        </p:nvSpPr>
        <p:spPr>
          <a:xfrm>
            <a:off x="3425253" y="197743"/>
            <a:ext cx="4572000" cy="7568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CULMINACI</a:t>
            </a: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DE ESTUDIOS</a:t>
            </a:r>
          </a:p>
          <a:p>
            <a:pPr algn="just"/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(para todos los tipos de curso)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_tradnl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7 Grupo"/>
          <p:cNvGrpSpPr/>
          <p:nvPr/>
        </p:nvGrpSpPr>
        <p:grpSpPr bwMode="auto">
          <a:xfrm>
            <a:off x="108488" y="0"/>
            <a:ext cx="8880529" cy="1052513"/>
            <a:chOff x="0" y="0"/>
            <a:chExt cx="9144000" cy="1052513"/>
          </a:xfrm>
        </p:grpSpPr>
        <p:pic>
          <p:nvPicPr>
            <p:cNvPr id="209718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83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4194309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544399"/>
              </p:ext>
            </p:extLst>
          </p:nvPr>
        </p:nvGraphicFramePr>
        <p:xfrm>
          <a:off x="170484" y="1937287"/>
          <a:ext cx="8818533" cy="4384151"/>
        </p:xfrm>
        <a:graphic>
          <a:graphicData uri="http://schemas.openxmlformats.org/drawingml/2006/table">
            <a:tbl>
              <a:tblPr/>
              <a:tblGrid>
                <a:gridCol w="5311749"/>
                <a:gridCol w="438348"/>
                <a:gridCol w="438348"/>
                <a:gridCol w="438348"/>
                <a:gridCol w="438348"/>
                <a:gridCol w="438348"/>
                <a:gridCol w="438348"/>
                <a:gridCol w="438348"/>
                <a:gridCol w="438348"/>
              </a:tblGrid>
              <a:tr h="526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Entrega de los medios y cierre de expedientes docentes</a:t>
                      </a:r>
                      <a:endParaRPr lang="es-ES_tradn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latin typeface="Arial"/>
                          <a:ea typeface="Calibri"/>
                          <a:cs typeface="Times New Roman"/>
                        </a:rPr>
                        <a:t>Entrega de los medios de vida</a:t>
                      </a: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latin typeface="Arial"/>
                          <a:ea typeface="Calibri"/>
                          <a:cs typeface="Times New Roman"/>
                        </a:rPr>
                        <a:t>Cierre de los expedientes docentes</a:t>
                      </a: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Arial"/>
                          <a:ea typeface="Calibri"/>
                          <a:cs typeface="Times New Roman"/>
                        </a:rPr>
                        <a:t>Proceso de </a:t>
                      </a: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selección </a:t>
                      </a:r>
                      <a:r>
                        <a:rPr lang="es-ES" sz="1600" b="1" dirty="0" smtClean="0">
                          <a:latin typeface="Arial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integrales y graduación</a:t>
                      </a:r>
                      <a:endParaRPr lang="es-ES_tradn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latin typeface="Arial"/>
                          <a:ea typeface="Calibri"/>
                          <a:cs typeface="Times New Roman"/>
                        </a:rPr>
                        <a:t>Selección de integrales por esferas a nivel de Facultad</a:t>
                      </a: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latin typeface="Arial"/>
                          <a:ea typeface="Calibri"/>
                          <a:cs typeface="Times New Roman"/>
                        </a:rPr>
                        <a:t>Aprobación de las propuestas en el Consejo de Dirección de la Facultad y compilación de los avales</a:t>
                      </a: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latin typeface="Arial"/>
                          <a:ea typeface="Calibri"/>
                          <a:cs typeface="Times New Roman"/>
                        </a:rPr>
                        <a:t>Asambleas de discusión de la formación continua para la etapa de preparación para el empleo en cada carrera, con la presencia de los empleadores</a:t>
                      </a: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latin typeface="Arial"/>
                          <a:ea typeface="Calibri"/>
                          <a:cs typeface="Times New Roman"/>
                        </a:rPr>
                        <a:t>Acto de graduación de la UO (Títulos de Oro, Premios al Mérito Científico, Integrales por esferas)</a:t>
                      </a:r>
                      <a:endParaRPr lang="es-ES_tradnl" sz="1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latin typeface="Arial"/>
                          <a:ea typeface="Calibri"/>
                          <a:cs typeface="Times New Roman"/>
                        </a:rPr>
                        <a:t>Acto de graduación de la Facultad</a:t>
                      </a:r>
                      <a:endParaRPr lang="es-ES_tradnl" sz="1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latin typeface="Arial"/>
                          <a:ea typeface="Calibri"/>
                          <a:cs typeface="Times New Roman"/>
                        </a:rPr>
                        <a:t>Presentación en la ubicación laboral</a:t>
                      </a:r>
                      <a:endParaRPr lang="es-ES_tradnl" sz="1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10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46181"/>
              </p:ext>
            </p:extLst>
          </p:nvPr>
        </p:nvGraphicFramePr>
        <p:xfrm>
          <a:off x="108490" y="1193368"/>
          <a:ext cx="8880524" cy="630936"/>
        </p:xfrm>
        <a:graphic>
          <a:graphicData uri="http://schemas.openxmlformats.org/drawingml/2006/table">
            <a:tbl>
              <a:tblPr/>
              <a:tblGrid>
                <a:gridCol w="5349092"/>
                <a:gridCol w="441429"/>
                <a:gridCol w="441429"/>
                <a:gridCol w="441429"/>
                <a:gridCol w="441429"/>
                <a:gridCol w="441429"/>
                <a:gridCol w="441429"/>
                <a:gridCol w="441429"/>
                <a:gridCol w="441429"/>
              </a:tblGrid>
              <a:tr h="2474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CULMINACIÓN DE ESTUDIOS</a:t>
                      </a:r>
                      <a:endParaRPr lang="es-ES_tradnl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SEMANAS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47467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s-ES_tradnl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s-ES_tradnl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8640" name="7 Rectángulo"/>
          <p:cNvSpPr/>
          <p:nvPr/>
        </p:nvSpPr>
        <p:spPr>
          <a:xfrm>
            <a:off x="3455233" y="194873"/>
            <a:ext cx="4834328" cy="756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CULMINACI</a:t>
            </a: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DE ESTUDIOS</a:t>
            </a: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(para todos los tipos de curso)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_tradnl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1" name="Diagrama 3"/>
          <p:cNvGraphicFramePr>
            <a:graphicFrameLocks/>
          </p:cNvGraphicFramePr>
          <p:nvPr/>
        </p:nvGraphicFramePr>
        <p:xfrm>
          <a:off x="368490" y="1126468"/>
          <a:ext cx="83831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641" name="4 CuadroTexto"/>
          <p:cNvSpPr txBox="1"/>
          <p:nvPr/>
        </p:nvSpPr>
        <p:spPr>
          <a:xfrm>
            <a:off x="1603948" y="1738860"/>
            <a:ext cx="698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Trabajo de diploma, hasta 60 páginas  (96)</a:t>
            </a:r>
            <a:endParaRPr lang="es-ES_tradnl" sz="2400" dirty="0"/>
          </a:p>
        </p:txBody>
      </p:sp>
      <p:sp>
        <p:nvSpPr>
          <p:cNvPr id="1048642" name="5 CuadroTexto"/>
          <p:cNvSpPr txBox="1"/>
          <p:nvPr/>
        </p:nvSpPr>
        <p:spPr>
          <a:xfrm>
            <a:off x="1948721" y="2698230"/>
            <a:ext cx="6595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Trabajos investigativos </a:t>
            </a:r>
            <a:r>
              <a:rPr lang="es-ES" sz="2400" b="1" dirty="0" err="1" smtClean="0">
                <a:latin typeface="Arial" pitchFamily="34" charset="0"/>
                <a:cs typeface="Arial" pitchFamily="34" charset="0"/>
              </a:rPr>
              <a:t>referativos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teórico prácticos de hasta 35 páginas ( 35 ) </a:t>
            </a:r>
          </a:p>
          <a:p>
            <a:pPr lvl="0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_tradnl" dirty="0"/>
          </a:p>
        </p:txBody>
      </p:sp>
      <p:sp>
        <p:nvSpPr>
          <p:cNvPr id="1048643" name="6 CuadroTexto"/>
          <p:cNvSpPr txBox="1"/>
          <p:nvPr/>
        </p:nvSpPr>
        <p:spPr>
          <a:xfrm>
            <a:off x="1978066" y="3981026"/>
            <a:ext cx="665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Examen estatal  (19)</a:t>
            </a:r>
          </a:p>
          <a:p>
            <a:pPr algn="just"/>
            <a:endParaRPr lang="es-ES_tradnl" sz="2400" dirty="0"/>
          </a:p>
        </p:txBody>
      </p:sp>
      <p:sp>
        <p:nvSpPr>
          <p:cNvPr id="1048644" name="7 CuadroTexto"/>
          <p:cNvSpPr txBox="1"/>
          <p:nvPr/>
        </p:nvSpPr>
        <p:spPr>
          <a:xfrm>
            <a:off x="1588957" y="5381469"/>
            <a:ext cx="6520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Ejercicios profesionales ( 68 )</a:t>
            </a:r>
            <a:endParaRPr lang="es-ES_tradnl" sz="2400" dirty="0"/>
          </a:p>
        </p:txBody>
      </p:sp>
      <p:grpSp>
        <p:nvGrpSpPr>
          <p:cNvPr id="76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84" name="Picture 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85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45" name="11 CuadroTexto"/>
          <p:cNvSpPr txBox="1"/>
          <p:nvPr/>
        </p:nvSpPr>
        <p:spPr>
          <a:xfrm>
            <a:off x="2908092" y="134910"/>
            <a:ext cx="5666281" cy="1361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Modalidades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culminaci</a:t>
            </a: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de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estudios</a:t>
            </a:r>
            <a:endParaRPr lang="es-ES_tradnl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3586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7 Grupo"/>
          <p:cNvGrpSpPr/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209718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8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46" name="Rectángulo 2"/>
          <p:cNvSpPr/>
          <p:nvPr/>
        </p:nvSpPr>
        <p:spPr>
          <a:xfrm>
            <a:off x="239713" y="1412875"/>
            <a:ext cx="2412047" cy="14398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98</a:t>
            </a:r>
            <a:r>
              <a:rPr lang="es-E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48647" name="Rectángulo 9"/>
          <p:cNvSpPr/>
          <p:nvPr/>
        </p:nvSpPr>
        <p:spPr>
          <a:xfrm>
            <a:off x="195263" y="3297238"/>
            <a:ext cx="2417307" cy="1466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CPE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97</a:t>
            </a:r>
          </a:p>
        </p:txBody>
      </p:sp>
      <p:sp>
        <p:nvSpPr>
          <p:cNvPr id="1048648" name="Rectángulo 10"/>
          <p:cNvSpPr/>
          <p:nvPr/>
        </p:nvSpPr>
        <p:spPr>
          <a:xfrm>
            <a:off x="179388" y="5081588"/>
            <a:ext cx="2433183" cy="14414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ESCC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23</a:t>
            </a:r>
          </a:p>
        </p:txBody>
      </p:sp>
      <p:sp>
        <p:nvSpPr>
          <p:cNvPr id="1048649" name="Cerrar llave 4"/>
          <p:cNvSpPr/>
          <p:nvPr/>
        </p:nvSpPr>
        <p:spPr>
          <a:xfrm>
            <a:off x="2712399" y="1425170"/>
            <a:ext cx="425450" cy="1422532"/>
          </a:xfrm>
          <a:prstGeom prst="rightBrace">
            <a:avLst>
              <a:gd name="adj1" fmla="val 8333"/>
              <a:gd name="adj2" fmla="val 51951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/>
          </a:p>
        </p:txBody>
      </p:sp>
      <p:sp>
        <p:nvSpPr>
          <p:cNvPr id="1048650" name="Cerrar llave 11"/>
          <p:cNvSpPr/>
          <p:nvPr/>
        </p:nvSpPr>
        <p:spPr>
          <a:xfrm>
            <a:off x="2682599" y="3278188"/>
            <a:ext cx="468313" cy="146526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/>
          </a:p>
        </p:txBody>
      </p:sp>
      <p:sp>
        <p:nvSpPr>
          <p:cNvPr id="1048651" name="Elipse 8"/>
          <p:cNvSpPr/>
          <p:nvPr/>
        </p:nvSpPr>
        <p:spPr>
          <a:xfrm>
            <a:off x="3219267" y="1285876"/>
            <a:ext cx="2345510" cy="158795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 dirty="0" smtClean="0">
              <a:solidFill>
                <a:srgbClr val="FFFF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 sz="24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Título Oro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9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 sz="24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 sz="2000" dirty="0" smtClean="0">
              <a:solidFill>
                <a:schemeClr val="bg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1048652" name="Elipse 15"/>
          <p:cNvSpPr/>
          <p:nvPr/>
        </p:nvSpPr>
        <p:spPr>
          <a:xfrm>
            <a:off x="3221624" y="3250247"/>
            <a:ext cx="2343154" cy="1504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Título Oro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es-ES" sz="2400" dirty="0" smtClean="0"/>
          </a:p>
        </p:txBody>
      </p:sp>
      <p:sp>
        <p:nvSpPr>
          <p:cNvPr id="1048653" name="Elipse 16"/>
          <p:cNvSpPr/>
          <p:nvPr/>
        </p:nvSpPr>
        <p:spPr>
          <a:xfrm>
            <a:off x="3240809" y="5070475"/>
            <a:ext cx="2389282" cy="14525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Título Oro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s-ES" sz="2400" dirty="0" smtClean="0"/>
          </a:p>
        </p:txBody>
      </p:sp>
      <p:sp>
        <p:nvSpPr>
          <p:cNvPr id="1048654" name="Cerrar llave 17"/>
          <p:cNvSpPr/>
          <p:nvPr/>
        </p:nvSpPr>
        <p:spPr>
          <a:xfrm>
            <a:off x="5539049" y="3166201"/>
            <a:ext cx="520700" cy="1465263"/>
          </a:xfrm>
          <a:prstGeom prst="rightBrace">
            <a:avLst>
              <a:gd name="adj1" fmla="val 8333"/>
              <a:gd name="adj2" fmla="val 5301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/>
          </a:p>
        </p:txBody>
      </p:sp>
      <p:sp>
        <p:nvSpPr>
          <p:cNvPr id="1048655" name="Elipse 18"/>
          <p:cNvSpPr/>
          <p:nvPr/>
        </p:nvSpPr>
        <p:spPr>
          <a:xfrm>
            <a:off x="6207806" y="3132944"/>
            <a:ext cx="2756312" cy="145715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C" sz="2000" smtClean="0"/>
          </a:p>
        </p:txBody>
      </p:sp>
      <p:sp>
        <p:nvSpPr>
          <p:cNvPr id="1048656" name="Elipse 19"/>
          <p:cNvSpPr/>
          <p:nvPr/>
        </p:nvSpPr>
        <p:spPr>
          <a:xfrm>
            <a:off x="6162074" y="1265239"/>
            <a:ext cx="2772064" cy="154327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EC" sz="2000" smtClean="0">
              <a:solidFill>
                <a:schemeClr val="bg1"/>
              </a:solidFill>
            </a:endParaRPr>
          </a:p>
        </p:txBody>
      </p:sp>
      <p:sp>
        <p:nvSpPr>
          <p:cNvPr id="1048657" name="Cerrar llave 20"/>
          <p:cNvSpPr/>
          <p:nvPr/>
        </p:nvSpPr>
        <p:spPr>
          <a:xfrm>
            <a:off x="5549300" y="1344613"/>
            <a:ext cx="481012" cy="150971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/>
          </a:p>
        </p:txBody>
      </p:sp>
      <p:sp>
        <p:nvSpPr>
          <p:cNvPr id="1048658" name="Cerrar llave 21"/>
          <p:cNvSpPr/>
          <p:nvPr/>
        </p:nvSpPr>
        <p:spPr>
          <a:xfrm>
            <a:off x="5578238" y="4941888"/>
            <a:ext cx="466725" cy="146526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/>
          </a:p>
        </p:txBody>
      </p:sp>
      <p:sp>
        <p:nvSpPr>
          <p:cNvPr id="1048659" name="Elipse 22"/>
          <p:cNvSpPr/>
          <p:nvPr/>
        </p:nvSpPr>
        <p:spPr>
          <a:xfrm>
            <a:off x="6202182" y="4871803"/>
            <a:ext cx="2701975" cy="147515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2000" smtClean="0"/>
              <a:t>   </a:t>
            </a:r>
            <a:endParaRPr lang="es-ES" sz="2800" smtClean="0">
              <a:solidFill>
                <a:srgbClr val="FF0000"/>
              </a:solidFill>
            </a:endParaRPr>
          </a:p>
        </p:txBody>
      </p:sp>
      <p:sp>
        <p:nvSpPr>
          <p:cNvPr id="1048660" name="Text Box 19"/>
          <p:cNvSpPr txBox="1">
            <a:spLocks noChangeArrowheads="1"/>
          </p:cNvSpPr>
          <p:nvPr/>
        </p:nvSpPr>
        <p:spPr bwMode="auto">
          <a:xfrm>
            <a:off x="6331632" y="1543503"/>
            <a:ext cx="3278778" cy="128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Premio al Mérito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 Científico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        10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61" name="Text Box 20"/>
          <p:cNvSpPr txBox="1">
            <a:spLocks noChangeArrowheads="1"/>
          </p:cNvSpPr>
          <p:nvPr/>
        </p:nvSpPr>
        <p:spPr bwMode="auto">
          <a:xfrm>
            <a:off x="6370144" y="3356338"/>
            <a:ext cx="3359150" cy="215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Premio al Mérito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 Científico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         -</a:t>
            </a:r>
          </a:p>
          <a:p>
            <a:endParaRPr lang="es-ES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s-E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48662" name="Text Box 21"/>
          <p:cNvSpPr txBox="1">
            <a:spLocks noChangeArrowheads="1"/>
          </p:cNvSpPr>
          <p:nvPr/>
        </p:nvSpPr>
        <p:spPr bwMode="auto">
          <a:xfrm>
            <a:off x="6307909" y="5130846"/>
            <a:ext cx="3168650" cy="165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Premio al Mérito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  Científico 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         -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solidFill>
                  <a:schemeClr val="bg1"/>
                </a:solidFill>
                <a:latin typeface="Calibri" pitchFamily="34" charset="0"/>
              </a:rPr>
              <a:t>   </a:t>
            </a:r>
          </a:p>
        </p:txBody>
      </p:sp>
      <p:sp>
        <p:nvSpPr>
          <p:cNvPr id="1048663" name="Cerrar llave 11"/>
          <p:cNvSpPr/>
          <p:nvPr/>
        </p:nvSpPr>
        <p:spPr>
          <a:xfrm>
            <a:off x="2678245" y="5063445"/>
            <a:ext cx="468313" cy="146526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/>
          </a:p>
        </p:txBody>
      </p:sp>
      <p:sp>
        <p:nvSpPr>
          <p:cNvPr id="1048664" name="24 CuadroTexto"/>
          <p:cNvSpPr txBox="1"/>
          <p:nvPr/>
        </p:nvSpPr>
        <p:spPr>
          <a:xfrm>
            <a:off x="3240809" y="254831"/>
            <a:ext cx="5128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Pronóstico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Graduados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1914</Words>
  <Application>Microsoft Office PowerPoint</Application>
  <PresentationFormat>Presentación en pantalla (4:3)</PresentationFormat>
  <Paragraphs>509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secretaria</cp:lastModifiedBy>
  <cp:revision>45</cp:revision>
  <dcterms:created xsi:type="dcterms:W3CDTF">2019-05-18T01:01:07Z</dcterms:created>
  <dcterms:modified xsi:type="dcterms:W3CDTF">2020-05-13T14:37:35Z</dcterms:modified>
</cp:coreProperties>
</file>