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6" r:id="rId3"/>
    <p:sldId id="267" r:id="rId4"/>
    <p:sldId id="268" r:id="rId5"/>
    <p:sldId id="269" r:id="rId6"/>
    <p:sldId id="270" r:id="rId7"/>
    <p:sldId id="271" r:id="rId8"/>
    <p:sldId id="274" r:id="rId9"/>
    <p:sldId id="273" r:id="rId10"/>
    <p:sldId id="272" r:id="rId11"/>
    <p:sldId id="275" r:id="rId12"/>
    <p:sldId id="277" r:id="rId13"/>
    <p:sldId id="279" r:id="rId14"/>
    <p:sldId id="278" r:id="rId15"/>
    <p:sldId id="280" r:id="rId16"/>
    <p:sldId id="276" r:id="rId17"/>
    <p:sldId id="281" r:id="rId18"/>
    <p:sldId id="282" r:id="rId19"/>
    <p:sldId id="283" r:id="rId20"/>
    <p:sldId id="285" r:id="rId21"/>
    <p:sldId id="284" r:id="rId22"/>
    <p:sldId id="26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927"/>
    <a:srgbClr val="00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88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3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32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92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47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57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2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84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18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39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15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50AF-41A8-49A6-B375-BA6612A9186B}" type="datetimeFigureOut">
              <a:rPr lang="es-ES" smtClean="0"/>
              <a:t>08/05/2020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18F7-A0E9-4B24-B7CF-5006FF1241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6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588"/>
            <a:ext cx="4563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Diseño\power point\Sin títul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667" y="296333"/>
            <a:ext cx="2870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139255" y="2420403"/>
            <a:ext cx="3429024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LA CIENCIA UNIVERSITARIA ANTE LA COVID 19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6 de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mayo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3672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32011" y="1228588"/>
            <a:ext cx="8637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Grupo Técnico asesor del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Consejo de Defensa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Provincial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integrado por varios grupos de trabajo, en el que se incluyen profesores de la UO expertos </a:t>
            </a:r>
            <a:r>
              <a:rPr lang="es-ES" dirty="0">
                <a:latin typeface="Arial" pitchFamily="34" charset="0"/>
                <a:cs typeface="Arial" pitchFamily="34" charset="0"/>
              </a:rPr>
              <a:t>en Matemáticas,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Física </a:t>
            </a:r>
            <a:r>
              <a:rPr lang="es-ES" dirty="0">
                <a:latin typeface="Arial" pitchFamily="34" charset="0"/>
                <a:cs typeface="Arial" pitchFamily="34" charset="0"/>
              </a:rPr>
              <a:t>e Informática, para el análisis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predictivo </a:t>
            </a:r>
            <a:r>
              <a:rPr lang="es-ES" dirty="0">
                <a:latin typeface="Arial" pitchFamily="34" charset="0"/>
                <a:cs typeface="Arial" pitchFamily="34" charset="0"/>
              </a:rPr>
              <a:t>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evaluación tendencial </a:t>
            </a:r>
            <a:r>
              <a:rPr lang="es-ES" dirty="0">
                <a:latin typeface="Arial" pitchFamily="34" charset="0"/>
                <a:cs typeface="Arial" pitchFamily="34" charset="0"/>
              </a:rPr>
              <a:t>de la enfermedad,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 partir de los datos generados, con </a:t>
            </a:r>
            <a:r>
              <a:rPr lang="es-ES" dirty="0">
                <a:latin typeface="Arial" pitchFamily="34" charset="0"/>
                <a:cs typeface="Arial" pitchFamily="34" charset="0"/>
              </a:rPr>
              <a:t>vistas a la toma de decisiones respecto a cada etapa de enfrentamiento a la Pandemia en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Santiago de Cuba.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756457" y="34101"/>
            <a:ext cx="642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Básicas, Naturales y exactas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" y="4118938"/>
            <a:ext cx="4370294" cy="2498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4118938"/>
            <a:ext cx="4222376" cy="24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43135" y="1079276"/>
            <a:ext cx="860503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latin typeface="Arial" pitchFamily="34" charset="0"/>
                <a:cs typeface="Arial" pitchFamily="34" charset="0"/>
              </a:rPr>
              <a:t>Algunos de los resultados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obtenidos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modelación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 la epidemia, teniendo en cuenta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dirty="0">
                <a:latin typeface="Arial" pitchFamily="34" charset="0"/>
                <a:cs typeface="Arial" pitchFamily="34" charset="0"/>
              </a:rPr>
              <a:t>acción gubernamental, la percepción de riesgo en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población y la </a:t>
            </a:r>
            <a:r>
              <a:rPr lang="es-ES" dirty="0">
                <a:latin typeface="Arial" pitchFamily="34" charset="0"/>
                <a:cs typeface="Arial" pitchFamily="34" charset="0"/>
              </a:rPr>
              <a:t>actuación de los individuos.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Estos generaron </a:t>
            </a:r>
            <a:r>
              <a:rPr lang="es-ES" dirty="0">
                <a:latin typeface="Arial" pitchFamily="34" charset="0"/>
                <a:cs typeface="Arial" pitchFamily="34" charset="0"/>
              </a:rPr>
              <a:t>varios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escenarios, </a:t>
            </a:r>
            <a:r>
              <a:rPr lang="es-ES" dirty="0">
                <a:latin typeface="Arial" pitchFamily="34" charset="0"/>
                <a:cs typeface="Arial" pitchFamily="34" charset="0"/>
              </a:rPr>
              <a:t>de los cuales solo uno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es-ES" dirty="0">
                <a:latin typeface="Arial" pitchFamily="34" charset="0"/>
                <a:cs typeface="Arial" pitchFamily="34" charset="0"/>
              </a:rPr>
              <a:t>ido cumpliendo con lo pronosticado y ha sido una herramienta importante de análisis para los decisores y el resto de los subgrupos.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Implementación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 un tablero estadístico, donde se visualizan de forma sintética, organizada y atractiva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dirty="0">
                <a:latin typeface="Arial" pitchFamily="34" charset="0"/>
                <a:cs typeface="Arial" pitchFamily="34" charset="0"/>
              </a:rPr>
              <a:t>información generada en la provincia respecto a la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19: total </a:t>
            </a:r>
            <a:r>
              <a:rPr lang="es-ES" dirty="0">
                <a:latin typeface="Arial" pitchFamily="34" charset="0"/>
                <a:cs typeface="Arial" pitchFamily="34" charset="0"/>
              </a:rPr>
              <a:t>de casos confirmados con todas sus características, localización, áreas de salud, síntomas, exámenes de laboratorio, tendencias de los comportamientos y otras.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Herramientas </a:t>
            </a:r>
            <a:r>
              <a:rPr lang="es-ES" dirty="0">
                <a:latin typeface="Arial" pitchFamily="34" charset="0"/>
                <a:cs typeface="Arial" pitchFamily="34" charset="0"/>
              </a:rPr>
              <a:t>estadísticas para la identificación de rasgos influyentes en los datos, características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relevantes, entre otras informaciones de interés.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93853"/>
            <a:ext cx="642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Básicas, Naturales y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exactas: GTA-CDP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15302" y="1095874"/>
            <a:ext cx="8398391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Estudio de la percepción del riesgo de la población de Santiago de Cuba frente a la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19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Como parte del Grupo </a:t>
            </a:r>
            <a:r>
              <a:rPr lang="es-ES" dirty="0">
                <a:latin typeface="Arial" pitchFamily="34" charset="0"/>
                <a:cs typeface="Arial" pitchFamily="34" charset="0"/>
              </a:rPr>
              <a:t>Técnico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Asesor del </a:t>
            </a:r>
            <a:r>
              <a:rPr lang="es-ES" dirty="0">
                <a:latin typeface="Arial" pitchFamily="34" charset="0"/>
                <a:cs typeface="Arial" pitchFamily="34" charset="0"/>
              </a:rPr>
              <a:t>CDP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(GTA-CDP), un grupo de sociólogos analizó </a:t>
            </a:r>
            <a:r>
              <a:rPr lang="es-ES" dirty="0">
                <a:latin typeface="Arial" pitchFamily="34" charset="0"/>
                <a:cs typeface="Arial" pitchFamily="34" charset="0"/>
              </a:rPr>
              <a:t>el nivel de conocimiento y los comportamientos de la población en torno al coronavirus, así como las acciones de las instituciones para reducir el impacto social de esta problemática de salud.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Se tomaron como variables </a:t>
            </a:r>
            <a:r>
              <a:rPr lang="es-ES" dirty="0">
                <a:latin typeface="Arial" pitchFamily="34" charset="0"/>
                <a:cs typeface="Arial" pitchFamily="34" charset="0"/>
              </a:rPr>
              <a:t>de investigación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las acciones </a:t>
            </a:r>
            <a:r>
              <a:rPr lang="es-ES" dirty="0">
                <a:latin typeface="Arial" pitchFamily="34" charset="0"/>
                <a:cs typeface="Arial" pitchFamily="34" charset="0"/>
              </a:rPr>
              <a:t>del gobierno,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las respuestas </a:t>
            </a:r>
            <a:r>
              <a:rPr lang="es-ES" dirty="0">
                <a:latin typeface="Arial" pitchFamily="34" charset="0"/>
                <a:cs typeface="Arial" pitchFamily="34" charset="0"/>
              </a:rPr>
              <a:t>de los individuos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percepción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riesgo, </a:t>
            </a:r>
            <a:r>
              <a:rPr lang="es-ES" dirty="0">
                <a:latin typeface="Arial" pitchFamily="34" charset="0"/>
                <a:cs typeface="Arial" pitchFamily="34" charset="0"/>
              </a:rPr>
              <a:t>que conformaron el marco teórico y aplicado de los modelos matemáticos vinculados a la proyección tendencial de la pandemia en el territorio y país. La recogida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información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se efectuó a través de un cuestionario aplicado a 384 personas de 8 Consejos Populares del municipio Santiago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Cuba, cuya selección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se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basó en criterios </a:t>
            </a:r>
            <a:r>
              <a:rPr lang="es-ES" dirty="0">
                <a:latin typeface="Arial" pitchFamily="34" charset="0"/>
                <a:cs typeface="Arial" pitchFamily="34" charset="0"/>
              </a:rPr>
              <a:t>de vulnerabilidad social y características epidemiológicas de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población.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93853"/>
            <a:ext cx="64293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Sociología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28751" y="1171637"/>
            <a:ext cx="834460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latin typeface="Arial" pitchFamily="34" charset="0"/>
                <a:cs typeface="Arial" pitchFamily="34" charset="0"/>
              </a:rPr>
              <a:t>Dinámica social en la etapa de cuarentena modificada por Covid-19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Se trata de otra investigación en curso que se propone medir </a:t>
            </a:r>
            <a:r>
              <a:rPr lang="es-ES" dirty="0">
                <a:latin typeface="Arial" pitchFamily="34" charset="0"/>
                <a:cs typeface="Arial" pitchFamily="34" charset="0"/>
              </a:rPr>
              <a:t>la movilidad poblacional en puntos seleccionados del municipio Santiago de Cuba y caracterizar las personas según variables demográficas de interés que participan en esa movilidad. La recogida de la información será mediante una guía de observación que se aplicará a 84 puntos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elegidos, </a:t>
            </a:r>
            <a:r>
              <a:rPr lang="es-ES" dirty="0">
                <a:latin typeface="Arial" pitchFamily="34" charset="0"/>
                <a:cs typeface="Arial" pitchFamily="34" charset="0"/>
              </a:rPr>
              <a:t>ubicados en 14 Consejos Populares del municipio Santiago de Cuba.  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0"/>
            <a:ext cx="642938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Sociales: Sociología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624" y="4183576"/>
            <a:ext cx="3751728" cy="25455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4185941"/>
            <a:ext cx="3792071" cy="25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70280" y="1378714"/>
            <a:ext cx="87417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Sociedad Cubana de Psicología en su filial de Santiago de Cuba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con el apoyo de la UO como su órgano de relación en el territorio, la Vicedecana de Investigaciones y Posgrado de la Facultad de Ciencias Sociales, el Departamento de Psicología y la Filial provincial de Psicología de la Salud, se integraron en una Comisión de </a:t>
            </a:r>
            <a:r>
              <a:rPr lang="es-ES" dirty="0">
                <a:latin typeface="Arial" pitchFamily="34" charset="0"/>
                <a:cs typeface="Arial" pitchFamily="34" charset="0"/>
              </a:rPr>
              <a:t>Trabajo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que elaboró un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Plan de acciones psicológicas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dirty="0">
                <a:latin typeface="Arial" pitchFamily="34" charset="0"/>
                <a:cs typeface="Arial" pitchFamily="34" charset="0"/>
              </a:rPr>
              <a:t>el enfrentamiento a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Covid-19. Entre ellas: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59959"/>
            <a:ext cx="64293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Psicología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1" y="3964036"/>
            <a:ext cx="4094327" cy="2758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0" y="3964036"/>
            <a:ext cx="4271749" cy="26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862530" y="93853"/>
            <a:ext cx="64293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Psicología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7190"/>
            <a:ext cx="4607662" cy="24059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07662" y="1378714"/>
            <a:ext cx="43615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Mensajes para la orientación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psicológica 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medios de comunicación social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diversos, para enfrentar los efectos de la pandemia y el aislamiento físico: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Tablilla-UO, redes sociales, CMKC,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TeleTurquino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Línea confidencial 103 y servicio de primera ayuda psicológica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través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correos electrónicos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 UO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números privados.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607662" cy="30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756457" y="88039"/>
            <a:ext cx="64293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Psicología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25" y="1999545"/>
            <a:ext cx="4031710" cy="336502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10635" y="128685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-cuenteando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iniciativa de acompañamiento telefónico, previo consentimiento familiar, dirigido a niñas y niños entre 4 y 10 años. Se apoya en un kit desde las Artes Expresivas, para promover la resiliencia y mantener la imaginación “encendida”.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investigación etnográfica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el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imágenes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videos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sobre los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comportamientos de riesgo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desarrollados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la población santiaguera de diversas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localidades.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52417" y="1373162"/>
            <a:ext cx="817472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 continúa el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trabajo a distancia de algunos proyectos de investigación de las ciencias sociales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que por sus métodos y resultados son pertinentes para la interpretación de los datos relevantes en el enfrentamiento a la pandemia, así como en la adecuación de sus métodos a la intervención psicosocial en el contexto actual. Algunos de ellos son: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Proyecto Intervención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psicosocial para la formación de orientadores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 familias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adolescentes y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jóvenes con conductas de riesgo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De conjunto con la Dirección de la Secundaria Básica Orlando Fernández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Badell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Rajayoga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), se realiza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vía telefónica orientación psicoeducativa 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profesores guías y padres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para potenciar </a:t>
            </a:r>
            <a:r>
              <a:rPr lang="es-ES" dirty="0">
                <a:latin typeface="Arial" pitchFamily="34" charset="0"/>
                <a:cs typeface="Arial" pitchFamily="34" charset="0"/>
              </a:rPr>
              <a:t>los factores protectores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minimizar </a:t>
            </a:r>
            <a:r>
              <a:rPr lang="es-ES" dirty="0">
                <a:latin typeface="Arial" pitchFamily="34" charset="0"/>
                <a:cs typeface="Arial" pitchFamily="34" charset="0"/>
              </a:rPr>
              <a:t>los riesgos en el desarrollo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los adolescentes con intentos suicidas, síntomas depresivos, trastornos de conducta por hiperactividad, violencia, entre otras.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59960"/>
            <a:ext cx="64293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52417" y="1373162"/>
            <a:ext cx="81747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Proyecto institucional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Infocomunicación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: Transversalidad de la información y la comunicación en la región oriental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Ha presentado un Sistema </a:t>
            </a:r>
            <a:r>
              <a:rPr lang="es-ES" dirty="0">
                <a:latin typeface="Arial" pitchFamily="34" charset="0"/>
                <a:cs typeface="Arial" pitchFamily="34" charset="0"/>
              </a:rPr>
              <a:t>de Gestión de la Comunicación para enfrentar Desastres y Epidemias en las comunidades: Caso COVID.19.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Establece </a:t>
            </a:r>
            <a:r>
              <a:rPr lang="es-ES" dirty="0">
                <a:latin typeface="Arial" pitchFamily="34" charset="0"/>
                <a:cs typeface="Arial" pitchFamily="34" charset="0"/>
              </a:rPr>
              <a:t>un ciclo de orientación social para la creación, emisión e interacción de los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mensajes.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59960"/>
            <a:ext cx="642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Sociales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Comunicación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Social.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2" y="3415971"/>
            <a:ext cx="3239654" cy="32809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24" y="3603838"/>
            <a:ext cx="2085177" cy="29491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19" y="3542987"/>
            <a:ext cx="2806440" cy="30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91052" y="1211798"/>
            <a:ext cx="855124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Respecto al Proyecto institucional ya concluido en el 2014 sobre “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Indisciplinas sociales” de la Facultad de Derecho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se proyectan adaptar acciones de control social informal en 48 domicilios del CDR No. 3 de la zona 397 del Distrito José Martí, para tratar las indisciplinas que se cometen en tiempos de confinamiento social, como apoyo al enfrentamiento a la COVID-19. Enfatizan en las repercusiones legales de la violación de las normativas vigentes. Se proyecta trabajar en puntos de venta de comercio interior de la comunidad.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itchFamily="34" charset="0"/>
                <a:cs typeface="Arial" pitchFamily="34" charset="0"/>
              </a:rPr>
              <a:t>Proyecto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Investigación (</a:t>
            </a:r>
            <a:r>
              <a:rPr lang="es-ES" dirty="0">
                <a:latin typeface="Arial" pitchFamily="34" charset="0"/>
                <a:cs typeface="Arial" pitchFamily="34" charset="0"/>
              </a:rPr>
              <a:t>PAP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ORIENTANDO: Orientación educativa y formación integral de los estudiantes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” (FCE).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Han enviado mensajes </a:t>
            </a:r>
            <a:r>
              <a:rPr lang="es-ES" dirty="0">
                <a:latin typeface="Arial" pitchFamily="34" charset="0"/>
                <a:cs typeface="Arial" pitchFamily="34" charset="0"/>
              </a:rPr>
              <a:t>educativos para futuras educadoras de círculos infantiles (a través de la aplicación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Todus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y Facebook</a:t>
            </a:r>
            <a:r>
              <a:rPr lang="es-ES" dirty="0">
                <a:latin typeface="Arial" pitchFamily="34" charset="0"/>
                <a:cs typeface="Arial" pitchFamily="34" charset="0"/>
              </a:rPr>
              <a:t>)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y realizan acciones de apoyo </a:t>
            </a:r>
            <a:r>
              <a:rPr lang="es-ES" dirty="0">
                <a:latin typeface="Arial" pitchFamily="34" charset="0"/>
                <a:cs typeface="Arial" pitchFamily="34" charset="0"/>
              </a:rPr>
              <a:t>a gestantes y madres ingresadas con niños en el Centro de aislamiento de la Escuela Pedagógica Floro Pérez .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59960"/>
            <a:ext cx="642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Necesidades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Otras Ciencias Sociales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630591" y="1946368"/>
            <a:ext cx="62151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" dirty="0">
                <a:latin typeface="Arial" pitchFamily="34" charset="0"/>
                <a:cs typeface="Arial" pitchFamily="34" charset="0"/>
              </a:rPr>
              <a:t>partir de los resultados de ciencia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existentes, </a:t>
            </a:r>
            <a:r>
              <a:rPr lang="es-ES" dirty="0">
                <a:latin typeface="Arial" pitchFamily="34" charset="0"/>
                <a:cs typeface="Arial" pitchFamily="34" charset="0"/>
              </a:rPr>
              <a:t>se han identificado potencialidades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dirty="0">
                <a:latin typeface="Arial" pitchFamily="34" charset="0"/>
                <a:cs typeface="Arial" pitchFamily="34" charset="0"/>
              </a:rPr>
              <a:t>la elaboración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y adecuación de </a:t>
            </a:r>
            <a:r>
              <a:rPr lang="es-ES" dirty="0">
                <a:latin typeface="Arial" pitchFamily="34" charset="0"/>
                <a:cs typeface="Arial" pitchFamily="34" charset="0"/>
              </a:rPr>
              <a:t>proyectos de investigación y resultados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dirty="0">
                <a:latin typeface="Arial" pitchFamily="34" charset="0"/>
                <a:cs typeface="Arial" pitchFamily="34" charset="0"/>
              </a:rPr>
              <a:t>su aplicación en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dirty="0">
                <a:latin typeface="Arial" pitchFamily="34" charset="0"/>
                <a:cs typeface="Arial" pitchFamily="34" charset="0"/>
              </a:rPr>
              <a:t>contexto actual de la pandemia por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dirty="0">
                <a:latin typeface="Arial" pitchFamily="34" charset="0"/>
                <a:cs typeface="Arial" pitchFamily="34" charset="0"/>
              </a:rPr>
              <a:t>COVID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19 en las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Ciencias Técnicas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Arial" pitchFamily="34" charset="0"/>
                <a:cs typeface="Arial" pitchFamily="34" charset="0"/>
              </a:rPr>
              <a:t>Ciencias Básicas, Naturales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exactas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Ciencias Sociales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Así como en la articulación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 interdisciplinar de varias de ellas.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714612" y="326201"/>
            <a:ext cx="6429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91052" y="1211798"/>
            <a:ext cx="855124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 ha trabajado de manera conjunta entre la VRRI y la VRIP, así como entre las Direcciones de Ciencia, Tecnología e Innovación y Relaciones Internacionales, con varias áreas de la UO en la presentación de proyectos a convocatorias de organismos internacionales para el financiamiento de proyectos que hagan frente a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19. Entre ellos a la convocatoria de la AUF: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Arial" pitchFamily="34" charset="0"/>
                <a:cs typeface="Arial" pitchFamily="34" charset="0"/>
              </a:rPr>
              <a:t>Evaluación de la efectividad de las políticas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públicas aplicadas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por los territorios en la lucha contra la COVID 19 usando herramientas de análisis </a:t>
            </a:r>
            <a:r>
              <a:rPr lang="es-ES" b="1" dirty="0" err="1">
                <a:latin typeface="Arial" pitchFamily="34" charset="0"/>
                <a:cs typeface="Arial" pitchFamily="34" charset="0"/>
              </a:rPr>
              <a:t>multicriterios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Coordinado por el Centro de estudios de Economía Aplicada, de la FCEE y con la participación de la FCS, FCNE, FD, FIQA, FIMI, los CUM y la DCOM.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Prevención y tratamiento del riesgo para la salud humana ante la COVID19: acciones de intervención farmacéuticas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FCNE-Dpto. de Farmacia.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59960"/>
            <a:ext cx="642938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para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convocatorias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internacionales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52417" y="1373162"/>
            <a:ext cx="81747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</a:rPr>
              <a:t>Proyecto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para financiamiento internacional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Red </a:t>
            </a:r>
            <a:r>
              <a:rPr lang="es-ES" dirty="0">
                <a:latin typeface="Arial" pitchFamily="34" charset="0"/>
                <a:cs typeface="Arial" pitchFamily="34" charset="0"/>
              </a:rPr>
              <a:t>de Centros de salud para la atención integral al adulto mayor, deportistas y pacientes con accidentes vasculares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encefálicos.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Proyecto de desarrollo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Producción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 Setas Comestibles: Pretexto para un encadenamiento entre los sectores agroalimentario y biomédico – farmacéutico para beneficio del pueblo santiaguero en tiempos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Pandemia (CEBI-FCNE-LBF-EAF 3er Frente). Para presentar al gobierno provincial como proyecto de Desarrollo local.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Proyecto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desarrollo UO-RETOMED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Se avanza en la fase de conceptualización de los Prototipos </a:t>
            </a:r>
            <a:r>
              <a:rPr lang="es-ES" dirty="0">
                <a:latin typeface="Arial" pitchFamily="34" charset="0"/>
                <a:cs typeface="Arial" pitchFamily="34" charset="0"/>
              </a:rPr>
              <a:t>de Brazo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robótico (FIMI y FIE) </a:t>
            </a:r>
            <a:r>
              <a:rPr lang="es-ES" dirty="0">
                <a:latin typeface="Arial" pitchFamily="34" charset="0"/>
                <a:cs typeface="Arial" pitchFamily="34" charset="0"/>
              </a:rPr>
              <a:t>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Cama Magnética (CNEA y CBM).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59960"/>
            <a:ext cx="642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OTROS PROYECTOS DISEÑADOS O EN FASE INICIAL DE DESARROLLO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30278" r="-93" b="13333"/>
          <a:stretch/>
        </p:blipFill>
        <p:spPr>
          <a:xfrm>
            <a:off x="0" y="3420532"/>
            <a:ext cx="9144000" cy="34374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5" y="1162302"/>
            <a:ext cx="4273305" cy="1383795"/>
          </a:xfrm>
          <a:prstGeom prst="rect">
            <a:avLst/>
          </a:prstGeom>
        </p:spPr>
      </p:pic>
      <p:sp>
        <p:nvSpPr>
          <p:cNvPr id="7" name="CaixaDeTexto 8"/>
          <p:cNvSpPr txBox="1"/>
          <p:nvPr/>
        </p:nvSpPr>
        <p:spPr>
          <a:xfrm>
            <a:off x="5283188" y="582657"/>
            <a:ext cx="3429024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Universidad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mambisa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dispuesta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cooperar y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actuar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solidaridad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enfrentamiento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COVID 19.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42696" y="1249762"/>
            <a:ext cx="414241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Producción de </a:t>
            </a:r>
            <a:r>
              <a:rPr lang="es-ES" dirty="0">
                <a:latin typeface="Arial" pitchFamily="34" charset="0"/>
                <a:cs typeface="Arial" pitchFamily="34" charset="0"/>
              </a:rPr>
              <a:t>más de 800 litros de hipoclorito de sodio con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una concentración aproximada de 0.5 % en la planta piloto (máquina artesanal) </a:t>
            </a:r>
            <a:r>
              <a:rPr lang="es-ES" dirty="0">
                <a:latin typeface="Arial" pitchFamily="34" charset="0"/>
                <a:cs typeface="Arial" pitchFamily="34" charset="0"/>
              </a:rPr>
              <a:t>existente en un laboratorio de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Facultad de Ingeniería en Telecomunicaciones, Informática y Biomédica (FITIB) de la Universidad</a:t>
            </a:r>
            <a:r>
              <a:rPr lang="es-ES" dirty="0">
                <a:latin typeface="Arial" pitchFamily="34" charset="0"/>
                <a:cs typeface="Arial" pitchFamily="34" charset="0"/>
              </a:rPr>
              <a:t>, los cuales se han distribuido en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diferentes </a:t>
            </a:r>
            <a:r>
              <a:rPr lang="es-ES" dirty="0">
                <a:latin typeface="Arial" pitchFamily="34" charset="0"/>
                <a:cs typeface="Arial" pitchFamily="34" charset="0"/>
              </a:rPr>
              <a:t>áreas de la institución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se han donado a la dirección de ATM del </a:t>
            </a:r>
            <a:r>
              <a:rPr lang="es-ES" dirty="0">
                <a:latin typeface="Arial" pitchFamily="34" charset="0"/>
                <a:cs typeface="Arial" pitchFamily="34" charset="0"/>
              </a:rPr>
              <a:t>gobierno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dirty="0">
                <a:latin typeface="Arial" pitchFamily="34" charset="0"/>
                <a:cs typeface="Arial" pitchFamily="34" charset="0"/>
              </a:rPr>
              <a:t>la provincia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714612" y="93853"/>
            <a:ext cx="64293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Técnicas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51" y="1378714"/>
            <a:ext cx="3219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60560" y="1249762"/>
            <a:ext cx="4393328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itchFamily="34" charset="0"/>
                <a:cs typeface="Arial" pitchFamily="34" charset="0"/>
              </a:rPr>
              <a:t>La plataforma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WisePocket</a:t>
            </a:r>
            <a:r>
              <a:rPr lang="es-ES" dirty="0">
                <a:latin typeface="Arial" pitchFamily="34" charset="0"/>
                <a:cs typeface="Arial" pitchFamily="34" charset="0"/>
              </a:rPr>
              <a:t>, resultado de investigación del Grupo Científico Estudiantil APPOLO de la Facultad de Ingeniería en Telecomunicaciones, Informática y Biomédica (Departamento de Informática) y del proyecto Institucional “Soluciones informáticas para la gestión de una ciudad inteligente en Santiago de Cuba”, es empleado por el Consejo de Defensa Provincial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(CDP) y </a:t>
            </a:r>
            <a:r>
              <a:rPr lang="es-ES" dirty="0">
                <a:latin typeface="Arial" pitchFamily="34" charset="0"/>
                <a:cs typeface="Arial" pitchFamily="34" charset="0"/>
              </a:rPr>
              <a:t>el Centro de Promoción de la Salud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dirty="0">
                <a:latin typeface="Arial" pitchFamily="34" charset="0"/>
                <a:cs typeface="Arial" pitchFamily="34" charset="0"/>
              </a:rPr>
              <a:t>la divulgación e información sobre la enfermedad COVID-19 a 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población.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756457" y="0"/>
            <a:ext cx="642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Técnicas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546" y="1144977"/>
            <a:ext cx="4039738" cy="56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855519" y="0"/>
            <a:ext cx="642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Técnicas: </a:t>
            </a:r>
            <a:r>
              <a:rPr lang="es-E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WisePocket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8" y="1249761"/>
            <a:ext cx="2661312" cy="52859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783" y="1249762"/>
            <a:ext cx="2760533" cy="52859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070" y="1249761"/>
            <a:ext cx="2570270" cy="52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93361" y="1378714"/>
            <a:ext cx="4046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Fabricación de un Prototipo </a:t>
            </a:r>
            <a:r>
              <a:rPr lang="es-ES" dirty="0">
                <a:latin typeface="Arial" pitchFamily="34" charset="0"/>
                <a:cs typeface="Arial" pitchFamily="34" charset="0"/>
              </a:rPr>
              <a:t>industrial de Máquina automatizada para la producción </a:t>
            </a:r>
            <a:r>
              <a:rPr lang="es-ES" i="1" dirty="0">
                <a:latin typeface="Arial" pitchFamily="34" charset="0"/>
                <a:cs typeface="Arial" pitchFamily="34" charset="0"/>
              </a:rPr>
              <a:t>in situ </a:t>
            </a:r>
            <a:r>
              <a:rPr lang="es-ES" dirty="0">
                <a:latin typeface="Arial" pitchFamily="34" charset="0"/>
                <a:cs typeface="Arial" pitchFamily="34" charset="0"/>
              </a:rPr>
              <a:t>de hipoclorito de sodio, de conjunto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entre profesores de las facultades de Ingeniería Química y Agronomía, Ingeniería Eléctrica e Ingeniería Mecánica e Industrial y </a:t>
            </a:r>
            <a:r>
              <a:rPr lang="es-ES" dirty="0">
                <a:latin typeface="Arial" pitchFamily="34" charset="0"/>
                <a:cs typeface="Arial" pitchFamily="34" charset="0"/>
              </a:rPr>
              <a:t>la Empresa de Equipos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Médicos (RETOMED), </a:t>
            </a:r>
            <a:r>
              <a:rPr lang="es-ES" dirty="0">
                <a:latin typeface="Arial" pitchFamily="34" charset="0"/>
                <a:cs typeface="Arial" pitchFamily="34" charset="0"/>
              </a:rPr>
              <a:t>concluyéndose la etapa de prueba de los electrodos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se avanza en la </a:t>
            </a:r>
            <a:r>
              <a:rPr lang="es-ES" dirty="0">
                <a:latin typeface="Arial" pitchFamily="34" charset="0"/>
                <a:cs typeface="Arial" pitchFamily="34" charset="0"/>
              </a:rPr>
              <a:t>puesta a punto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ES" dirty="0">
                <a:latin typeface="Arial" pitchFamily="34" charset="0"/>
                <a:cs typeface="Arial" pitchFamily="34" charset="0"/>
              </a:rPr>
              <a:t>equipo ensamblado.</a:t>
            </a: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850586" y="0"/>
            <a:ext cx="642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Técnicas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9" y="1378715"/>
            <a:ext cx="3766782" cy="51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44596" y="1443359"/>
            <a:ext cx="4838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Fármaco-divulgación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 la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homeoprofilaxis</a:t>
            </a: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dirty="0">
                <a:latin typeface="Arial" pitchFamily="34" charset="0"/>
                <a:cs typeface="Arial" pitchFamily="34" charset="0"/>
              </a:rPr>
              <a:t>fitofármacos con efectos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antivirales 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inmunoestimuladores</a:t>
            </a:r>
            <a:r>
              <a:rPr lang="es-ES" dirty="0">
                <a:latin typeface="Arial" pitchFamily="34" charset="0"/>
                <a:cs typeface="Arial" pitchFamily="34" charset="0"/>
              </a:rPr>
              <a:t>, que se producen en las Farmacias Homeopáticas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Cuba.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Arial" pitchFamily="34" charset="0"/>
                <a:cs typeface="Arial" pitchFamily="34" charset="0"/>
              </a:rPr>
              <a:t>Manual práctico con guía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repertorial</a:t>
            </a:r>
            <a:r>
              <a:rPr lang="es-ES" dirty="0">
                <a:latin typeface="Arial" pitchFamily="34" charset="0"/>
                <a:cs typeface="Arial" pitchFamily="34" charset="0"/>
              </a:rPr>
              <a:t> abreviada y botiquín homeopático para situaciones excepcionales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Contribuciones </a:t>
            </a:r>
            <a:r>
              <a:rPr lang="es-ES" dirty="0">
                <a:latin typeface="Arial" pitchFamily="34" charset="0"/>
                <a:cs typeface="Arial" pitchFamily="34" charset="0"/>
              </a:rPr>
              <a:t>al uso racional de medicamentos en el adulto mayor, a partir de acciones que optimizan la farmacoterapia en este grupo poblacional, así como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dirty="0">
                <a:latin typeface="Arial" pitchFamily="34" charset="0"/>
                <a:cs typeface="Arial" pitchFamily="34" charset="0"/>
              </a:rPr>
              <a:t>pacientes pediátricos, embarazadas y otros grupos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dirty="0">
                <a:latin typeface="Arial" pitchFamily="34" charset="0"/>
                <a:cs typeface="Arial" pitchFamily="34" charset="0"/>
              </a:rPr>
              <a:t>enfermedades crónicas en comunidades e instituciones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hospitalarias.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Producción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 loción y gel de alcohol para desinfección.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672057" y="59960"/>
            <a:ext cx="642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Básicas, Naturales y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exactas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172501" y="1137650"/>
            <a:ext cx="3739487" cy="5663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DE EDUCACIÓN EN SALUD PARA EL MANEJO DE ENFERMEDADES CRÓNICAS EN EL ENFRENTAMIENTO A LA COVID-19.</a:t>
            </a:r>
          </a:p>
          <a:p>
            <a:endParaRPr lang="es-ES" dirty="0"/>
          </a:p>
          <a:p>
            <a:endParaRPr lang="es-ES" dirty="0"/>
          </a:p>
          <a:p>
            <a:pPr algn="just"/>
            <a:endParaRPr lang="es-ES" dirty="0" smtClean="0">
              <a:solidFill>
                <a:srgbClr val="EE1927"/>
              </a:solidFill>
            </a:endParaRPr>
          </a:p>
          <a:p>
            <a:pPr algn="just"/>
            <a:endParaRPr lang="es-ES" dirty="0">
              <a:solidFill>
                <a:srgbClr val="EE1927"/>
              </a:solidFill>
            </a:endParaRPr>
          </a:p>
          <a:p>
            <a:pPr algn="just"/>
            <a:r>
              <a:rPr lang="es-ES" sz="1600" dirty="0" smtClean="0">
                <a:solidFill>
                  <a:srgbClr val="EE1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600" dirty="0">
                <a:solidFill>
                  <a:srgbClr val="EE1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CUIDADORES Y PACIENTES CON ASMA Y ENFERMEDAD PULMONAR OBSTRUCTIVA CRÓNICA (EPOC</a:t>
            </a:r>
            <a:r>
              <a:rPr lang="es-ES" sz="1600" dirty="0" smtClean="0">
                <a:solidFill>
                  <a:srgbClr val="EE1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ES" dirty="0" smtClean="0">
              <a:solidFill>
                <a:srgbClr val="EE19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solidFill>
                <a:srgbClr val="EE19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solidFill>
                <a:srgbClr val="EE19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solidFill>
                <a:srgbClr val="EE19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 smtClean="0">
              <a:solidFill>
                <a:srgbClr val="EE19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solidFill>
                  <a:srgbClr val="EE1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rgbClr val="EE1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 de estudiantes y profesores de la Carrera de Ciencias Farmacéuticas UO. 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96" y="2696986"/>
            <a:ext cx="1244462" cy="8413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96" y="4558351"/>
            <a:ext cx="1244462" cy="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93110" y="1249762"/>
            <a:ext cx="51250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Profesores-investigadores del Centro de Estudios de Biotecnología Industrial (CEBI), de la facultad de Ciencias naturales y exactas, </a:t>
            </a:r>
            <a:r>
              <a:rPr lang="es-ES" dirty="0">
                <a:latin typeface="Arial" pitchFamily="34" charset="0"/>
                <a:cs typeface="Arial" pitchFamily="34" charset="0"/>
              </a:rPr>
              <a:t>trabajan de conjunto con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los Laboratorios </a:t>
            </a:r>
            <a:r>
              <a:rPr lang="es-ES" dirty="0">
                <a:latin typeface="Arial" pitchFamily="34" charset="0"/>
                <a:cs typeface="Arial" pitchFamily="34" charset="0"/>
              </a:rPr>
              <a:t>Farmacéuticos Oriente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Empresa Agroforestal de III Frente para el registro </a:t>
            </a:r>
            <a:r>
              <a:rPr lang="es-ES" dirty="0">
                <a:latin typeface="Arial" pitchFamily="34" charset="0"/>
                <a:cs typeface="Arial" pitchFamily="34" charset="0"/>
              </a:rPr>
              <a:t>del Pleurotus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ostreatus</a:t>
            </a:r>
            <a:r>
              <a:rPr lang="es-ES" dirty="0">
                <a:latin typeface="Arial" pitchFamily="34" charset="0"/>
                <a:cs typeface="Arial" pitchFamily="34" charset="0"/>
              </a:rPr>
              <a:t> (setas comestibles),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su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formulacion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sólida (cápsulas o tabletas), ante </a:t>
            </a:r>
            <a:r>
              <a:rPr lang="es-ES" dirty="0">
                <a:latin typeface="Arial" pitchFamily="34" charset="0"/>
                <a:cs typeface="Arial" pitchFamily="34" charset="0"/>
              </a:rPr>
              <a:t>la entidad regulatoria de medicamentos y equipos médicos de Cuba (CECMED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), por sus probados </a:t>
            </a:r>
            <a:r>
              <a:rPr lang="es-ES" dirty="0">
                <a:latin typeface="Arial" pitchFamily="34" charset="0"/>
                <a:cs typeface="Arial" pitchFamily="34" charset="0"/>
              </a:rPr>
              <a:t>efectos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inmunoestimulantes</a:t>
            </a:r>
            <a:r>
              <a:rPr lang="es-ES" dirty="0">
                <a:latin typeface="Arial" pitchFamily="34" charset="0"/>
                <a:cs typeface="Arial" pitchFamily="34" charset="0"/>
              </a:rPr>
              <a:t> 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inmunoprotectores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756457" y="62949"/>
            <a:ext cx="642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Básicas, Naturales y exactas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5" y="1286611"/>
            <a:ext cx="3193577" cy="54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9144000" cy="10525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02" y="0"/>
              <a:ext cx="643009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D:\Diseño\power point\Sin títul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960"/>
              <a:ext cx="2672057" cy="86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2714612" y="0"/>
            <a:ext cx="6429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VS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Necesidades</a:t>
            </a: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Ciencias Básicas, Naturales y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exactas: el CEBI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081" y="1566081"/>
            <a:ext cx="3887065" cy="51213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003" y="2086402"/>
            <a:ext cx="5121323" cy="40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1919</Words>
  <Application>Microsoft Office PowerPoint</Application>
  <PresentationFormat>Presentación en pantalla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J_despacho</cp:lastModifiedBy>
  <cp:revision>86</cp:revision>
  <dcterms:created xsi:type="dcterms:W3CDTF">2019-05-17T17:01:07Z</dcterms:created>
  <dcterms:modified xsi:type="dcterms:W3CDTF">2020-05-08T13:38:48Z</dcterms:modified>
</cp:coreProperties>
</file>